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2"/>
  </p:notesMasterIdLst>
  <p:sldIdLst>
    <p:sldId id="256" r:id="rId2"/>
    <p:sldId id="304" r:id="rId3"/>
    <p:sldId id="305" r:id="rId4"/>
    <p:sldId id="259" r:id="rId5"/>
    <p:sldId id="257" r:id="rId6"/>
    <p:sldId id="258" r:id="rId7"/>
    <p:sldId id="260" r:id="rId8"/>
    <p:sldId id="261" r:id="rId9"/>
    <p:sldId id="262" r:id="rId10"/>
    <p:sldId id="263" r:id="rId11"/>
    <p:sldId id="264" r:id="rId12"/>
    <p:sldId id="265" r:id="rId13"/>
    <p:sldId id="266" r:id="rId14"/>
    <p:sldId id="267" r:id="rId15"/>
    <p:sldId id="268" r:id="rId16"/>
    <p:sldId id="269" r:id="rId17"/>
    <p:sldId id="271" r:id="rId18"/>
    <p:sldId id="272" r:id="rId19"/>
    <p:sldId id="275" r:id="rId20"/>
    <p:sldId id="276" r:id="rId21"/>
    <p:sldId id="274"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7" r:id="rId40"/>
    <p:sldId id="298" r:id="rId41"/>
    <p:sldId id="299" r:id="rId42"/>
    <p:sldId id="300" r:id="rId43"/>
    <p:sldId id="301" r:id="rId44"/>
    <p:sldId id="302" r:id="rId45"/>
    <p:sldId id="303" r:id="rId46"/>
    <p:sldId id="306" r:id="rId47"/>
    <p:sldId id="307" r:id="rId48"/>
    <p:sldId id="308" r:id="rId49"/>
    <p:sldId id="309" r:id="rId50"/>
    <p:sldId id="310"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5" r:id="rId112"/>
    <p:sldId id="376" r:id="rId113"/>
    <p:sldId id="377" r:id="rId114"/>
    <p:sldId id="378" r:id="rId115"/>
    <p:sldId id="379" r:id="rId116"/>
    <p:sldId id="380" r:id="rId117"/>
    <p:sldId id="381" r:id="rId118"/>
    <p:sldId id="382" r:id="rId119"/>
    <p:sldId id="384" r:id="rId120"/>
    <p:sldId id="385" r:id="rId121"/>
    <p:sldId id="386" r:id="rId122"/>
    <p:sldId id="387" r:id="rId123"/>
    <p:sldId id="388" r:id="rId124"/>
    <p:sldId id="389" r:id="rId125"/>
    <p:sldId id="390" r:id="rId126"/>
    <p:sldId id="391" r:id="rId127"/>
    <p:sldId id="392" r:id="rId128"/>
    <p:sldId id="393" r:id="rId129"/>
    <p:sldId id="394" r:id="rId130"/>
    <p:sldId id="399" r:id="rId131"/>
    <p:sldId id="401" r:id="rId132"/>
    <p:sldId id="402"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20" r:id="rId146"/>
    <p:sldId id="421" r:id="rId147"/>
    <p:sldId id="422" r:id="rId148"/>
    <p:sldId id="427" r:id="rId149"/>
    <p:sldId id="428" r:id="rId150"/>
    <p:sldId id="429" r:id="rId151"/>
    <p:sldId id="430" r:id="rId152"/>
    <p:sldId id="431" r:id="rId153"/>
    <p:sldId id="273" r:id="rId154"/>
    <p:sldId id="432" r:id="rId155"/>
    <p:sldId id="433" r:id="rId156"/>
    <p:sldId id="434" r:id="rId157"/>
    <p:sldId id="435" r:id="rId158"/>
    <p:sldId id="436" r:id="rId159"/>
    <p:sldId id="437" r:id="rId160"/>
    <p:sldId id="438" r:id="rId161"/>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768"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FEC94B24-140D-472A-A477-A9F4C77CDBBF}" type="datetimeFigureOut">
              <a:rPr lang="en-GB" smtClean="0"/>
              <a:t>13/04/2024</a:t>
            </a:fld>
            <a:endParaRPr lang="en-GB"/>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C4F2749C-0130-4AF6-B842-4B5B0D589379}" type="slidenum">
              <a:rPr lang="en-GB" smtClean="0"/>
              <a:t>‹#›</a:t>
            </a:fld>
            <a:endParaRPr lang="en-GB"/>
          </a:p>
        </p:txBody>
      </p:sp>
    </p:spTree>
    <p:extLst>
      <p:ext uri="{BB962C8B-B14F-4D97-AF65-F5344CB8AC3E}">
        <p14:creationId xmlns:p14="http://schemas.microsoft.com/office/powerpoint/2010/main" val="52687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po.spring.io/ui/packag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Packages - repo.spring.io</a:t>
            </a:r>
            <a:endParaRPr lang="en-GB" dirty="0"/>
          </a:p>
          <a:p>
            <a:endParaRPr lang="en-GB" dirty="0"/>
          </a:p>
        </p:txBody>
      </p:sp>
      <p:sp>
        <p:nvSpPr>
          <p:cNvPr id="4" name="Slide Number Placeholder 3"/>
          <p:cNvSpPr>
            <a:spLocks noGrp="1"/>
          </p:cNvSpPr>
          <p:nvPr>
            <p:ph type="sldNum" sz="quarter" idx="5"/>
          </p:nvPr>
        </p:nvSpPr>
        <p:spPr/>
        <p:txBody>
          <a:bodyPr/>
          <a:lstStyle/>
          <a:p>
            <a:fld id="{C4F2749C-0130-4AF6-B842-4B5B0D589379}" type="slidenum">
              <a:rPr lang="en-GB" smtClean="0"/>
              <a:t>20</a:t>
            </a:fld>
            <a:endParaRPr lang="en-GB"/>
          </a:p>
        </p:txBody>
      </p:sp>
    </p:spTree>
    <p:extLst>
      <p:ext uri="{BB962C8B-B14F-4D97-AF65-F5344CB8AC3E}">
        <p14:creationId xmlns:p14="http://schemas.microsoft.com/office/powerpoint/2010/main" val="8864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F2749C-0130-4AF6-B842-4B5B0D589379}" type="slidenum">
              <a:rPr lang="en-GB" smtClean="0"/>
              <a:t>61</a:t>
            </a:fld>
            <a:endParaRPr lang="en-GB"/>
          </a:p>
        </p:txBody>
      </p:sp>
    </p:spTree>
    <p:extLst>
      <p:ext uri="{BB962C8B-B14F-4D97-AF65-F5344CB8AC3E}">
        <p14:creationId xmlns:p14="http://schemas.microsoft.com/office/powerpoint/2010/main" val="265690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err="1">
                <a:solidFill>
                  <a:srgbClr val="202124"/>
                </a:solidFill>
                <a:effectLst/>
                <a:latin typeface="arial" panose="020B0604020202020204" pitchFamily="34" charset="0"/>
              </a:rPr>
              <a:t>globalSession</a:t>
            </a:r>
            <a:r>
              <a:rPr lang="en-GB" b="1" i="0" dirty="0">
                <a:solidFill>
                  <a:srgbClr val="202124"/>
                </a:solidFill>
                <a:effectLst/>
                <a:latin typeface="arial" panose="020B0604020202020204" pitchFamily="34" charset="0"/>
              </a:rPr>
              <a:t> is something that is connected to Portlet applications</a:t>
            </a:r>
            <a:r>
              <a:rPr lang="en-GB" b="0" i="0" dirty="0">
                <a:solidFill>
                  <a:srgbClr val="202124"/>
                </a:solidFill>
                <a:effectLst/>
                <a:latin typeface="arial" panose="020B0604020202020204" pitchFamily="34" charset="0"/>
              </a:rPr>
              <a:t>. When your application works in a Portlet container it is built of some amount of portlets. Each portlet has its own session, but if you want to store variables global for all portlets in your application then you should store them in </a:t>
            </a:r>
            <a:r>
              <a:rPr lang="en-GB" b="0" i="0" dirty="0" err="1">
                <a:solidFill>
                  <a:srgbClr val="202124"/>
                </a:solidFill>
                <a:effectLst/>
                <a:latin typeface="arial" panose="020B0604020202020204" pitchFamily="34" charset="0"/>
              </a:rPr>
              <a:t>globalSession</a:t>
            </a:r>
            <a:endParaRPr lang="en-GB" dirty="0"/>
          </a:p>
        </p:txBody>
      </p:sp>
      <p:sp>
        <p:nvSpPr>
          <p:cNvPr id="4" name="Slide Number Placeholder 3"/>
          <p:cNvSpPr>
            <a:spLocks noGrp="1"/>
          </p:cNvSpPr>
          <p:nvPr>
            <p:ph type="sldNum" sz="quarter" idx="5"/>
          </p:nvPr>
        </p:nvSpPr>
        <p:spPr/>
        <p:txBody>
          <a:bodyPr/>
          <a:lstStyle/>
          <a:p>
            <a:fld id="{C4F2749C-0130-4AF6-B842-4B5B0D589379}" type="slidenum">
              <a:rPr lang="en-GB" smtClean="0"/>
              <a:t>76</a:t>
            </a:fld>
            <a:endParaRPr lang="en-GB"/>
          </a:p>
        </p:txBody>
      </p:sp>
    </p:spTree>
    <p:extLst>
      <p:ext uri="{BB962C8B-B14F-4D97-AF65-F5344CB8AC3E}">
        <p14:creationId xmlns:p14="http://schemas.microsoft.com/office/powerpoint/2010/main" val="2167157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8556"/>
          </a:xfrm>
          <a:prstGeom prst="rect">
            <a:avLst/>
          </a:prstGeom>
        </p:spPr>
      </p:pic>
      <p:pic>
        <p:nvPicPr>
          <p:cNvPr id="17" name="bg object 17"/>
          <p:cNvPicPr/>
          <p:nvPr/>
        </p:nvPicPr>
        <p:blipFill>
          <a:blip r:embed="rId3" cstate="print"/>
          <a:stretch>
            <a:fillRect/>
          </a:stretch>
        </p:blipFill>
        <p:spPr>
          <a:xfrm>
            <a:off x="701549" y="10397589"/>
            <a:ext cx="2020880" cy="827199"/>
          </a:xfrm>
          <a:prstGeom prst="rect">
            <a:avLst/>
          </a:prstGeom>
        </p:spPr>
      </p:pic>
      <p:sp>
        <p:nvSpPr>
          <p:cNvPr id="2" name="Holder 2"/>
          <p:cNvSpPr>
            <a:spLocks noGrp="1"/>
          </p:cNvSpPr>
          <p:nvPr>
            <p:ph type="ctrTitle"/>
          </p:nvPr>
        </p:nvSpPr>
        <p:spPr>
          <a:xfrm>
            <a:off x="982034" y="487808"/>
            <a:ext cx="18140031" cy="10210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8556"/>
          </a:xfrm>
          <a:prstGeom prst="rect">
            <a:avLst/>
          </a:prstGeom>
        </p:spPr>
      </p:pic>
      <p:pic>
        <p:nvPicPr>
          <p:cNvPr id="17" name="bg object 17"/>
          <p:cNvPicPr/>
          <p:nvPr/>
        </p:nvPicPr>
        <p:blipFill>
          <a:blip r:embed="rId3" cstate="print"/>
          <a:stretch>
            <a:fillRect/>
          </a:stretch>
        </p:blipFill>
        <p:spPr>
          <a:xfrm>
            <a:off x="701549" y="10397589"/>
            <a:ext cx="2020880" cy="827199"/>
          </a:xfrm>
          <a:prstGeom prst="rect">
            <a:avLst/>
          </a:prstGeom>
        </p:spPr>
      </p:pic>
      <p:sp>
        <p:nvSpPr>
          <p:cNvPr id="2" name="Holder 2"/>
          <p:cNvSpPr>
            <a:spLocks noGrp="1"/>
          </p:cNvSpPr>
          <p:nvPr>
            <p:ph type="title"/>
          </p:nvPr>
        </p:nvSpPr>
        <p:spPr/>
        <p:txBody>
          <a:bodyPr lIns="0" tIns="0" rIns="0" bIns="0"/>
          <a:lstStyle>
            <a:lvl1pPr>
              <a:defRPr sz="1105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50" b="1" i="0">
                <a:solidFill>
                  <a:schemeClr val="tx1"/>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8556"/>
          </a:xfrm>
          <a:prstGeom prst="rect">
            <a:avLst/>
          </a:prstGeom>
        </p:spPr>
      </p:pic>
      <p:sp>
        <p:nvSpPr>
          <p:cNvPr id="17" name="bg object 17"/>
          <p:cNvSpPr/>
          <p:nvPr/>
        </p:nvSpPr>
        <p:spPr>
          <a:xfrm>
            <a:off x="2984202" y="9998060"/>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18" name="bg object 18"/>
          <p:cNvSpPr/>
          <p:nvPr/>
        </p:nvSpPr>
        <p:spPr>
          <a:xfrm>
            <a:off x="2984202" y="10056959"/>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05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20104099" cy="11308556"/>
          </a:xfrm>
          <a:prstGeom prst="rect">
            <a:avLst/>
          </a:prstGeom>
        </p:spPr>
      </p:pic>
      <p:sp>
        <p:nvSpPr>
          <p:cNvPr id="2" name="Holder 2"/>
          <p:cNvSpPr>
            <a:spLocks noGrp="1"/>
          </p:cNvSpPr>
          <p:nvPr>
            <p:ph type="title"/>
          </p:nvPr>
        </p:nvSpPr>
        <p:spPr>
          <a:xfrm>
            <a:off x="3584634" y="374723"/>
            <a:ext cx="12934830" cy="1709420"/>
          </a:xfrm>
          <a:prstGeom prst="rect">
            <a:avLst/>
          </a:prstGeom>
        </p:spPr>
        <p:txBody>
          <a:bodyPr wrap="square" lIns="0" tIns="0" rIns="0" bIns="0">
            <a:spAutoFit/>
          </a:bodyPr>
          <a:lstStyle>
            <a:lvl1pPr>
              <a:defRPr sz="11050" b="1" i="0">
                <a:solidFill>
                  <a:schemeClr val="tx1"/>
                </a:solidFill>
                <a:latin typeface="Arial"/>
                <a:cs typeface="Arial"/>
              </a:defRPr>
            </a:lvl1pPr>
          </a:lstStyle>
          <a:p>
            <a:endParaRPr/>
          </a:p>
        </p:txBody>
      </p:sp>
      <p:sp>
        <p:nvSpPr>
          <p:cNvPr id="3" name="Holder 3"/>
          <p:cNvSpPr>
            <a:spLocks noGrp="1"/>
          </p:cNvSpPr>
          <p:nvPr>
            <p:ph type="body" idx="1"/>
          </p:nvPr>
        </p:nvSpPr>
        <p:spPr>
          <a:xfrm>
            <a:off x="2081477" y="3892940"/>
            <a:ext cx="15941145" cy="26098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4/13/2024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ww.spring.io/"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luv2code.com/"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46.xml.rels><?xml version="1.0" encoding="UTF-8" standalone="yes"?>
<Relationships xmlns="http://schemas.openxmlformats.org/package/2006/relationships"><Relationship Id="rId3" Type="http://schemas.openxmlformats.org/officeDocument/2006/relationships/hyperlink" Target="http://www.luv2code.com/" TargetMode="Externa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luv2code.com/" TargetMode="External"/><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mailto:foo.email%3Dmyeasycoach@luv2code.com"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mailto:myeasycoach@luv2code.com" TargetMode="External"/></Relationships>
</file>

<file path=ppt/slides/_rels/slide15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pring.io/projects"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hyperlink" Target="mailto:myeasycoach@luv2code.com" TargetMode="External"/><Relationship Id="rId4" Type="http://schemas.openxmlformats.org/officeDocument/2006/relationships/hyperlink" Target="mailto:foo.email%3Dmyeasycoach@luv2code.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clipse.org/downloads/packages/" TargetMode="External"/><Relationship Id="rId2" Type="http://schemas.openxmlformats.org/officeDocument/2006/relationships/hyperlink" Target="https://tomcat.apache.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thebestcoach@luv2code.com"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thebestcoach@luv2code.com"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foo.email%3Dmyeasycoach@luv2code.com"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mailto:myeasycoach@luv2code.com"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hyperlink" Target="mailto:myeasycoach@luv2code.com" TargetMode="External"/><Relationship Id="rId4" Type="http://schemas.openxmlformats.org/officeDocument/2006/relationships/hyperlink" Target="mailto:foo.email%3Dmyeasycoach@luv2cod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luv2code.com/"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92444" y="10280180"/>
            <a:ext cx="514350" cy="327025"/>
          </a:xfrm>
          <a:prstGeom prst="rect">
            <a:avLst/>
          </a:prstGeom>
        </p:spPr>
        <p:txBody>
          <a:bodyPr vert="horz" wrap="square" lIns="0" tIns="15875" rIns="0" bIns="0" rtlCol="0">
            <a:spAutoFit/>
          </a:bodyPr>
          <a:lstStyle/>
          <a:p>
            <a:pPr marL="12700">
              <a:lnSpc>
                <a:spcPct val="100000"/>
              </a:lnSpc>
              <a:spcBef>
                <a:spcPts val="125"/>
              </a:spcBef>
            </a:pPr>
            <a:r>
              <a:rPr sz="1950" i="1" spc="10" dirty="0">
                <a:solidFill>
                  <a:srgbClr val="5C86B9"/>
                </a:solidFill>
                <a:latin typeface="Palatino Linotype"/>
                <a:cs typeface="Palatino Linotype"/>
              </a:rPr>
              <a:t>Date</a:t>
            </a:r>
            <a:endParaRPr sz="1950">
              <a:latin typeface="Palatino Linotype"/>
              <a:cs typeface="Palatino Linotype"/>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27305">
              <a:lnSpc>
                <a:spcPct val="100000"/>
              </a:lnSpc>
              <a:spcBef>
                <a:spcPts val="95"/>
              </a:spcBef>
            </a:pPr>
            <a:r>
              <a:rPr spc="-190" dirty="0"/>
              <a:t>Course</a:t>
            </a:r>
            <a:r>
              <a:rPr spc="-480" dirty="0"/>
              <a:t> </a:t>
            </a:r>
            <a:r>
              <a:rPr spc="-225" dirty="0"/>
              <a:t>Introduction</a:t>
            </a:r>
          </a:p>
        </p:txBody>
      </p:sp>
      <p:grpSp>
        <p:nvGrpSpPr>
          <p:cNvPr id="5" name="object 5"/>
          <p:cNvGrpSpPr/>
          <p:nvPr/>
        </p:nvGrpSpPr>
        <p:grpSpPr>
          <a:xfrm>
            <a:off x="1832405" y="2471129"/>
            <a:ext cx="16439515" cy="8303895"/>
            <a:chOff x="1832405" y="2471129"/>
            <a:chExt cx="16439515" cy="8303895"/>
          </a:xfrm>
        </p:grpSpPr>
        <p:pic>
          <p:nvPicPr>
            <p:cNvPr id="6" name="object 6"/>
            <p:cNvPicPr/>
            <p:nvPr/>
          </p:nvPicPr>
          <p:blipFill>
            <a:blip r:embed="rId2" cstate="print"/>
            <a:stretch>
              <a:fillRect/>
            </a:stretch>
          </p:blipFill>
          <p:spPr>
            <a:xfrm>
              <a:off x="1978997" y="2565366"/>
              <a:ext cx="16146105" cy="7926460"/>
            </a:xfrm>
            <a:prstGeom prst="rect">
              <a:avLst/>
            </a:prstGeom>
          </p:spPr>
        </p:pic>
        <p:pic>
          <p:nvPicPr>
            <p:cNvPr id="7" name="object 7"/>
            <p:cNvPicPr/>
            <p:nvPr/>
          </p:nvPicPr>
          <p:blipFill>
            <a:blip r:embed="rId3" cstate="print"/>
            <a:stretch>
              <a:fillRect/>
            </a:stretch>
          </p:blipFill>
          <p:spPr>
            <a:xfrm>
              <a:off x="1832405" y="2471129"/>
              <a:ext cx="16439290" cy="830341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382649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260" dirty="0">
                <a:latin typeface="Book Antiqua"/>
                <a:cs typeface="Book Antiqua"/>
              </a:rPr>
              <a:t> </a:t>
            </a:r>
            <a:r>
              <a:rPr sz="6500" spc="-155" dirty="0">
                <a:latin typeface="Book Antiqua"/>
                <a:cs typeface="Book Antiqua"/>
              </a:rPr>
              <a:t>Release</a:t>
            </a:r>
            <a:r>
              <a:rPr sz="6500" spc="-660" dirty="0">
                <a:latin typeface="Book Antiqua"/>
                <a:cs typeface="Book Antiqua"/>
              </a:rPr>
              <a:t> </a:t>
            </a:r>
            <a:r>
              <a:rPr sz="6500" spc="-110" dirty="0">
                <a:latin typeface="Book Antiqua"/>
                <a:cs typeface="Book Antiqua"/>
              </a:rPr>
              <a:t>Timeline</a:t>
            </a:r>
            <a:r>
              <a:rPr sz="6500" spc="-190" dirty="0">
                <a:latin typeface="Book Antiqua"/>
                <a:cs typeface="Book Antiqua"/>
              </a:rPr>
              <a:t> </a:t>
            </a:r>
            <a:r>
              <a:rPr sz="6500" spc="235" dirty="0">
                <a:latin typeface="Book Antiqua"/>
                <a:cs typeface="Book Antiqua"/>
              </a:rPr>
              <a:t>-</a:t>
            </a:r>
            <a:r>
              <a:rPr sz="6500" spc="-190" dirty="0">
                <a:latin typeface="Book Antiqua"/>
                <a:cs typeface="Book Antiqua"/>
              </a:rPr>
              <a:t> </a:t>
            </a:r>
            <a:r>
              <a:rPr sz="6500" spc="90" dirty="0">
                <a:latin typeface="Book Antiqua"/>
                <a:cs typeface="Book Antiqua"/>
              </a:rPr>
              <a:t>UP</a:t>
            </a:r>
            <a:r>
              <a:rPr sz="6500" spc="-275" dirty="0">
                <a:latin typeface="Book Antiqua"/>
                <a:cs typeface="Book Antiqua"/>
              </a:rPr>
              <a:t>D</a:t>
            </a:r>
            <a:r>
              <a:rPr sz="6500" spc="-415" dirty="0">
                <a:latin typeface="Book Antiqua"/>
                <a:cs typeface="Book Antiqua"/>
              </a:rPr>
              <a:t>A</a:t>
            </a:r>
            <a:r>
              <a:rPr sz="6500" spc="95" dirty="0">
                <a:latin typeface="Book Antiqua"/>
                <a:cs typeface="Book Antiqua"/>
              </a:rPr>
              <a:t>TED</a:t>
            </a:r>
            <a:endParaRPr sz="6500">
              <a:latin typeface="Book Antiqua"/>
              <a:cs typeface="Book Antiqua"/>
            </a:endParaRPr>
          </a:p>
        </p:txBody>
      </p:sp>
      <p:grpSp>
        <p:nvGrpSpPr>
          <p:cNvPr id="3" name="object 3"/>
          <p:cNvGrpSpPr/>
          <p:nvPr/>
        </p:nvGrpSpPr>
        <p:grpSpPr>
          <a:xfrm>
            <a:off x="638908" y="5680836"/>
            <a:ext cx="18472785" cy="1200785"/>
            <a:chOff x="638908" y="5680836"/>
            <a:chExt cx="18472785" cy="1200785"/>
          </a:xfrm>
        </p:grpSpPr>
        <p:sp>
          <p:nvSpPr>
            <p:cNvPr id="4" name="object 4"/>
            <p:cNvSpPr/>
            <p:nvPr/>
          </p:nvSpPr>
          <p:spPr>
            <a:xfrm>
              <a:off x="988636" y="6315149"/>
              <a:ext cx="1642110" cy="0"/>
            </a:xfrm>
            <a:custGeom>
              <a:avLst/>
              <a:gdLst/>
              <a:ahLst/>
              <a:cxnLst/>
              <a:rect l="l" t="t" r="r" b="b"/>
              <a:pathLst>
                <a:path w="1642110">
                  <a:moveTo>
                    <a:pt x="0" y="0"/>
                  </a:moveTo>
                  <a:lnTo>
                    <a:pt x="1641561" y="0"/>
                  </a:lnTo>
                </a:path>
              </a:pathLst>
            </a:custGeom>
            <a:ln w="104708">
              <a:solidFill>
                <a:srgbClr val="0433FF"/>
              </a:solidFill>
            </a:ln>
          </p:spPr>
          <p:txBody>
            <a:bodyPr wrap="square" lIns="0" tIns="0" rIns="0" bIns="0" rtlCol="0"/>
            <a:lstStyle/>
            <a:p>
              <a:endParaRPr/>
            </a:p>
          </p:txBody>
        </p:sp>
        <p:sp>
          <p:nvSpPr>
            <p:cNvPr id="5" name="object 5"/>
            <p:cNvSpPr/>
            <p:nvPr/>
          </p:nvSpPr>
          <p:spPr>
            <a:xfrm>
              <a:off x="638908" y="6114108"/>
              <a:ext cx="402590" cy="402590"/>
            </a:xfrm>
            <a:custGeom>
              <a:avLst/>
              <a:gdLst/>
              <a:ahLst/>
              <a:cxnLst/>
              <a:rect l="l" t="t" r="r" b="b"/>
              <a:pathLst>
                <a:path w="402590" h="402590">
                  <a:moveTo>
                    <a:pt x="402081" y="0"/>
                  </a:moveTo>
                  <a:lnTo>
                    <a:pt x="0" y="201040"/>
                  </a:lnTo>
                  <a:lnTo>
                    <a:pt x="402081" y="402081"/>
                  </a:lnTo>
                  <a:lnTo>
                    <a:pt x="402081" y="0"/>
                  </a:lnTo>
                  <a:close/>
                </a:path>
              </a:pathLst>
            </a:custGeom>
            <a:solidFill>
              <a:srgbClr val="0433FF"/>
            </a:solidFill>
          </p:spPr>
          <p:txBody>
            <a:bodyPr wrap="square" lIns="0" tIns="0" rIns="0" bIns="0" rtlCol="0"/>
            <a:lstStyle/>
            <a:p>
              <a:endParaRPr/>
            </a:p>
          </p:txBody>
        </p:sp>
        <p:sp>
          <p:nvSpPr>
            <p:cNvPr id="6" name="object 6"/>
            <p:cNvSpPr/>
            <p:nvPr/>
          </p:nvSpPr>
          <p:spPr>
            <a:xfrm>
              <a:off x="2734906" y="6315149"/>
              <a:ext cx="1744980" cy="0"/>
            </a:xfrm>
            <a:custGeom>
              <a:avLst/>
              <a:gdLst/>
              <a:ahLst/>
              <a:cxnLst/>
              <a:rect l="l" t="t" r="r" b="b"/>
              <a:pathLst>
                <a:path w="1744979">
                  <a:moveTo>
                    <a:pt x="0" y="0"/>
                  </a:moveTo>
                  <a:lnTo>
                    <a:pt x="1744916" y="0"/>
                  </a:lnTo>
                </a:path>
              </a:pathLst>
            </a:custGeom>
            <a:ln w="104708">
              <a:solidFill>
                <a:srgbClr val="0433FF"/>
              </a:solidFill>
            </a:ln>
          </p:spPr>
          <p:txBody>
            <a:bodyPr wrap="square" lIns="0" tIns="0" rIns="0" bIns="0" rtlCol="0"/>
            <a:lstStyle/>
            <a:p>
              <a:endParaRPr/>
            </a:p>
          </p:txBody>
        </p:sp>
        <p:sp>
          <p:nvSpPr>
            <p:cNvPr id="7" name="object 7"/>
            <p:cNvSpPr/>
            <p:nvPr/>
          </p:nvSpPr>
          <p:spPr>
            <a:xfrm>
              <a:off x="2682551" y="5699104"/>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8" name="object 8"/>
            <p:cNvSpPr/>
            <p:nvPr/>
          </p:nvSpPr>
          <p:spPr>
            <a:xfrm>
              <a:off x="4584531" y="6315149"/>
              <a:ext cx="4599940" cy="0"/>
            </a:xfrm>
            <a:custGeom>
              <a:avLst/>
              <a:gdLst/>
              <a:ahLst/>
              <a:cxnLst/>
              <a:rect l="l" t="t" r="r" b="b"/>
              <a:pathLst>
                <a:path w="4599940">
                  <a:moveTo>
                    <a:pt x="0" y="0"/>
                  </a:moveTo>
                  <a:lnTo>
                    <a:pt x="2396516" y="0"/>
                  </a:lnTo>
                </a:path>
                <a:path w="4599940">
                  <a:moveTo>
                    <a:pt x="2501225" y="0"/>
                  </a:moveTo>
                  <a:lnTo>
                    <a:pt x="4599399" y="0"/>
                  </a:lnTo>
                </a:path>
              </a:pathLst>
            </a:custGeom>
            <a:ln w="104708">
              <a:solidFill>
                <a:srgbClr val="0433FF"/>
              </a:solidFill>
            </a:ln>
          </p:spPr>
          <p:txBody>
            <a:bodyPr wrap="square" lIns="0" tIns="0" rIns="0" bIns="0" rtlCol="0"/>
            <a:lstStyle/>
            <a:p>
              <a:endParaRPr/>
            </a:p>
          </p:txBody>
        </p:sp>
        <p:sp>
          <p:nvSpPr>
            <p:cNvPr id="9" name="object 9"/>
            <p:cNvSpPr/>
            <p:nvPr/>
          </p:nvSpPr>
          <p:spPr>
            <a:xfrm>
              <a:off x="7033402" y="5680836"/>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10" name="object 10"/>
            <p:cNvSpPr/>
            <p:nvPr/>
          </p:nvSpPr>
          <p:spPr>
            <a:xfrm>
              <a:off x="9288639" y="6315149"/>
              <a:ext cx="2435860" cy="0"/>
            </a:xfrm>
            <a:custGeom>
              <a:avLst/>
              <a:gdLst/>
              <a:ahLst/>
              <a:cxnLst/>
              <a:rect l="l" t="t" r="r" b="b"/>
              <a:pathLst>
                <a:path w="2435859">
                  <a:moveTo>
                    <a:pt x="0" y="0"/>
                  </a:moveTo>
                  <a:lnTo>
                    <a:pt x="2435505" y="0"/>
                  </a:lnTo>
                </a:path>
              </a:pathLst>
            </a:custGeom>
            <a:ln w="104708">
              <a:solidFill>
                <a:srgbClr val="0433FF"/>
              </a:solidFill>
            </a:ln>
          </p:spPr>
          <p:txBody>
            <a:bodyPr wrap="square" lIns="0" tIns="0" rIns="0" bIns="0" rtlCol="0"/>
            <a:lstStyle/>
            <a:p>
              <a:endParaRPr/>
            </a:p>
          </p:txBody>
        </p:sp>
        <p:sp>
          <p:nvSpPr>
            <p:cNvPr id="11" name="object 11"/>
            <p:cNvSpPr/>
            <p:nvPr/>
          </p:nvSpPr>
          <p:spPr>
            <a:xfrm>
              <a:off x="9236285" y="5699104"/>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12" name="object 12"/>
            <p:cNvSpPr/>
            <p:nvPr/>
          </p:nvSpPr>
          <p:spPr>
            <a:xfrm>
              <a:off x="11828854" y="6315149"/>
              <a:ext cx="3641090" cy="0"/>
            </a:xfrm>
            <a:custGeom>
              <a:avLst/>
              <a:gdLst/>
              <a:ahLst/>
              <a:cxnLst/>
              <a:rect l="l" t="t" r="r" b="b"/>
              <a:pathLst>
                <a:path w="3641090">
                  <a:moveTo>
                    <a:pt x="0" y="0"/>
                  </a:moveTo>
                  <a:lnTo>
                    <a:pt x="3640538" y="0"/>
                  </a:lnTo>
                </a:path>
              </a:pathLst>
            </a:custGeom>
            <a:ln w="104708">
              <a:solidFill>
                <a:srgbClr val="0433FF"/>
              </a:solidFill>
            </a:ln>
          </p:spPr>
          <p:txBody>
            <a:bodyPr wrap="square" lIns="0" tIns="0" rIns="0" bIns="0" rtlCol="0"/>
            <a:lstStyle/>
            <a:p>
              <a:endParaRPr/>
            </a:p>
          </p:txBody>
        </p:sp>
        <p:sp>
          <p:nvSpPr>
            <p:cNvPr id="13" name="object 13"/>
            <p:cNvSpPr/>
            <p:nvPr/>
          </p:nvSpPr>
          <p:spPr>
            <a:xfrm>
              <a:off x="11776500" y="5699104"/>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14" name="object 14"/>
            <p:cNvSpPr/>
            <p:nvPr/>
          </p:nvSpPr>
          <p:spPr>
            <a:xfrm>
              <a:off x="4532177" y="5680836"/>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15" name="object 15"/>
            <p:cNvSpPr/>
            <p:nvPr/>
          </p:nvSpPr>
          <p:spPr>
            <a:xfrm>
              <a:off x="15574102" y="6315149"/>
              <a:ext cx="3187700" cy="0"/>
            </a:xfrm>
            <a:custGeom>
              <a:avLst/>
              <a:gdLst/>
              <a:ahLst/>
              <a:cxnLst/>
              <a:rect l="l" t="t" r="r" b="b"/>
              <a:pathLst>
                <a:path w="3187700">
                  <a:moveTo>
                    <a:pt x="0" y="0"/>
                  </a:moveTo>
                  <a:lnTo>
                    <a:pt x="3187459" y="0"/>
                  </a:lnTo>
                </a:path>
              </a:pathLst>
            </a:custGeom>
            <a:ln w="104708">
              <a:solidFill>
                <a:srgbClr val="0433FF"/>
              </a:solidFill>
            </a:ln>
          </p:spPr>
          <p:txBody>
            <a:bodyPr wrap="square" lIns="0" tIns="0" rIns="0" bIns="0" rtlCol="0"/>
            <a:lstStyle/>
            <a:p>
              <a:endParaRPr/>
            </a:p>
          </p:txBody>
        </p:sp>
        <p:sp>
          <p:nvSpPr>
            <p:cNvPr id="16" name="object 16"/>
            <p:cNvSpPr/>
            <p:nvPr/>
          </p:nvSpPr>
          <p:spPr>
            <a:xfrm>
              <a:off x="18709210" y="6114108"/>
              <a:ext cx="402590" cy="402590"/>
            </a:xfrm>
            <a:custGeom>
              <a:avLst/>
              <a:gdLst/>
              <a:ahLst/>
              <a:cxnLst/>
              <a:rect l="l" t="t" r="r" b="b"/>
              <a:pathLst>
                <a:path w="402590" h="402590">
                  <a:moveTo>
                    <a:pt x="0" y="0"/>
                  </a:moveTo>
                  <a:lnTo>
                    <a:pt x="0" y="402081"/>
                  </a:lnTo>
                  <a:lnTo>
                    <a:pt x="402081" y="201040"/>
                  </a:lnTo>
                  <a:lnTo>
                    <a:pt x="0" y="0"/>
                  </a:lnTo>
                  <a:close/>
                </a:path>
              </a:pathLst>
            </a:custGeom>
            <a:solidFill>
              <a:srgbClr val="0433FF"/>
            </a:solidFill>
          </p:spPr>
          <p:txBody>
            <a:bodyPr wrap="square" lIns="0" tIns="0" rIns="0" bIns="0" rtlCol="0"/>
            <a:lstStyle/>
            <a:p>
              <a:endParaRPr/>
            </a:p>
          </p:txBody>
        </p:sp>
        <p:sp>
          <p:nvSpPr>
            <p:cNvPr id="17" name="object 17"/>
            <p:cNvSpPr/>
            <p:nvPr/>
          </p:nvSpPr>
          <p:spPr>
            <a:xfrm>
              <a:off x="15521747" y="5703874"/>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grpSp>
      <p:sp>
        <p:nvSpPr>
          <p:cNvPr id="18" name="object 18"/>
          <p:cNvSpPr txBox="1"/>
          <p:nvPr/>
        </p:nvSpPr>
        <p:spPr>
          <a:xfrm>
            <a:off x="6521132" y="6992322"/>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2009</a:t>
            </a:r>
            <a:endParaRPr sz="2950">
              <a:latin typeface="Arial Black"/>
              <a:cs typeface="Arial Black"/>
            </a:endParaRPr>
          </a:p>
        </p:txBody>
      </p:sp>
      <p:sp>
        <p:nvSpPr>
          <p:cNvPr id="19" name="object 19"/>
          <p:cNvSpPr txBox="1"/>
          <p:nvPr/>
        </p:nvSpPr>
        <p:spPr>
          <a:xfrm>
            <a:off x="6311714" y="5097091"/>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3.0</a:t>
            </a:r>
            <a:endParaRPr sz="2300">
              <a:latin typeface="Arial"/>
              <a:cs typeface="Arial"/>
            </a:endParaRPr>
          </a:p>
        </p:txBody>
      </p:sp>
      <p:sp>
        <p:nvSpPr>
          <p:cNvPr id="20" name="object 20"/>
          <p:cNvSpPr txBox="1"/>
          <p:nvPr/>
        </p:nvSpPr>
        <p:spPr>
          <a:xfrm>
            <a:off x="8720018" y="7002793"/>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2013</a:t>
            </a:r>
            <a:endParaRPr sz="2950">
              <a:latin typeface="Arial Black"/>
              <a:cs typeface="Arial Black"/>
            </a:endParaRPr>
          </a:p>
        </p:txBody>
      </p:sp>
      <p:sp>
        <p:nvSpPr>
          <p:cNvPr id="21" name="object 21"/>
          <p:cNvSpPr txBox="1"/>
          <p:nvPr/>
        </p:nvSpPr>
        <p:spPr>
          <a:xfrm>
            <a:off x="8552484" y="5076150"/>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4.0</a:t>
            </a:r>
            <a:endParaRPr sz="2300">
              <a:latin typeface="Arial"/>
              <a:cs typeface="Arial"/>
            </a:endParaRPr>
          </a:p>
        </p:txBody>
      </p:sp>
      <p:sp>
        <p:nvSpPr>
          <p:cNvPr id="22" name="object 22"/>
          <p:cNvSpPr txBox="1"/>
          <p:nvPr/>
        </p:nvSpPr>
        <p:spPr>
          <a:xfrm>
            <a:off x="10814195" y="7002793"/>
            <a:ext cx="193167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Black"/>
                <a:cs typeface="Arial Black"/>
              </a:rPr>
              <a:t>Mar </a:t>
            </a:r>
            <a:r>
              <a:rPr sz="2950" spc="-20" dirty="0">
                <a:latin typeface="Arial Black"/>
                <a:cs typeface="Arial Black"/>
              </a:rPr>
              <a:t>2016</a:t>
            </a:r>
            <a:endParaRPr sz="2950">
              <a:latin typeface="Arial Black"/>
              <a:cs typeface="Arial Black"/>
            </a:endParaRPr>
          </a:p>
        </p:txBody>
      </p:sp>
      <p:sp>
        <p:nvSpPr>
          <p:cNvPr id="23" name="object 23"/>
          <p:cNvSpPr txBox="1"/>
          <p:nvPr/>
        </p:nvSpPr>
        <p:spPr>
          <a:xfrm>
            <a:off x="11055025" y="5076150"/>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4.3</a:t>
            </a:r>
            <a:endParaRPr sz="2300">
              <a:latin typeface="Arial"/>
              <a:cs typeface="Arial"/>
            </a:endParaRPr>
          </a:p>
        </p:txBody>
      </p:sp>
      <p:sp>
        <p:nvSpPr>
          <p:cNvPr id="24" name="object 24"/>
          <p:cNvSpPr txBox="1"/>
          <p:nvPr/>
        </p:nvSpPr>
        <p:spPr>
          <a:xfrm>
            <a:off x="2165244" y="7002793"/>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2004</a:t>
            </a:r>
            <a:endParaRPr sz="2950">
              <a:latin typeface="Arial Black"/>
              <a:cs typeface="Arial Black"/>
            </a:endParaRPr>
          </a:p>
        </p:txBody>
      </p:sp>
      <p:sp>
        <p:nvSpPr>
          <p:cNvPr id="25" name="object 25"/>
          <p:cNvSpPr txBox="1"/>
          <p:nvPr/>
        </p:nvSpPr>
        <p:spPr>
          <a:xfrm>
            <a:off x="1966297" y="5076150"/>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1.0</a:t>
            </a:r>
            <a:endParaRPr sz="2300">
              <a:latin typeface="Arial"/>
              <a:cs typeface="Arial"/>
            </a:endParaRPr>
          </a:p>
        </p:txBody>
      </p:sp>
      <p:sp>
        <p:nvSpPr>
          <p:cNvPr id="26" name="object 26"/>
          <p:cNvSpPr txBox="1"/>
          <p:nvPr/>
        </p:nvSpPr>
        <p:spPr>
          <a:xfrm>
            <a:off x="4018590" y="6992322"/>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2006</a:t>
            </a:r>
            <a:endParaRPr sz="2950">
              <a:latin typeface="Arial Black"/>
              <a:cs typeface="Arial Black"/>
            </a:endParaRPr>
          </a:p>
        </p:txBody>
      </p:sp>
      <p:sp>
        <p:nvSpPr>
          <p:cNvPr id="27" name="object 27"/>
          <p:cNvSpPr txBox="1"/>
          <p:nvPr/>
        </p:nvSpPr>
        <p:spPr>
          <a:xfrm>
            <a:off x="3809173" y="5097091"/>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2.0</a:t>
            </a:r>
            <a:endParaRPr sz="2300">
              <a:latin typeface="Arial"/>
              <a:cs typeface="Arial"/>
            </a:endParaRPr>
          </a:p>
        </p:txBody>
      </p:sp>
      <p:sp>
        <p:nvSpPr>
          <p:cNvPr id="28" name="object 28"/>
          <p:cNvSpPr txBox="1"/>
          <p:nvPr/>
        </p:nvSpPr>
        <p:spPr>
          <a:xfrm>
            <a:off x="13819339" y="6835258"/>
            <a:ext cx="3415029" cy="829944"/>
          </a:xfrm>
          <a:prstGeom prst="rect">
            <a:avLst/>
          </a:prstGeom>
        </p:spPr>
        <p:txBody>
          <a:bodyPr vert="horz" wrap="square" lIns="0" tIns="15875" rIns="0" bIns="0" rtlCol="0">
            <a:spAutoFit/>
          </a:bodyPr>
          <a:lstStyle/>
          <a:p>
            <a:pPr marL="12700">
              <a:lnSpc>
                <a:spcPct val="100000"/>
              </a:lnSpc>
              <a:spcBef>
                <a:spcPts val="125"/>
              </a:spcBef>
            </a:pPr>
            <a:r>
              <a:rPr sz="5250" dirty="0">
                <a:latin typeface="Arial Black"/>
                <a:cs typeface="Arial Black"/>
              </a:rPr>
              <a:t>Sep</a:t>
            </a:r>
            <a:r>
              <a:rPr sz="5250" spc="5" dirty="0">
                <a:latin typeface="Arial Black"/>
                <a:cs typeface="Arial Black"/>
              </a:rPr>
              <a:t> </a:t>
            </a:r>
            <a:r>
              <a:rPr sz="5250" spc="-20" dirty="0">
                <a:latin typeface="Arial Black"/>
                <a:cs typeface="Arial Black"/>
              </a:rPr>
              <a:t>2017</a:t>
            </a:r>
            <a:endParaRPr sz="5250">
              <a:latin typeface="Arial Black"/>
              <a:cs typeface="Arial Black"/>
            </a:endParaRPr>
          </a:p>
        </p:txBody>
      </p:sp>
      <p:sp>
        <p:nvSpPr>
          <p:cNvPr id="29" name="object 29"/>
          <p:cNvSpPr txBox="1"/>
          <p:nvPr/>
        </p:nvSpPr>
        <p:spPr>
          <a:xfrm>
            <a:off x="14164879" y="4835319"/>
            <a:ext cx="2706370" cy="829944"/>
          </a:xfrm>
          <a:prstGeom prst="rect">
            <a:avLst/>
          </a:prstGeom>
        </p:spPr>
        <p:txBody>
          <a:bodyPr vert="horz" wrap="square" lIns="0" tIns="15875" rIns="0" bIns="0" rtlCol="0">
            <a:spAutoFit/>
          </a:bodyPr>
          <a:lstStyle/>
          <a:p>
            <a:pPr marL="12700">
              <a:lnSpc>
                <a:spcPct val="100000"/>
              </a:lnSpc>
              <a:spcBef>
                <a:spcPts val="125"/>
              </a:spcBef>
            </a:pPr>
            <a:r>
              <a:rPr sz="5250" b="1" dirty="0">
                <a:latin typeface="Arial"/>
                <a:cs typeface="Arial"/>
              </a:rPr>
              <a:t>Spring</a:t>
            </a:r>
            <a:r>
              <a:rPr sz="5250" b="1" spc="-10" dirty="0">
                <a:latin typeface="Arial"/>
                <a:cs typeface="Arial"/>
              </a:rPr>
              <a:t> </a:t>
            </a:r>
            <a:r>
              <a:rPr sz="5250" b="1" spc="-50" dirty="0">
                <a:latin typeface="Arial"/>
                <a:cs typeface="Arial"/>
              </a:rPr>
              <a:t>5</a:t>
            </a:r>
            <a:endParaRPr sz="5250">
              <a:latin typeface="Arial"/>
              <a:cs typeface="Arial"/>
            </a:endParaRPr>
          </a:p>
        </p:txBody>
      </p:sp>
      <p:pic>
        <p:nvPicPr>
          <p:cNvPr id="30" name="object 30"/>
          <p:cNvPicPr/>
          <p:nvPr/>
        </p:nvPicPr>
        <p:blipFill>
          <a:blip r:embed="rId2" cstate="print"/>
          <a:stretch>
            <a:fillRect/>
          </a:stretch>
        </p:blipFill>
        <p:spPr>
          <a:xfrm>
            <a:off x="13310615" y="3853965"/>
            <a:ext cx="4666203" cy="49276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765" y="4740275"/>
            <a:ext cx="19431000" cy="2226250"/>
          </a:xfrm>
          <a:prstGeom prst="rect">
            <a:avLst/>
          </a:prstGeom>
        </p:spPr>
        <p:txBody>
          <a:bodyPr vert="horz" wrap="square" lIns="0" tIns="10160" rIns="0" bIns="0" rtlCol="0">
            <a:spAutoFit/>
          </a:bodyPr>
          <a:lstStyle/>
          <a:p>
            <a:pPr marL="15240" marR="8890" indent="711835" algn="ctr">
              <a:lnSpc>
                <a:spcPct val="100400"/>
              </a:lnSpc>
              <a:spcBef>
                <a:spcPts val="80"/>
              </a:spcBef>
            </a:pPr>
            <a:r>
              <a:rPr sz="7200" spc="-100" dirty="0"/>
              <a:t>Spring</a:t>
            </a:r>
            <a:r>
              <a:rPr sz="7200" spc="-315" dirty="0"/>
              <a:t> </a:t>
            </a:r>
            <a:r>
              <a:rPr sz="7200" spc="-120" dirty="0"/>
              <a:t>Dependency</a:t>
            </a:r>
            <a:r>
              <a:rPr sz="7200" spc="-305" dirty="0"/>
              <a:t> </a:t>
            </a:r>
            <a:r>
              <a:rPr sz="7200" spc="-10" dirty="0"/>
              <a:t>Injection </a:t>
            </a:r>
            <a:r>
              <a:rPr sz="7200" spc="-105" dirty="0"/>
              <a:t>with</a:t>
            </a:r>
            <a:r>
              <a:rPr sz="7200" spc="-484" dirty="0"/>
              <a:t> </a:t>
            </a:r>
            <a:r>
              <a:rPr sz="7200" spc="-125" dirty="0"/>
              <a:t>Annotations</a:t>
            </a:r>
            <a:r>
              <a:rPr sz="7200" spc="-245" dirty="0"/>
              <a:t> </a:t>
            </a:r>
            <a:r>
              <a:rPr sz="7200" spc="-90" dirty="0"/>
              <a:t>and</a:t>
            </a:r>
            <a:r>
              <a:rPr sz="7200" spc="-484" dirty="0"/>
              <a:t> </a:t>
            </a:r>
            <a:r>
              <a:rPr sz="7200" spc="-120" dirty="0"/>
              <a:t>Autowiring</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698490" cy="693780"/>
          </a:xfrm>
          <a:prstGeom prst="rect">
            <a:avLst/>
          </a:prstGeom>
        </p:spPr>
        <p:txBody>
          <a:bodyPr vert="horz" wrap="square" lIns="0" tIns="16510" rIns="0" bIns="0" rtlCol="0">
            <a:spAutoFit/>
          </a:bodyPr>
          <a:lstStyle/>
          <a:p>
            <a:pPr marL="12700">
              <a:lnSpc>
                <a:spcPct val="100000"/>
              </a:lnSpc>
              <a:spcBef>
                <a:spcPts val="130"/>
              </a:spcBef>
            </a:pPr>
            <a:r>
              <a:rPr sz="4400" spc="-85" dirty="0">
                <a:latin typeface="Book Antiqua"/>
                <a:cs typeface="Book Antiqua"/>
              </a:rPr>
              <a:t>Demo</a:t>
            </a:r>
            <a:r>
              <a:rPr sz="4400" spc="-325" dirty="0">
                <a:latin typeface="Book Antiqua"/>
                <a:cs typeface="Book Antiqua"/>
              </a:rPr>
              <a:t> </a:t>
            </a:r>
            <a:r>
              <a:rPr sz="4400" spc="-10" dirty="0">
                <a:latin typeface="Book Antiqua"/>
                <a:cs typeface="Book Antiqua"/>
              </a:rPr>
              <a:t>Example</a:t>
            </a:r>
          </a:p>
        </p:txBody>
      </p:sp>
      <p:sp>
        <p:nvSpPr>
          <p:cNvPr id="3" name="object 3"/>
          <p:cNvSpPr txBox="1"/>
          <p:nvPr/>
        </p:nvSpPr>
        <p:spPr>
          <a:xfrm>
            <a:off x="866854" y="2416545"/>
            <a:ext cx="11238230" cy="67881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588"/>
              <a:buFont typeface="Lucida Sans"/>
              <a:buChar char="•"/>
              <a:tabLst>
                <a:tab pos="577850" algn="l"/>
                <a:tab pos="578485" algn="l"/>
              </a:tabLst>
            </a:pPr>
            <a:r>
              <a:rPr sz="4250" dirty="0">
                <a:latin typeface="Palatino Linotype"/>
                <a:cs typeface="Palatino Linotype"/>
              </a:rPr>
              <a:t>Our</a:t>
            </a:r>
            <a:r>
              <a:rPr sz="4250" spc="-45" dirty="0">
                <a:latin typeface="Palatino Linotype"/>
                <a:cs typeface="Palatino Linotype"/>
              </a:rPr>
              <a:t> </a:t>
            </a:r>
            <a:r>
              <a:rPr sz="4250" b="1" dirty="0">
                <a:latin typeface="Palatino Linotype"/>
                <a:cs typeface="Palatino Linotype"/>
              </a:rPr>
              <a:t>Coach</a:t>
            </a:r>
            <a:r>
              <a:rPr sz="4250" b="1" spc="-35" dirty="0">
                <a:latin typeface="Palatino Linotype"/>
                <a:cs typeface="Palatino Linotype"/>
              </a:rPr>
              <a:t> </a:t>
            </a:r>
            <a:r>
              <a:rPr sz="4250" dirty="0">
                <a:latin typeface="Palatino Linotype"/>
                <a:cs typeface="Palatino Linotype"/>
              </a:rPr>
              <a:t>already</a:t>
            </a:r>
            <a:r>
              <a:rPr sz="4250" spc="-35" dirty="0">
                <a:latin typeface="Palatino Linotype"/>
                <a:cs typeface="Palatino Linotype"/>
              </a:rPr>
              <a:t> </a:t>
            </a:r>
            <a:r>
              <a:rPr sz="4250" dirty="0">
                <a:latin typeface="Palatino Linotype"/>
                <a:cs typeface="Palatino Linotype"/>
              </a:rPr>
              <a:t>provides</a:t>
            </a:r>
            <a:r>
              <a:rPr sz="4250" spc="-35" dirty="0">
                <a:latin typeface="Palatino Linotype"/>
                <a:cs typeface="Palatino Linotype"/>
              </a:rPr>
              <a:t> </a:t>
            </a:r>
            <a:r>
              <a:rPr sz="4250" dirty="0">
                <a:latin typeface="Palatino Linotype"/>
                <a:cs typeface="Palatino Linotype"/>
              </a:rPr>
              <a:t>daily</a:t>
            </a:r>
            <a:r>
              <a:rPr sz="4250" spc="-30" dirty="0">
                <a:latin typeface="Palatino Linotype"/>
                <a:cs typeface="Palatino Linotype"/>
              </a:rPr>
              <a:t> </a:t>
            </a:r>
            <a:r>
              <a:rPr sz="4250" spc="-10" dirty="0">
                <a:latin typeface="Palatino Linotype"/>
                <a:cs typeface="Palatino Linotype"/>
              </a:rPr>
              <a:t>workouts</a:t>
            </a:r>
            <a:endParaRPr sz="4250">
              <a:latin typeface="Palatino Linotype"/>
              <a:cs typeface="Palatino Linotype"/>
            </a:endParaRPr>
          </a:p>
        </p:txBody>
      </p:sp>
      <p:sp>
        <p:nvSpPr>
          <p:cNvPr id="4" name="object 4"/>
          <p:cNvSpPr txBox="1"/>
          <p:nvPr/>
        </p:nvSpPr>
        <p:spPr>
          <a:xfrm>
            <a:off x="866854" y="440182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247589" y="4280362"/>
            <a:ext cx="9143365" cy="2982595"/>
          </a:xfrm>
          <a:prstGeom prst="rect">
            <a:avLst/>
          </a:prstGeom>
        </p:spPr>
        <p:txBody>
          <a:bodyPr vert="horz" wrap="square" lIns="0" tIns="17145" rIns="0" bIns="0" rtlCol="0">
            <a:spAutoFit/>
          </a:bodyPr>
          <a:lstStyle/>
          <a:p>
            <a:pPr marL="196850">
              <a:lnSpc>
                <a:spcPct val="100000"/>
              </a:lnSpc>
              <a:spcBef>
                <a:spcPts val="135"/>
              </a:spcBef>
            </a:pPr>
            <a:r>
              <a:rPr sz="4250" dirty="0">
                <a:latin typeface="Palatino Linotype"/>
                <a:cs typeface="Palatino Linotype"/>
              </a:rPr>
              <a:t>Now</a:t>
            </a:r>
            <a:r>
              <a:rPr sz="4250" spc="-30" dirty="0">
                <a:latin typeface="Palatino Linotype"/>
                <a:cs typeface="Palatino Linotype"/>
              </a:rPr>
              <a:t> </a:t>
            </a:r>
            <a:r>
              <a:rPr sz="4250" dirty="0">
                <a:latin typeface="Palatino Linotype"/>
                <a:cs typeface="Palatino Linotype"/>
              </a:rPr>
              <a:t>will</a:t>
            </a:r>
            <a:r>
              <a:rPr sz="4250" spc="-15" dirty="0">
                <a:latin typeface="Palatino Linotype"/>
                <a:cs typeface="Palatino Linotype"/>
              </a:rPr>
              <a:t> </a:t>
            </a:r>
            <a:r>
              <a:rPr sz="4250" dirty="0">
                <a:latin typeface="Palatino Linotype"/>
                <a:cs typeface="Palatino Linotype"/>
              </a:rPr>
              <a:t>also</a:t>
            </a:r>
            <a:r>
              <a:rPr sz="4250" spc="-15" dirty="0">
                <a:latin typeface="Palatino Linotype"/>
                <a:cs typeface="Palatino Linotype"/>
              </a:rPr>
              <a:t> </a:t>
            </a:r>
            <a:r>
              <a:rPr sz="4250" dirty="0">
                <a:latin typeface="Palatino Linotype"/>
                <a:cs typeface="Palatino Linotype"/>
              </a:rPr>
              <a:t>provide</a:t>
            </a:r>
            <a:r>
              <a:rPr sz="4250" spc="-15" dirty="0">
                <a:latin typeface="Palatino Linotype"/>
                <a:cs typeface="Palatino Linotype"/>
              </a:rPr>
              <a:t> </a:t>
            </a:r>
            <a:r>
              <a:rPr sz="4250" dirty="0">
                <a:latin typeface="Palatino Linotype"/>
                <a:cs typeface="Palatino Linotype"/>
              </a:rPr>
              <a:t>daily</a:t>
            </a:r>
            <a:r>
              <a:rPr sz="4250" spc="-10" dirty="0">
                <a:latin typeface="Palatino Linotype"/>
                <a:cs typeface="Palatino Linotype"/>
              </a:rPr>
              <a:t> fortunes</a:t>
            </a:r>
            <a:endParaRPr sz="4250">
              <a:latin typeface="Palatino Linotype"/>
              <a:cs typeface="Palatino Linotype"/>
            </a:endParaRPr>
          </a:p>
          <a:p>
            <a:pPr marL="615950" indent="-565785">
              <a:lnSpc>
                <a:spcPct val="100000"/>
              </a:lnSpc>
              <a:spcBef>
                <a:spcPts val="3970"/>
              </a:spcBef>
              <a:buClr>
                <a:srgbClr val="5C86B9"/>
              </a:buClr>
              <a:buSzPct val="70588"/>
              <a:buFont typeface="Lucida Sans"/>
              <a:buChar char="•"/>
              <a:tabLst>
                <a:tab pos="615950" algn="l"/>
                <a:tab pos="616585" algn="l"/>
              </a:tabLst>
            </a:pPr>
            <a:r>
              <a:rPr sz="4250" dirty="0">
                <a:latin typeface="Palatino Linotype"/>
                <a:cs typeface="Palatino Linotype"/>
              </a:rPr>
              <a:t>New</a:t>
            </a:r>
            <a:r>
              <a:rPr sz="4250" spc="-15" dirty="0">
                <a:latin typeface="Palatino Linotype"/>
                <a:cs typeface="Palatino Linotype"/>
              </a:rPr>
              <a:t> </a:t>
            </a:r>
            <a:r>
              <a:rPr sz="4250" dirty="0">
                <a:latin typeface="Palatino Linotype"/>
                <a:cs typeface="Palatino Linotype"/>
              </a:rPr>
              <a:t>helper: </a:t>
            </a:r>
            <a:r>
              <a:rPr sz="4250" b="1" spc="-10" dirty="0">
                <a:latin typeface="Palatino Linotype"/>
                <a:cs typeface="Palatino Linotype"/>
              </a:rPr>
              <a:t>FortuneService</a:t>
            </a:r>
            <a:endParaRPr sz="4250">
              <a:latin typeface="Palatino Linotype"/>
              <a:cs typeface="Palatino Linotype"/>
            </a:endParaRPr>
          </a:p>
          <a:p>
            <a:pPr marL="615950" indent="-565785">
              <a:lnSpc>
                <a:spcPct val="100000"/>
              </a:lnSpc>
              <a:spcBef>
                <a:spcPts val="3970"/>
              </a:spcBef>
              <a:buClr>
                <a:srgbClr val="5C86B9"/>
              </a:buClr>
              <a:buSzPct val="70588"/>
              <a:buFont typeface="Lucida Sans"/>
              <a:buChar char="•"/>
              <a:tabLst>
                <a:tab pos="615950" algn="l"/>
                <a:tab pos="616585" algn="l"/>
              </a:tabLst>
            </a:pPr>
            <a:r>
              <a:rPr sz="4250" dirty="0">
                <a:latin typeface="Palatino Linotype"/>
                <a:cs typeface="Palatino Linotype"/>
              </a:rPr>
              <a:t>This is a</a:t>
            </a:r>
            <a:r>
              <a:rPr sz="4250" spc="5" dirty="0">
                <a:latin typeface="Palatino Linotype"/>
                <a:cs typeface="Palatino Linotype"/>
              </a:rPr>
              <a:t> </a:t>
            </a:r>
            <a:r>
              <a:rPr sz="4250" b="1" i="1" spc="-10" dirty="0">
                <a:latin typeface="Palatino Linotype"/>
                <a:cs typeface="Palatino Linotype"/>
              </a:rPr>
              <a:t>dependency</a:t>
            </a:r>
            <a:endParaRPr sz="4250">
              <a:latin typeface="Palatino Linotype"/>
              <a:cs typeface="Palatino Linotype"/>
            </a:endParaRPr>
          </a:p>
        </p:txBody>
      </p:sp>
      <p:sp>
        <p:nvSpPr>
          <p:cNvPr id="6" name="object 6"/>
          <p:cNvSpPr/>
          <p:nvPr/>
        </p:nvSpPr>
        <p:spPr>
          <a:xfrm>
            <a:off x="10247984" y="5909702"/>
            <a:ext cx="3191510" cy="1363980"/>
          </a:xfrm>
          <a:custGeom>
            <a:avLst/>
            <a:gdLst/>
            <a:ahLst/>
            <a:cxnLst/>
            <a:rect l="l" t="t" r="r" b="b"/>
            <a:pathLst>
              <a:path w="3191509" h="1363979">
                <a:moveTo>
                  <a:pt x="2729819" y="0"/>
                </a:moveTo>
                <a:lnTo>
                  <a:pt x="463710" y="0"/>
                </a:lnTo>
                <a:lnTo>
                  <a:pt x="390561" y="180"/>
                </a:lnTo>
                <a:lnTo>
                  <a:pt x="330113" y="1447"/>
                </a:lnTo>
                <a:lnTo>
                  <a:pt x="278940" y="4886"/>
                </a:lnTo>
                <a:lnTo>
                  <a:pt x="233615" y="11583"/>
                </a:lnTo>
                <a:lnTo>
                  <a:pt x="190712" y="22623"/>
                </a:lnTo>
                <a:lnTo>
                  <a:pt x="145963" y="43523"/>
                </a:lnTo>
                <a:lnTo>
                  <a:pt x="105986" y="71575"/>
                </a:lnTo>
                <a:lnTo>
                  <a:pt x="71575" y="105986"/>
                </a:lnTo>
                <a:lnTo>
                  <a:pt x="43523" y="145963"/>
                </a:lnTo>
                <a:lnTo>
                  <a:pt x="22623" y="190712"/>
                </a:lnTo>
                <a:lnTo>
                  <a:pt x="11580" y="233613"/>
                </a:lnTo>
                <a:lnTo>
                  <a:pt x="4877" y="278937"/>
                </a:lnTo>
                <a:lnTo>
                  <a:pt x="1447" y="329668"/>
                </a:lnTo>
                <a:lnTo>
                  <a:pt x="180" y="389510"/>
                </a:lnTo>
                <a:lnTo>
                  <a:pt x="0" y="461661"/>
                </a:lnTo>
                <a:lnTo>
                  <a:pt x="5" y="901991"/>
                </a:lnTo>
                <a:lnTo>
                  <a:pt x="180" y="973091"/>
                </a:lnTo>
                <a:lnTo>
                  <a:pt x="1447" y="1033541"/>
                </a:lnTo>
                <a:lnTo>
                  <a:pt x="4906" y="1084845"/>
                </a:lnTo>
                <a:lnTo>
                  <a:pt x="11587" y="1130054"/>
                </a:lnTo>
                <a:lnTo>
                  <a:pt x="22623" y="1172939"/>
                </a:lnTo>
                <a:lnTo>
                  <a:pt x="43523" y="1217688"/>
                </a:lnTo>
                <a:lnTo>
                  <a:pt x="71575" y="1257665"/>
                </a:lnTo>
                <a:lnTo>
                  <a:pt x="105986" y="1292076"/>
                </a:lnTo>
                <a:lnTo>
                  <a:pt x="145963" y="1320128"/>
                </a:lnTo>
                <a:lnTo>
                  <a:pt x="190712" y="1341029"/>
                </a:lnTo>
                <a:lnTo>
                  <a:pt x="233599" y="1352069"/>
                </a:lnTo>
                <a:lnTo>
                  <a:pt x="278809" y="1358766"/>
                </a:lnTo>
                <a:lnTo>
                  <a:pt x="329670" y="1362204"/>
                </a:lnTo>
                <a:lnTo>
                  <a:pt x="389510" y="1363471"/>
                </a:lnTo>
                <a:lnTo>
                  <a:pt x="461658" y="1363652"/>
                </a:lnTo>
                <a:lnTo>
                  <a:pt x="2727767" y="1363652"/>
                </a:lnTo>
                <a:lnTo>
                  <a:pt x="2800921" y="1363471"/>
                </a:lnTo>
                <a:lnTo>
                  <a:pt x="2861372" y="1362204"/>
                </a:lnTo>
                <a:lnTo>
                  <a:pt x="2912546" y="1358766"/>
                </a:lnTo>
                <a:lnTo>
                  <a:pt x="2957871" y="1352069"/>
                </a:lnTo>
                <a:lnTo>
                  <a:pt x="3000774" y="1341029"/>
                </a:lnTo>
                <a:lnTo>
                  <a:pt x="3045521" y="1320128"/>
                </a:lnTo>
                <a:lnTo>
                  <a:pt x="3085496" y="1292076"/>
                </a:lnTo>
                <a:lnTo>
                  <a:pt x="3119907" y="1257665"/>
                </a:lnTo>
                <a:lnTo>
                  <a:pt x="3147960" y="1217688"/>
                </a:lnTo>
                <a:lnTo>
                  <a:pt x="3168863" y="1172939"/>
                </a:lnTo>
                <a:lnTo>
                  <a:pt x="3179903" y="1130038"/>
                </a:lnTo>
                <a:lnTo>
                  <a:pt x="3186604" y="1084714"/>
                </a:lnTo>
                <a:lnTo>
                  <a:pt x="3190033" y="1033984"/>
                </a:lnTo>
                <a:lnTo>
                  <a:pt x="3191299" y="974142"/>
                </a:lnTo>
                <a:lnTo>
                  <a:pt x="3191480" y="901991"/>
                </a:lnTo>
                <a:lnTo>
                  <a:pt x="3191475" y="461661"/>
                </a:lnTo>
                <a:lnTo>
                  <a:pt x="3191299" y="390561"/>
                </a:lnTo>
                <a:lnTo>
                  <a:pt x="3190033" y="330111"/>
                </a:lnTo>
                <a:lnTo>
                  <a:pt x="3186576" y="278806"/>
                </a:lnTo>
                <a:lnTo>
                  <a:pt x="3179896" y="233597"/>
                </a:lnTo>
                <a:lnTo>
                  <a:pt x="3168863" y="190712"/>
                </a:lnTo>
                <a:lnTo>
                  <a:pt x="3147960" y="145963"/>
                </a:lnTo>
                <a:lnTo>
                  <a:pt x="3119907" y="105986"/>
                </a:lnTo>
                <a:lnTo>
                  <a:pt x="3085496" y="71575"/>
                </a:lnTo>
                <a:lnTo>
                  <a:pt x="3045521" y="43523"/>
                </a:lnTo>
                <a:lnTo>
                  <a:pt x="3000774" y="22623"/>
                </a:lnTo>
                <a:lnTo>
                  <a:pt x="2957888" y="11583"/>
                </a:lnTo>
                <a:lnTo>
                  <a:pt x="2912678" y="4886"/>
                </a:lnTo>
                <a:lnTo>
                  <a:pt x="2861815" y="1447"/>
                </a:lnTo>
                <a:lnTo>
                  <a:pt x="2801972" y="180"/>
                </a:lnTo>
                <a:lnTo>
                  <a:pt x="2729819" y="0"/>
                </a:lnTo>
                <a:close/>
              </a:path>
            </a:pathLst>
          </a:custGeom>
          <a:solidFill>
            <a:srgbClr val="BB484A"/>
          </a:solidFill>
        </p:spPr>
        <p:txBody>
          <a:bodyPr wrap="square" lIns="0" tIns="0" rIns="0" bIns="0" rtlCol="0"/>
          <a:lstStyle/>
          <a:p>
            <a:endParaRPr/>
          </a:p>
        </p:txBody>
      </p:sp>
      <p:sp>
        <p:nvSpPr>
          <p:cNvPr id="7" name="object 7"/>
          <p:cNvSpPr txBox="1"/>
          <p:nvPr/>
        </p:nvSpPr>
        <p:spPr>
          <a:xfrm>
            <a:off x="11411036" y="6395481"/>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8" name="object 8"/>
          <p:cNvPicPr/>
          <p:nvPr/>
        </p:nvPicPr>
        <p:blipFill>
          <a:blip r:embed="rId2" cstate="print"/>
          <a:stretch>
            <a:fillRect/>
          </a:stretch>
        </p:blipFill>
        <p:spPr>
          <a:xfrm>
            <a:off x="13482054" y="6562001"/>
            <a:ext cx="4743494" cy="2325488"/>
          </a:xfrm>
          <a:prstGeom prst="rect">
            <a:avLst/>
          </a:prstGeom>
        </p:spPr>
      </p:pic>
      <p:sp>
        <p:nvSpPr>
          <p:cNvPr id="9" name="object 9"/>
          <p:cNvSpPr txBox="1"/>
          <p:nvPr/>
        </p:nvSpPr>
        <p:spPr>
          <a:xfrm>
            <a:off x="15609861" y="8007998"/>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1890" y="950675"/>
            <a:ext cx="10560050" cy="693780"/>
          </a:xfrm>
          <a:prstGeom prst="rect">
            <a:avLst/>
          </a:prstGeom>
        </p:spPr>
        <p:txBody>
          <a:bodyPr vert="horz" wrap="square" lIns="0" tIns="16510" rIns="0" bIns="0" rtlCol="0">
            <a:spAutoFit/>
          </a:bodyPr>
          <a:lstStyle/>
          <a:p>
            <a:pPr marL="12700">
              <a:lnSpc>
                <a:spcPct val="100000"/>
              </a:lnSpc>
              <a:spcBef>
                <a:spcPts val="130"/>
              </a:spcBef>
            </a:pPr>
            <a:r>
              <a:rPr sz="4400" spc="95" dirty="0">
                <a:latin typeface="Book Antiqua"/>
                <a:cs typeface="Book Antiqua"/>
              </a:rPr>
              <a:t>What</a:t>
            </a:r>
            <a:r>
              <a:rPr sz="4400" spc="-204" dirty="0">
                <a:latin typeface="Book Antiqua"/>
                <a:cs typeface="Book Antiqua"/>
              </a:rPr>
              <a:t> </a:t>
            </a:r>
            <a:r>
              <a:rPr sz="4400" spc="-60" dirty="0">
                <a:latin typeface="Book Antiqua"/>
                <a:cs typeface="Book Antiqua"/>
              </a:rPr>
              <a:t>is</a:t>
            </a:r>
            <a:r>
              <a:rPr sz="4400" spc="-145" dirty="0">
                <a:latin typeface="Book Antiqua"/>
                <a:cs typeface="Book Antiqua"/>
              </a:rPr>
              <a:t> </a:t>
            </a:r>
            <a:r>
              <a:rPr sz="4400" spc="-55" dirty="0">
                <a:latin typeface="Book Antiqua"/>
                <a:cs typeface="Book Antiqua"/>
              </a:rPr>
              <a:t>Spring</a:t>
            </a:r>
            <a:r>
              <a:rPr sz="4400" spc="-430" dirty="0">
                <a:latin typeface="Book Antiqua"/>
                <a:cs typeface="Book Antiqua"/>
              </a:rPr>
              <a:t> </a:t>
            </a:r>
            <a:r>
              <a:rPr sz="4400" spc="-80" dirty="0">
                <a:latin typeface="Book Antiqua"/>
                <a:cs typeface="Book Antiqua"/>
              </a:rPr>
              <a:t>AutoWiring?</a:t>
            </a:r>
          </a:p>
        </p:txBody>
      </p:sp>
      <p:sp>
        <p:nvSpPr>
          <p:cNvPr id="3" name="object 3"/>
          <p:cNvSpPr txBox="1"/>
          <p:nvPr/>
        </p:nvSpPr>
        <p:spPr>
          <a:xfrm>
            <a:off x="866854" y="2416545"/>
            <a:ext cx="13441680" cy="67881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588"/>
              <a:buFont typeface="Lucida Sans"/>
              <a:buChar char="•"/>
              <a:tabLst>
                <a:tab pos="577850" algn="l"/>
                <a:tab pos="578485" algn="l"/>
              </a:tabLst>
            </a:pPr>
            <a:r>
              <a:rPr sz="4250" dirty="0">
                <a:latin typeface="Palatino Linotype"/>
                <a:cs typeface="Palatino Linotype"/>
              </a:rPr>
              <a:t>For</a:t>
            </a:r>
            <a:r>
              <a:rPr sz="4250" spc="-20" dirty="0">
                <a:latin typeface="Palatino Linotype"/>
                <a:cs typeface="Palatino Linotype"/>
              </a:rPr>
              <a:t> </a:t>
            </a:r>
            <a:r>
              <a:rPr sz="4250" dirty="0">
                <a:latin typeface="Palatino Linotype"/>
                <a:cs typeface="Palatino Linotype"/>
              </a:rPr>
              <a:t>dependency</a:t>
            </a:r>
            <a:r>
              <a:rPr sz="4250" spc="-5" dirty="0">
                <a:latin typeface="Palatino Linotype"/>
                <a:cs typeface="Palatino Linotype"/>
              </a:rPr>
              <a:t> </a:t>
            </a:r>
            <a:r>
              <a:rPr sz="4250" dirty="0">
                <a:latin typeface="Palatino Linotype"/>
                <a:cs typeface="Palatino Linotype"/>
              </a:rPr>
              <a:t>injection,</a:t>
            </a:r>
            <a:r>
              <a:rPr sz="4250" spc="-5" dirty="0">
                <a:latin typeface="Palatino Linotype"/>
                <a:cs typeface="Palatino Linotype"/>
              </a:rPr>
              <a:t> </a:t>
            </a:r>
            <a:r>
              <a:rPr sz="4250" dirty="0">
                <a:latin typeface="Palatino Linotype"/>
                <a:cs typeface="Palatino Linotype"/>
              </a:rPr>
              <a:t>Spring</a:t>
            </a:r>
            <a:r>
              <a:rPr sz="4250" spc="-5" dirty="0">
                <a:latin typeface="Palatino Linotype"/>
                <a:cs typeface="Palatino Linotype"/>
              </a:rPr>
              <a:t> </a:t>
            </a:r>
            <a:r>
              <a:rPr sz="4250" dirty="0">
                <a:latin typeface="Palatino Linotype"/>
                <a:cs typeface="Palatino Linotype"/>
              </a:rPr>
              <a:t>can</a:t>
            </a:r>
            <a:r>
              <a:rPr sz="4250" spc="-5" dirty="0">
                <a:latin typeface="Palatino Linotype"/>
                <a:cs typeface="Palatino Linotype"/>
              </a:rPr>
              <a:t> </a:t>
            </a:r>
            <a:r>
              <a:rPr sz="4250" dirty="0">
                <a:latin typeface="Palatino Linotype"/>
                <a:cs typeface="Palatino Linotype"/>
              </a:rPr>
              <a:t>use</a:t>
            </a:r>
            <a:r>
              <a:rPr sz="4250" spc="-5" dirty="0">
                <a:latin typeface="Palatino Linotype"/>
                <a:cs typeface="Palatino Linotype"/>
              </a:rPr>
              <a:t> </a:t>
            </a:r>
            <a:r>
              <a:rPr sz="4250" dirty="0">
                <a:latin typeface="Palatino Linotype"/>
                <a:cs typeface="Palatino Linotype"/>
              </a:rPr>
              <a:t>auto</a:t>
            </a:r>
            <a:r>
              <a:rPr sz="4250" spc="-5" dirty="0">
                <a:latin typeface="Palatino Linotype"/>
                <a:cs typeface="Palatino Linotype"/>
              </a:rPr>
              <a:t> </a:t>
            </a:r>
            <a:r>
              <a:rPr sz="4250" spc="-10" dirty="0">
                <a:latin typeface="Palatino Linotype"/>
                <a:cs typeface="Palatino Linotype"/>
              </a:rPr>
              <a:t>wiring</a:t>
            </a:r>
            <a:endParaRPr sz="4250">
              <a:latin typeface="Palatino Linotype"/>
              <a:cs typeface="Palatino Linotype"/>
            </a:endParaRPr>
          </a:p>
        </p:txBody>
      </p:sp>
      <p:sp>
        <p:nvSpPr>
          <p:cNvPr id="4" name="object 4"/>
          <p:cNvSpPr txBox="1"/>
          <p:nvPr/>
        </p:nvSpPr>
        <p:spPr>
          <a:xfrm>
            <a:off x="866854" y="440182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260289" y="4280362"/>
            <a:ext cx="12717145" cy="1830705"/>
          </a:xfrm>
          <a:prstGeom prst="rect">
            <a:avLst/>
          </a:prstGeom>
        </p:spPr>
        <p:txBody>
          <a:bodyPr vert="horz" wrap="square" lIns="0" tIns="17145" rIns="0" bIns="0" rtlCol="0">
            <a:spAutoFit/>
          </a:bodyPr>
          <a:lstStyle/>
          <a:p>
            <a:pPr marL="184150">
              <a:lnSpc>
                <a:spcPct val="100000"/>
              </a:lnSpc>
              <a:spcBef>
                <a:spcPts val="135"/>
              </a:spcBef>
            </a:pPr>
            <a:r>
              <a:rPr sz="4250" dirty="0">
                <a:latin typeface="Palatino Linotype"/>
                <a:cs typeface="Palatino Linotype"/>
              </a:rPr>
              <a:t>Spring</a:t>
            </a:r>
            <a:r>
              <a:rPr sz="4250" spc="-10" dirty="0">
                <a:latin typeface="Palatino Linotype"/>
                <a:cs typeface="Palatino Linotype"/>
              </a:rPr>
              <a:t> </a:t>
            </a:r>
            <a:r>
              <a:rPr sz="4250" dirty="0">
                <a:latin typeface="Palatino Linotype"/>
                <a:cs typeface="Palatino Linotype"/>
              </a:rPr>
              <a:t>will</a:t>
            </a:r>
            <a:r>
              <a:rPr sz="4250" spc="-5" dirty="0">
                <a:latin typeface="Palatino Linotype"/>
                <a:cs typeface="Palatino Linotype"/>
              </a:rPr>
              <a:t> </a:t>
            </a:r>
            <a:r>
              <a:rPr sz="4250" dirty="0">
                <a:latin typeface="Palatino Linotype"/>
                <a:cs typeface="Palatino Linotype"/>
              </a:rPr>
              <a:t>look for</a:t>
            </a:r>
            <a:r>
              <a:rPr sz="4250" spc="-5" dirty="0">
                <a:latin typeface="Palatino Linotype"/>
                <a:cs typeface="Palatino Linotype"/>
              </a:rPr>
              <a:t> </a:t>
            </a:r>
            <a:r>
              <a:rPr sz="4250" dirty="0">
                <a:latin typeface="Palatino Linotype"/>
                <a:cs typeface="Palatino Linotype"/>
              </a:rPr>
              <a:t>a</a:t>
            </a:r>
            <a:r>
              <a:rPr sz="4250" spc="-5" dirty="0">
                <a:latin typeface="Palatino Linotype"/>
                <a:cs typeface="Palatino Linotype"/>
              </a:rPr>
              <a:t> </a:t>
            </a:r>
            <a:r>
              <a:rPr sz="4250" dirty="0">
                <a:latin typeface="Palatino Linotype"/>
                <a:cs typeface="Palatino Linotype"/>
              </a:rPr>
              <a:t>class that </a:t>
            </a:r>
            <a:r>
              <a:rPr sz="4250" i="1" dirty="0">
                <a:latin typeface="Palatino Linotype"/>
                <a:cs typeface="Palatino Linotype"/>
              </a:rPr>
              <a:t>matches</a:t>
            </a:r>
            <a:r>
              <a:rPr sz="4250" i="1" spc="-5" dirty="0">
                <a:latin typeface="Palatino Linotype"/>
                <a:cs typeface="Palatino Linotype"/>
              </a:rPr>
              <a:t> </a:t>
            </a:r>
            <a:r>
              <a:rPr sz="4250" dirty="0">
                <a:latin typeface="Palatino Linotype"/>
                <a:cs typeface="Palatino Linotype"/>
              </a:rPr>
              <a:t>the </a:t>
            </a:r>
            <a:r>
              <a:rPr sz="4250" spc="-10" dirty="0">
                <a:latin typeface="Palatino Linotype"/>
                <a:cs typeface="Palatino Linotype"/>
              </a:rPr>
              <a:t>property</a:t>
            </a:r>
            <a:endParaRPr sz="4250">
              <a:latin typeface="Palatino Linotype"/>
              <a:cs typeface="Palatino Linotype"/>
            </a:endParaRPr>
          </a:p>
          <a:p>
            <a:pPr marL="603250" indent="-565785">
              <a:lnSpc>
                <a:spcPct val="100000"/>
              </a:lnSpc>
              <a:spcBef>
                <a:spcPts val="3970"/>
              </a:spcBef>
              <a:buClr>
                <a:srgbClr val="5C86B9"/>
              </a:buClr>
              <a:buSzPct val="70588"/>
              <a:buFont typeface="Lucida Sans"/>
              <a:buChar char="•"/>
              <a:tabLst>
                <a:tab pos="603250" algn="l"/>
                <a:tab pos="603885" algn="l"/>
              </a:tabLst>
            </a:pPr>
            <a:r>
              <a:rPr sz="4250" i="1" dirty="0">
                <a:latin typeface="Palatino Linotype"/>
                <a:cs typeface="Palatino Linotype"/>
              </a:rPr>
              <a:t>matches</a:t>
            </a:r>
            <a:r>
              <a:rPr sz="4250" i="1" spc="-5" dirty="0">
                <a:latin typeface="Palatino Linotype"/>
                <a:cs typeface="Palatino Linotype"/>
              </a:rPr>
              <a:t> </a:t>
            </a:r>
            <a:r>
              <a:rPr sz="4250" i="1" dirty="0">
                <a:latin typeface="Palatino Linotype"/>
                <a:cs typeface="Palatino Linotype"/>
              </a:rPr>
              <a:t>by type</a:t>
            </a:r>
            <a:r>
              <a:rPr sz="4250" dirty="0">
                <a:latin typeface="Palatino Linotype"/>
                <a:cs typeface="Palatino Linotype"/>
              </a:rPr>
              <a:t>:</a:t>
            </a:r>
            <a:r>
              <a:rPr sz="4250" spc="-5" dirty="0">
                <a:latin typeface="Palatino Linotype"/>
                <a:cs typeface="Palatino Linotype"/>
              </a:rPr>
              <a:t> </a:t>
            </a:r>
            <a:r>
              <a:rPr sz="4250" dirty="0">
                <a:latin typeface="Palatino Linotype"/>
                <a:cs typeface="Palatino Linotype"/>
              </a:rPr>
              <a:t>class or </a:t>
            </a:r>
            <a:r>
              <a:rPr sz="4250" spc="-10" dirty="0">
                <a:latin typeface="Palatino Linotype"/>
                <a:cs typeface="Palatino Linotype"/>
              </a:rPr>
              <a:t>interface</a:t>
            </a:r>
            <a:endParaRPr sz="4250">
              <a:latin typeface="Palatino Linotype"/>
              <a:cs typeface="Palatino Linotype"/>
            </a:endParaRPr>
          </a:p>
        </p:txBody>
      </p:sp>
      <p:sp>
        <p:nvSpPr>
          <p:cNvPr id="6" name="object 6"/>
          <p:cNvSpPr txBox="1"/>
          <p:nvPr/>
        </p:nvSpPr>
        <p:spPr>
          <a:xfrm>
            <a:off x="866854" y="7417440"/>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7" name="object 7"/>
          <p:cNvSpPr txBox="1"/>
          <p:nvPr/>
        </p:nvSpPr>
        <p:spPr>
          <a:xfrm>
            <a:off x="1432282" y="7295977"/>
            <a:ext cx="13856969"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Spring</a:t>
            </a:r>
            <a:r>
              <a:rPr sz="4250" spc="-10" dirty="0">
                <a:latin typeface="Palatino Linotype"/>
                <a:cs typeface="Palatino Linotype"/>
              </a:rPr>
              <a:t> </a:t>
            </a:r>
            <a:r>
              <a:rPr sz="4250" dirty="0">
                <a:latin typeface="Palatino Linotype"/>
                <a:cs typeface="Palatino Linotype"/>
              </a:rPr>
              <a:t>will</a:t>
            </a:r>
            <a:r>
              <a:rPr sz="4250" spc="-5" dirty="0">
                <a:latin typeface="Palatino Linotype"/>
                <a:cs typeface="Palatino Linotype"/>
              </a:rPr>
              <a:t> </a:t>
            </a:r>
            <a:r>
              <a:rPr sz="4250" dirty="0">
                <a:latin typeface="Palatino Linotype"/>
                <a:cs typeface="Palatino Linotype"/>
              </a:rPr>
              <a:t>inject</a:t>
            </a:r>
            <a:r>
              <a:rPr sz="4250" spc="-5" dirty="0">
                <a:latin typeface="Palatino Linotype"/>
                <a:cs typeface="Palatino Linotype"/>
              </a:rPr>
              <a:t> </a:t>
            </a:r>
            <a:r>
              <a:rPr sz="4250" dirty="0">
                <a:latin typeface="Palatino Linotype"/>
                <a:cs typeface="Palatino Linotype"/>
              </a:rPr>
              <a:t>it automatically</a:t>
            </a:r>
            <a:r>
              <a:rPr sz="4250" spc="-5" dirty="0">
                <a:latin typeface="Palatino Linotype"/>
                <a:cs typeface="Palatino Linotype"/>
              </a:rPr>
              <a:t> </a:t>
            </a:r>
            <a:r>
              <a:rPr sz="4250" dirty="0">
                <a:latin typeface="Palatino Linotype"/>
                <a:cs typeface="Palatino Linotype"/>
              </a:rPr>
              <a:t>…</a:t>
            </a:r>
            <a:r>
              <a:rPr sz="4250" spc="-5" dirty="0">
                <a:latin typeface="Palatino Linotype"/>
                <a:cs typeface="Palatino Linotype"/>
              </a:rPr>
              <a:t> </a:t>
            </a:r>
            <a:r>
              <a:rPr sz="4250" dirty="0">
                <a:latin typeface="Palatino Linotype"/>
                <a:cs typeface="Palatino Linotype"/>
              </a:rPr>
              <a:t>hence</a:t>
            </a:r>
            <a:r>
              <a:rPr sz="4250" spc="-5" dirty="0">
                <a:latin typeface="Palatino Linotype"/>
                <a:cs typeface="Palatino Linotype"/>
              </a:rPr>
              <a:t> </a:t>
            </a:r>
            <a:r>
              <a:rPr sz="4250" dirty="0">
                <a:latin typeface="Palatino Linotype"/>
                <a:cs typeface="Palatino Linotype"/>
              </a:rPr>
              <a:t>it</a:t>
            </a:r>
            <a:r>
              <a:rPr sz="4250" spc="5" dirty="0">
                <a:latin typeface="Palatino Linotype"/>
                <a:cs typeface="Palatino Linotype"/>
              </a:rPr>
              <a:t> </a:t>
            </a:r>
            <a:r>
              <a:rPr sz="4250" dirty="0">
                <a:latin typeface="Palatino Linotype"/>
                <a:cs typeface="Palatino Linotype"/>
              </a:rPr>
              <a:t>is</a:t>
            </a:r>
            <a:r>
              <a:rPr sz="4250" spc="-5" dirty="0">
                <a:latin typeface="Palatino Linotype"/>
                <a:cs typeface="Palatino Linotype"/>
              </a:rPr>
              <a:t> </a:t>
            </a:r>
            <a:r>
              <a:rPr sz="4250" spc="-10" dirty="0">
                <a:latin typeface="Palatino Linotype"/>
                <a:cs typeface="Palatino Linotype"/>
              </a:rPr>
              <a:t>autowired</a:t>
            </a:r>
            <a:endParaRPr sz="4250">
              <a:latin typeface="Palatino Linotype"/>
              <a:cs typeface="Palatino Linotype"/>
            </a:endParaRPr>
          </a:p>
        </p:txBody>
      </p:sp>
      <p:sp>
        <p:nvSpPr>
          <p:cNvPr id="8" name="object 8"/>
          <p:cNvSpPr/>
          <p:nvPr/>
        </p:nvSpPr>
        <p:spPr>
          <a:xfrm>
            <a:off x="13837453" y="803336"/>
            <a:ext cx="2287905" cy="977900"/>
          </a:xfrm>
          <a:custGeom>
            <a:avLst/>
            <a:gdLst/>
            <a:ahLst/>
            <a:cxnLst/>
            <a:rect l="l" t="t" r="r" b="b"/>
            <a:pathLst>
              <a:path w="2287905" h="977900">
                <a:moveTo>
                  <a:pt x="1956767" y="0"/>
                </a:moveTo>
                <a:lnTo>
                  <a:pt x="332398" y="0"/>
                </a:lnTo>
                <a:lnTo>
                  <a:pt x="268373" y="253"/>
                </a:lnTo>
                <a:lnTo>
                  <a:pt x="217613" y="2027"/>
                </a:lnTo>
                <a:lnTo>
                  <a:pt x="175324" y="6842"/>
                </a:lnTo>
                <a:lnTo>
                  <a:pt x="136707" y="16219"/>
                </a:lnTo>
                <a:lnTo>
                  <a:pt x="97124" y="35769"/>
                </a:lnTo>
                <a:lnTo>
                  <a:pt x="63109" y="63107"/>
                </a:lnTo>
                <a:lnTo>
                  <a:pt x="35771" y="97123"/>
                </a:lnTo>
                <a:lnTo>
                  <a:pt x="16219" y="136707"/>
                </a:lnTo>
                <a:lnTo>
                  <a:pt x="6839" y="175322"/>
                </a:lnTo>
                <a:lnTo>
                  <a:pt x="2027" y="217427"/>
                </a:lnTo>
                <a:lnTo>
                  <a:pt x="253" y="267749"/>
                </a:lnTo>
                <a:lnTo>
                  <a:pt x="0" y="330925"/>
                </a:lnTo>
                <a:lnTo>
                  <a:pt x="5" y="646557"/>
                </a:lnTo>
                <a:lnTo>
                  <a:pt x="253" y="709112"/>
                </a:lnTo>
                <a:lnTo>
                  <a:pt x="2027" y="759871"/>
                </a:lnTo>
                <a:lnTo>
                  <a:pt x="6848" y="802183"/>
                </a:lnTo>
                <a:lnTo>
                  <a:pt x="16219" y="840775"/>
                </a:lnTo>
                <a:lnTo>
                  <a:pt x="35771" y="880358"/>
                </a:lnTo>
                <a:lnTo>
                  <a:pt x="63109" y="914375"/>
                </a:lnTo>
                <a:lnTo>
                  <a:pt x="97124" y="941713"/>
                </a:lnTo>
                <a:lnTo>
                  <a:pt x="136707" y="961262"/>
                </a:lnTo>
                <a:lnTo>
                  <a:pt x="175301" y="970637"/>
                </a:lnTo>
                <a:lnTo>
                  <a:pt x="217429" y="975452"/>
                </a:lnTo>
                <a:lnTo>
                  <a:pt x="267750" y="977225"/>
                </a:lnTo>
                <a:lnTo>
                  <a:pt x="330921" y="977479"/>
                </a:lnTo>
                <a:lnTo>
                  <a:pt x="1955291" y="977479"/>
                </a:lnTo>
                <a:lnTo>
                  <a:pt x="2019316" y="977225"/>
                </a:lnTo>
                <a:lnTo>
                  <a:pt x="2070075" y="975452"/>
                </a:lnTo>
                <a:lnTo>
                  <a:pt x="2112365" y="970637"/>
                </a:lnTo>
                <a:lnTo>
                  <a:pt x="2150981" y="961262"/>
                </a:lnTo>
                <a:lnTo>
                  <a:pt x="2190565" y="941713"/>
                </a:lnTo>
                <a:lnTo>
                  <a:pt x="2224580" y="914375"/>
                </a:lnTo>
                <a:lnTo>
                  <a:pt x="2251917" y="880358"/>
                </a:lnTo>
                <a:lnTo>
                  <a:pt x="2271470" y="840775"/>
                </a:lnTo>
                <a:lnTo>
                  <a:pt x="2280849" y="802160"/>
                </a:lnTo>
                <a:lnTo>
                  <a:pt x="2285662" y="760055"/>
                </a:lnTo>
                <a:lnTo>
                  <a:pt x="2287436" y="709733"/>
                </a:lnTo>
                <a:lnTo>
                  <a:pt x="2287689" y="646557"/>
                </a:lnTo>
                <a:lnTo>
                  <a:pt x="2287683" y="330925"/>
                </a:lnTo>
                <a:lnTo>
                  <a:pt x="2287436" y="268369"/>
                </a:lnTo>
                <a:lnTo>
                  <a:pt x="2285662" y="217611"/>
                </a:lnTo>
                <a:lnTo>
                  <a:pt x="2280841" y="175299"/>
                </a:lnTo>
                <a:lnTo>
                  <a:pt x="2271470" y="136707"/>
                </a:lnTo>
                <a:lnTo>
                  <a:pt x="2251917" y="97123"/>
                </a:lnTo>
                <a:lnTo>
                  <a:pt x="2224580" y="63107"/>
                </a:lnTo>
                <a:lnTo>
                  <a:pt x="2190565" y="35769"/>
                </a:lnTo>
                <a:lnTo>
                  <a:pt x="2150981" y="16219"/>
                </a:lnTo>
                <a:lnTo>
                  <a:pt x="2112388" y="6842"/>
                </a:lnTo>
                <a:lnTo>
                  <a:pt x="2070260" y="2027"/>
                </a:lnTo>
                <a:lnTo>
                  <a:pt x="2019939" y="253"/>
                </a:lnTo>
                <a:lnTo>
                  <a:pt x="1956767" y="0"/>
                </a:lnTo>
                <a:close/>
              </a:path>
            </a:pathLst>
          </a:custGeom>
          <a:solidFill>
            <a:srgbClr val="BB484A"/>
          </a:solidFill>
        </p:spPr>
        <p:txBody>
          <a:bodyPr wrap="square" lIns="0" tIns="0" rIns="0" bIns="0" rtlCol="0"/>
          <a:lstStyle/>
          <a:p>
            <a:endParaRPr/>
          </a:p>
        </p:txBody>
      </p:sp>
      <p:sp>
        <p:nvSpPr>
          <p:cNvPr id="9" name="object 9"/>
          <p:cNvSpPr txBox="1"/>
          <p:nvPr/>
        </p:nvSpPr>
        <p:spPr>
          <a:xfrm>
            <a:off x="14552300" y="1097214"/>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10" name="object 10"/>
          <p:cNvPicPr/>
          <p:nvPr/>
        </p:nvPicPr>
        <p:blipFill>
          <a:blip r:embed="rId2" cstate="print"/>
          <a:stretch>
            <a:fillRect/>
          </a:stretch>
        </p:blipFill>
        <p:spPr>
          <a:xfrm>
            <a:off x="16156162" y="1262607"/>
            <a:ext cx="3399681" cy="1675232"/>
          </a:xfrm>
          <a:prstGeom prst="rect">
            <a:avLst/>
          </a:prstGeom>
        </p:spPr>
      </p:pic>
      <p:sp>
        <p:nvSpPr>
          <p:cNvPr id="11" name="object 11"/>
          <p:cNvSpPr txBox="1"/>
          <p:nvPr/>
        </p:nvSpPr>
        <p:spPr>
          <a:xfrm>
            <a:off x="17389912" y="2249011"/>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1227232"/>
            <a:ext cx="7676515" cy="693780"/>
          </a:xfrm>
          <a:prstGeom prst="rect">
            <a:avLst/>
          </a:prstGeom>
        </p:spPr>
        <p:txBody>
          <a:bodyPr vert="horz" wrap="square" lIns="0" tIns="16510" rIns="0" bIns="0" rtlCol="0">
            <a:spAutoFit/>
          </a:bodyPr>
          <a:lstStyle/>
          <a:p>
            <a:pPr marL="12700">
              <a:lnSpc>
                <a:spcPct val="100000"/>
              </a:lnSpc>
              <a:spcBef>
                <a:spcPts val="130"/>
              </a:spcBef>
            </a:pPr>
            <a:r>
              <a:rPr sz="4400" spc="-155" dirty="0">
                <a:latin typeface="Book Antiqua"/>
                <a:cs typeface="Book Antiqua"/>
              </a:rPr>
              <a:t>Autowiring</a:t>
            </a:r>
            <a:r>
              <a:rPr sz="4400" spc="-220" dirty="0">
                <a:latin typeface="Book Antiqua"/>
                <a:cs typeface="Book Antiqua"/>
              </a:rPr>
              <a:t> </a:t>
            </a:r>
            <a:r>
              <a:rPr sz="4400" spc="-10" dirty="0">
                <a:latin typeface="Book Antiqua"/>
                <a:cs typeface="Book Antiqua"/>
              </a:rPr>
              <a:t>Example</a:t>
            </a:r>
          </a:p>
        </p:txBody>
      </p:sp>
      <p:sp>
        <p:nvSpPr>
          <p:cNvPr id="3" name="object 3"/>
          <p:cNvSpPr/>
          <p:nvPr/>
        </p:nvSpPr>
        <p:spPr>
          <a:xfrm>
            <a:off x="13976590" y="558726"/>
            <a:ext cx="2240915" cy="957580"/>
          </a:xfrm>
          <a:custGeom>
            <a:avLst/>
            <a:gdLst/>
            <a:ahLst/>
            <a:cxnLst/>
            <a:rect l="l" t="t" r="r" b="b"/>
            <a:pathLst>
              <a:path w="2240915" h="957580">
                <a:moveTo>
                  <a:pt x="1916234" y="0"/>
                </a:moveTo>
                <a:lnTo>
                  <a:pt x="325508" y="0"/>
                </a:lnTo>
                <a:lnTo>
                  <a:pt x="262806" y="248"/>
                </a:lnTo>
                <a:lnTo>
                  <a:pt x="213099" y="1985"/>
                </a:lnTo>
                <a:lnTo>
                  <a:pt x="171687" y="6701"/>
                </a:lnTo>
                <a:lnTo>
                  <a:pt x="133870" y="15884"/>
                </a:lnTo>
                <a:lnTo>
                  <a:pt x="95105" y="35029"/>
                </a:lnTo>
                <a:lnTo>
                  <a:pt x="61792" y="61803"/>
                </a:lnTo>
                <a:lnTo>
                  <a:pt x="35019" y="95116"/>
                </a:lnTo>
                <a:lnTo>
                  <a:pt x="15873" y="133880"/>
                </a:lnTo>
                <a:lnTo>
                  <a:pt x="6694" y="171692"/>
                </a:lnTo>
                <a:lnTo>
                  <a:pt x="1984" y="212925"/>
                </a:lnTo>
                <a:lnTo>
                  <a:pt x="248" y="262205"/>
                </a:lnTo>
                <a:lnTo>
                  <a:pt x="0" y="324072"/>
                </a:lnTo>
                <a:lnTo>
                  <a:pt x="5" y="633169"/>
                </a:lnTo>
                <a:lnTo>
                  <a:pt x="248" y="694429"/>
                </a:lnTo>
                <a:lnTo>
                  <a:pt x="1984" y="744137"/>
                </a:lnTo>
                <a:lnTo>
                  <a:pt x="6702" y="785572"/>
                </a:lnTo>
                <a:lnTo>
                  <a:pt x="15873" y="823365"/>
                </a:lnTo>
                <a:lnTo>
                  <a:pt x="35019" y="862129"/>
                </a:lnTo>
                <a:lnTo>
                  <a:pt x="61792" y="895440"/>
                </a:lnTo>
                <a:lnTo>
                  <a:pt x="95105" y="922212"/>
                </a:lnTo>
                <a:lnTo>
                  <a:pt x="133870" y="941357"/>
                </a:lnTo>
                <a:lnTo>
                  <a:pt x="171664" y="950539"/>
                </a:lnTo>
                <a:lnTo>
                  <a:pt x="212918" y="955253"/>
                </a:lnTo>
                <a:lnTo>
                  <a:pt x="262197" y="956990"/>
                </a:lnTo>
                <a:lnTo>
                  <a:pt x="324063" y="957238"/>
                </a:lnTo>
                <a:lnTo>
                  <a:pt x="1914800" y="957238"/>
                </a:lnTo>
                <a:lnTo>
                  <a:pt x="1977497" y="956990"/>
                </a:lnTo>
                <a:lnTo>
                  <a:pt x="2027203" y="955253"/>
                </a:lnTo>
                <a:lnTo>
                  <a:pt x="2068615" y="950539"/>
                </a:lnTo>
                <a:lnTo>
                  <a:pt x="2106428" y="941357"/>
                </a:lnTo>
                <a:lnTo>
                  <a:pt x="2145196" y="922212"/>
                </a:lnTo>
                <a:lnTo>
                  <a:pt x="2178509" y="895440"/>
                </a:lnTo>
                <a:lnTo>
                  <a:pt x="2205280" y="862129"/>
                </a:lnTo>
                <a:lnTo>
                  <a:pt x="2224424" y="823365"/>
                </a:lnTo>
                <a:lnTo>
                  <a:pt x="2233610" y="785549"/>
                </a:lnTo>
                <a:lnTo>
                  <a:pt x="2238323" y="744317"/>
                </a:lnTo>
                <a:lnTo>
                  <a:pt x="2240060" y="695037"/>
                </a:lnTo>
                <a:lnTo>
                  <a:pt x="2240308" y="633169"/>
                </a:lnTo>
                <a:lnTo>
                  <a:pt x="2240303" y="324072"/>
                </a:lnTo>
                <a:lnTo>
                  <a:pt x="2240060" y="262813"/>
                </a:lnTo>
                <a:lnTo>
                  <a:pt x="2238323" y="213105"/>
                </a:lnTo>
                <a:lnTo>
                  <a:pt x="2233602" y="171670"/>
                </a:lnTo>
                <a:lnTo>
                  <a:pt x="2224424" y="133880"/>
                </a:lnTo>
                <a:lnTo>
                  <a:pt x="2205280" y="95116"/>
                </a:lnTo>
                <a:lnTo>
                  <a:pt x="2178509" y="61803"/>
                </a:lnTo>
                <a:lnTo>
                  <a:pt x="2145196" y="35029"/>
                </a:lnTo>
                <a:lnTo>
                  <a:pt x="2106428" y="15884"/>
                </a:lnTo>
                <a:lnTo>
                  <a:pt x="2068638" y="6701"/>
                </a:lnTo>
                <a:lnTo>
                  <a:pt x="2027383" y="1985"/>
                </a:lnTo>
                <a:lnTo>
                  <a:pt x="1978102" y="248"/>
                </a:lnTo>
                <a:lnTo>
                  <a:pt x="1916234" y="0"/>
                </a:lnTo>
                <a:close/>
              </a:path>
            </a:pathLst>
          </a:custGeom>
          <a:solidFill>
            <a:srgbClr val="BB484A"/>
          </a:solidFill>
        </p:spPr>
        <p:txBody>
          <a:bodyPr wrap="square" lIns="0" tIns="0" rIns="0" bIns="0" rtlCol="0"/>
          <a:lstStyle/>
          <a:p>
            <a:endParaRPr/>
          </a:p>
        </p:txBody>
      </p:sp>
      <p:sp>
        <p:nvSpPr>
          <p:cNvPr id="4" name="object 4"/>
          <p:cNvSpPr txBox="1"/>
          <p:nvPr/>
        </p:nvSpPr>
        <p:spPr>
          <a:xfrm>
            <a:off x="14667481" y="835441"/>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5" name="object 5"/>
          <p:cNvPicPr/>
          <p:nvPr/>
        </p:nvPicPr>
        <p:blipFill>
          <a:blip r:embed="rId2" cstate="print"/>
          <a:stretch>
            <a:fillRect/>
          </a:stretch>
        </p:blipFill>
        <p:spPr>
          <a:xfrm>
            <a:off x="16247312" y="1007880"/>
            <a:ext cx="3329243" cy="1641149"/>
          </a:xfrm>
          <a:prstGeom prst="rect">
            <a:avLst/>
          </a:prstGeom>
        </p:spPr>
      </p:pic>
      <p:sp>
        <p:nvSpPr>
          <p:cNvPr id="6" name="object 6"/>
          <p:cNvSpPr txBox="1"/>
          <p:nvPr/>
        </p:nvSpPr>
        <p:spPr>
          <a:xfrm>
            <a:off x="17431794" y="1976768"/>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
        <p:nvSpPr>
          <p:cNvPr id="7" name="object 7"/>
          <p:cNvSpPr txBox="1"/>
          <p:nvPr/>
        </p:nvSpPr>
        <p:spPr>
          <a:xfrm>
            <a:off x="982034" y="261130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2479370"/>
            <a:ext cx="1300162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Injecting</a:t>
            </a:r>
            <a:r>
              <a:rPr sz="4250" spc="-20" dirty="0">
                <a:latin typeface="Palatino Linotype"/>
                <a:cs typeface="Palatino Linotype"/>
              </a:rPr>
              <a:t> </a:t>
            </a:r>
            <a:r>
              <a:rPr sz="4250" dirty="0">
                <a:latin typeface="Palatino Linotype"/>
                <a:cs typeface="Palatino Linotype"/>
              </a:rPr>
              <a:t>FortuneService</a:t>
            </a:r>
            <a:r>
              <a:rPr sz="4250" spc="-15" dirty="0">
                <a:latin typeface="Palatino Linotype"/>
                <a:cs typeface="Palatino Linotype"/>
              </a:rPr>
              <a:t> </a:t>
            </a:r>
            <a:r>
              <a:rPr sz="4250" dirty="0">
                <a:latin typeface="Palatino Linotype"/>
                <a:cs typeface="Palatino Linotype"/>
              </a:rPr>
              <a:t>into</a:t>
            </a:r>
            <a:r>
              <a:rPr sz="4250" spc="-10" dirty="0">
                <a:latin typeface="Palatino Linotype"/>
                <a:cs typeface="Palatino Linotype"/>
              </a:rPr>
              <a:t> </a:t>
            </a:r>
            <a:r>
              <a:rPr sz="4250" dirty="0">
                <a:latin typeface="Palatino Linotype"/>
                <a:cs typeface="Palatino Linotype"/>
              </a:rPr>
              <a:t>a</a:t>
            </a:r>
            <a:r>
              <a:rPr sz="4250" spc="-15" dirty="0">
                <a:latin typeface="Palatino Linotype"/>
                <a:cs typeface="Palatino Linotype"/>
              </a:rPr>
              <a:t> </a:t>
            </a:r>
            <a:r>
              <a:rPr sz="4250" dirty="0">
                <a:latin typeface="Palatino Linotype"/>
                <a:cs typeface="Palatino Linotype"/>
              </a:rPr>
              <a:t>Coach</a:t>
            </a:r>
            <a:r>
              <a:rPr sz="4250" spc="-10" dirty="0">
                <a:latin typeface="Palatino Linotype"/>
                <a:cs typeface="Palatino Linotype"/>
              </a:rPr>
              <a:t> implementation</a:t>
            </a:r>
            <a:endParaRPr sz="4250">
              <a:latin typeface="Palatino Linotype"/>
              <a:cs typeface="Palatino Linotype"/>
            </a:endParaRPr>
          </a:p>
        </p:txBody>
      </p:sp>
      <p:sp>
        <p:nvSpPr>
          <p:cNvPr id="9" name="object 9"/>
          <p:cNvSpPr txBox="1"/>
          <p:nvPr/>
        </p:nvSpPr>
        <p:spPr>
          <a:xfrm>
            <a:off x="982034" y="4475121"/>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0" name="object 10"/>
          <p:cNvSpPr txBox="1"/>
          <p:nvPr/>
        </p:nvSpPr>
        <p:spPr>
          <a:xfrm>
            <a:off x="1557932" y="4343188"/>
            <a:ext cx="752983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Spring will</a:t>
            </a:r>
            <a:r>
              <a:rPr sz="4250" spc="-5" dirty="0">
                <a:latin typeface="Palatino Linotype"/>
                <a:cs typeface="Palatino Linotype"/>
              </a:rPr>
              <a:t> </a:t>
            </a:r>
            <a:r>
              <a:rPr sz="4250" dirty="0">
                <a:latin typeface="Palatino Linotype"/>
                <a:cs typeface="Palatino Linotype"/>
              </a:rPr>
              <a:t>scan </a:t>
            </a:r>
            <a:r>
              <a:rPr sz="4250" spc="-10" dirty="0">
                <a:latin typeface="Palatino Linotype"/>
                <a:cs typeface="Palatino Linotype"/>
              </a:rPr>
              <a:t>@Components</a:t>
            </a:r>
            <a:endParaRPr sz="4250">
              <a:latin typeface="Palatino Linotype"/>
              <a:cs typeface="Palatino Linotype"/>
            </a:endParaRPr>
          </a:p>
        </p:txBody>
      </p:sp>
      <p:sp>
        <p:nvSpPr>
          <p:cNvPr id="11" name="object 11"/>
          <p:cNvSpPr txBox="1"/>
          <p:nvPr/>
        </p:nvSpPr>
        <p:spPr>
          <a:xfrm>
            <a:off x="982034" y="633893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2" name="object 12"/>
          <p:cNvSpPr txBox="1"/>
          <p:nvPr/>
        </p:nvSpPr>
        <p:spPr>
          <a:xfrm>
            <a:off x="1557932" y="6207006"/>
            <a:ext cx="1177925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Any</a:t>
            </a:r>
            <a:r>
              <a:rPr sz="4250" spc="-25" dirty="0">
                <a:latin typeface="Palatino Linotype"/>
                <a:cs typeface="Palatino Linotype"/>
              </a:rPr>
              <a:t> </a:t>
            </a:r>
            <a:r>
              <a:rPr sz="4250" dirty="0">
                <a:latin typeface="Palatino Linotype"/>
                <a:cs typeface="Palatino Linotype"/>
              </a:rPr>
              <a:t>one</a:t>
            </a:r>
            <a:r>
              <a:rPr sz="4250" spc="-10" dirty="0">
                <a:latin typeface="Palatino Linotype"/>
                <a:cs typeface="Palatino Linotype"/>
              </a:rPr>
              <a:t> </a:t>
            </a:r>
            <a:r>
              <a:rPr sz="4250" dirty="0">
                <a:latin typeface="Palatino Linotype"/>
                <a:cs typeface="Palatino Linotype"/>
              </a:rPr>
              <a:t>implements</a:t>
            </a:r>
            <a:r>
              <a:rPr sz="4250" spc="-15" dirty="0">
                <a:latin typeface="Palatino Linotype"/>
                <a:cs typeface="Palatino Linotype"/>
              </a:rPr>
              <a:t> </a:t>
            </a:r>
            <a:r>
              <a:rPr sz="4250" dirty="0">
                <a:latin typeface="Palatino Linotype"/>
                <a:cs typeface="Palatino Linotype"/>
              </a:rPr>
              <a:t>FortuneService</a:t>
            </a:r>
            <a:r>
              <a:rPr sz="4250" spc="-15" dirty="0">
                <a:latin typeface="Palatino Linotype"/>
                <a:cs typeface="Palatino Linotype"/>
              </a:rPr>
              <a:t> </a:t>
            </a:r>
            <a:r>
              <a:rPr sz="4250" spc="-10" dirty="0">
                <a:latin typeface="Palatino Linotype"/>
                <a:cs typeface="Palatino Linotype"/>
              </a:rPr>
              <a:t>interface???</a:t>
            </a:r>
            <a:endParaRPr sz="4250">
              <a:latin typeface="Palatino Linotype"/>
              <a:cs typeface="Palatino Linotype"/>
            </a:endParaRPr>
          </a:p>
        </p:txBody>
      </p:sp>
      <p:sp>
        <p:nvSpPr>
          <p:cNvPr id="13" name="object 13"/>
          <p:cNvSpPr txBox="1"/>
          <p:nvPr/>
        </p:nvSpPr>
        <p:spPr>
          <a:xfrm>
            <a:off x="982034" y="8202756"/>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4" name="object 14"/>
          <p:cNvSpPr txBox="1"/>
          <p:nvPr/>
        </p:nvSpPr>
        <p:spPr>
          <a:xfrm>
            <a:off x="1557932" y="8070823"/>
            <a:ext cx="1345501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If</a:t>
            </a:r>
            <a:r>
              <a:rPr sz="4250" spc="-5" dirty="0">
                <a:latin typeface="Palatino Linotype"/>
                <a:cs typeface="Palatino Linotype"/>
              </a:rPr>
              <a:t> </a:t>
            </a:r>
            <a:r>
              <a:rPr sz="4250" dirty="0">
                <a:latin typeface="Palatino Linotype"/>
                <a:cs typeface="Palatino Linotype"/>
              </a:rPr>
              <a:t>so, let’s</a:t>
            </a:r>
            <a:r>
              <a:rPr sz="4250" spc="-5" dirty="0">
                <a:latin typeface="Palatino Linotype"/>
                <a:cs typeface="Palatino Linotype"/>
              </a:rPr>
              <a:t> </a:t>
            </a:r>
            <a:r>
              <a:rPr sz="4250" dirty="0">
                <a:latin typeface="Palatino Linotype"/>
                <a:cs typeface="Palatino Linotype"/>
              </a:rPr>
              <a:t>inject them.</a:t>
            </a:r>
            <a:r>
              <a:rPr sz="4250" spc="-5" dirty="0">
                <a:latin typeface="Palatino Linotype"/>
                <a:cs typeface="Palatino Linotype"/>
              </a:rPr>
              <a:t> </a:t>
            </a:r>
            <a:r>
              <a:rPr sz="4250" dirty="0">
                <a:latin typeface="Palatino Linotype"/>
                <a:cs typeface="Palatino Linotype"/>
              </a:rPr>
              <a:t>For example:</a:t>
            </a:r>
            <a:r>
              <a:rPr sz="4250" spc="5" dirty="0">
                <a:latin typeface="Palatino Linotype"/>
                <a:cs typeface="Palatino Linotype"/>
              </a:rPr>
              <a:t> </a:t>
            </a:r>
            <a:r>
              <a:rPr sz="4250" i="1" spc="-10" dirty="0">
                <a:latin typeface="Palatino Linotype"/>
                <a:cs typeface="Palatino Linotype"/>
              </a:rPr>
              <a:t>HappyFortuneService</a:t>
            </a:r>
            <a:endParaRPr sz="4250">
              <a:latin typeface="Palatino Linotype"/>
              <a:cs typeface="Palatino Linotyp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6551" y="884652"/>
            <a:ext cx="9975850" cy="693780"/>
          </a:xfrm>
          <a:prstGeom prst="rect">
            <a:avLst/>
          </a:prstGeom>
        </p:spPr>
        <p:txBody>
          <a:bodyPr vert="horz" wrap="square" lIns="0" tIns="16510" rIns="0" bIns="0" rtlCol="0">
            <a:spAutoFit/>
          </a:bodyPr>
          <a:lstStyle/>
          <a:p>
            <a:pPr marL="12700">
              <a:lnSpc>
                <a:spcPct val="100000"/>
              </a:lnSpc>
              <a:spcBef>
                <a:spcPts val="130"/>
              </a:spcBef>
            </a:pPr>
            <a:r>
              <a:rPr sz="4400" spc="-155" dirty="0">
                <a:latin typeface="Book Antiqua"/>
                <a:cs typeface="Book Antiqua"/>
              </a:rPr>
              <a:t>Autowiring</a:t>
            </a:r>
            <a:r>
              <a:rPr sz="4400" spc="-170" dirty="0">
                <a:latin typeface="Book Antiqua"/>
                <a:cs typeface="Book Antiqua"/>
              </a:rPr>
              <a:t> </a:t>
            </a:r>
            <a:r>
              <a:rPr sz="4400" spc="-45" dirty="0">
                <a:latin typeface="Book Antiqua"/>
                <a:cs typeface="Book Antiqua"/>
              </a:rPr>
              <a:t>Injection</a:t>
            </a:r>
            <a:r>
              <a:rPr sz="4400" spc="-660" dirty="0">
                <a:latin typeface="Book Antiqua"/>
                <a:cs typeface="Book Antiqua"/>
              </a:rPr>
              <a:t> </a:t>
            </a:r>
            <a:r>
              <a:rPr sz="4400" spc="-1135" dirty="0">
                <a:latin typeface="Book Antiqua"/>
                <a:cs typeface="Book Antiqua"/>
              </a:rPr>
              <a:t>T</a:t>
            </a:r>
            <a:r>
              <a:rPr sz="4400" spc="-275" dirty="0">
                <a:latin typeface="Book Antiqua"/>
                <a:cs typeface="Book Antiqua"/>
              </a:rPr>
              <a:t>y</a:t>
            </a:r>
            <a:r>
              <a:rPr sz="4400" spc="-254" dirty="0">
                <a:latin typeface="Book Antiqua"/>
                <a:cs typeface="Book Antiqua"/>
              </a:rPr>
              <a:t>p</a:t>
            </a:r>
            <a:r>
              <a:rPr sz="4400" spc="-250" dirty="0">
                <a:latin typeface="Book Antiqua"/>
                <a:cs typeface="Book Antiqua"/>
              </a:rPr>
              <a:t>e</a:t>
            </a:r>
            <a:r>
              <a:rPr sz="4400" spc="-114" dirty="0">
                <a:latin typeface="Book Antiqua"/>
                <a:cs typeface="Book Antiqua"/>
              </a:rPr>
              <a:t>s</a:t>
            </a:r>
          </a:p>
        </p:txBody>
      </p:sp>
      <p:sp>
        <p:nvSpPr>
          <p:cNvPr id="3" name="object 3"/>
          <p:cNvSpPr txBox="1"/>
          <p:nvPr/>
        </p:nvSpPr>
        <p:spPr>
          <a:xfrm>
            <a:off x="866854" y="2416545"/>
            <a:ext cx="5686425" cy="67881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588"/>
              <a:buFont typeface="Lucida Sans"/>
              <a:buChar char="•"/>
              <a:tabLst>
                <a:tab pos="577850" algn="l"/>
                <a:tab pos="578485" algn="l"/>
              </a:tabLst>
            </a:pPr>
            <a:r>
              <a:rPr sz="4250" dirty="0">
                <a:latin typeface="Palatino Linotype"/>
                <a:cs typeface="Palatino Linotype"/>
              </a:rPr>
              <a:t>Constructor</a:t>
            </a:r>
            <a:r>
              <a:rPr sz="4250" spc="-55" dirty="0">
                <a:latin typeface="Palatino Linotype"/>
                <a:cs typeface="Palatino Linotype"/>
              </a:rPr>
              <a:t> </a:t>
            </a:r>
            <a:r>
              <a:rPr sz="4250" spc="-10" dirty="0">
                <a:latin typeface="Palatino Linotype"/>
                <a:cs typeface="Palatino Linotype"/>
              </a:rPr>
              <a:t>Injection</a:t>
            </a:r>
            <a:endParaRPr sz="4250">
              <a:latin typeface="Palatino Linotype"/>
              <a:cs typeface="Palatino Linotype"/>
            </a:endParaRPr>
          </a:p>
        </p:txBody>
      </p:sp>
      <p:sp>
        <p:nvSpPr>
          <p:cNvPr id="4" name="object 4"/>
          <p:cNvSpPr txBox="1"/>
          <p:nvPr/>
        </p:nvSpPr>
        <p:spPr>
          <a:xfrm>
            <a:off x="866854" y="440182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432282" y="4280362"/>
            <a:ext cx="361950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Setter</a:t>
            </a:r>
            <a:r>
              <a:rPr sz="4250" spc="5" dirty="0">
                <a:latin typeface="Palatino Linotype"/>
                <a:cs typeface="Palatino Linotype"/>
              </a:rPr>
              <a:t> </a:t>
            </a:r>
            <a:r>
              <a:rPr sz="4250" spc="-10" dirty="0">
                <a:latin typeface="Palatino Linotype"/>
                <a:cs typeface="Palatino Linotype"/>
              </a:rPr>
              <a:t>Injection</a:t>
            </a:r>
            <a:endParaRPr sz="4250">
              <a:latin typeface="Palatino Linotype"/>
              <a:cs typeface="Palatino Linotype"/>
            </a:endParaRPr>
          </a:p>
        </p:txBody>
      </p:sp>
      <p:sp>
        <p:nvSpPr>
          <p:cNvPr id="6" name="object 6"/>
          <p:cNvSpPr txBox="1"/>
          <p:nvPr/>
        </p:nvSpPr>
        <p:spPr>
          <a:xfrm>
            <a:off x="866854" y="626564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7" name="object 7"/>
          <p:cNvSpPr txBox="1"/>
          <p:nvPr/>
        </p:nvSpPr>
        <p:spPr>
          <a:xfrm>
            <a:off x="1432282" y="6144180"/>
            <a:ext cx="368554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Field</a:t>
            </a:r>
            <a:r>
              <a:rPr sz="4250" spc="-10" dirty="0">
                <a:latin typeface="Palatino Linotype"/>
                <a:cs typeface="Palatino Linotype"/>
              </a:rPr>
              <a:t> Injections</a:t>
            </a:r>
            <a:endParaRPr sz="4250">
              <a:latin typeface="Palatino Linotype"/>
              <a:cs typeface="Palatino Linotype"/>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250" y="1151013"/>
            <a:ext cx="16653510" cy="940001"/>
          </a:xfrm>
          <a:prstGeom prst="rect">
            <a:avLst/>
          </a:prstGeom>
        </p:spPr>
        <p:txBody>
          <a:bodyPr vert="horz" wrap="square" lIns="0" tIns="16510" rIns="0" bIns="0" rtlCol="0">
            <a:spAutoFit/>
          </a:bodyPr>
          <a:lstStyle/>
          <a:p>
            <a:pPr marL="12700">
              <a:lnSpc>
                <a:spcPct val="100000"/>
              </a:lnSpc>
              <a:spcBef>
                <a:spcPts val="130"/>
              </a:spcBef>
            </a:pPr>
            <a:r>
              <a:rPr sz="6000" spc="-190" dirty="0">
                <a:latin typeface="Book Antiqua"/>
                <a:cs typeface="Book Antiqua"/>
              </a:rPr>
              <a:t>Development</a:t>
            </a:r>
            <a:r>
              <a:rPr sz="6000" spc="-125" dirty="0">
                <a:latin typeface="Book Antiqua"/>
                <a:cs typeface="Book Antiqua"/>
              </a:rPr>
              <a:t> </a:t>
            </a:r>
            <a:r>
              <a:rPr sz="6000" dirty="0">
                <a:latin typeface="Book Antiqua"/>
                <a:cs typeface="Book Antiqua"/>
              </a:rPr>
              <a:t>Process</a:t>
            </a:r>
            <a:r>
              <a:rPr sz="6000" spc="-120" dirty="0">
                <a:latin typeface="Book Antiqua"/>
                <a:cs typeface="Book Antiqua"/>
              </a:rPr>
              <a:t> </a:t>
            </a:r>
            <a:r>
              <a:rPr sz="6000" spc="235" dirty="0">
                <a:latin typeface="Book Antiqua"/>
                <a:cs typeface="Book Antiqua"/>
              </a:rPr>
              <a:t>-</a:t>
            </a:r>
            <a:r>
              <a:rPr sz="6000" spc="-120" dirty="0">
                <a:latin typeface="Book Antiqua"/>
                <a:cs typeface="Book Antiqua"/>
              </a:rPr>
              <a:t> </a:t>
            </a:r>
            <a:r>
              <a:rPr sz="6000" dirty="0">
                <a:latin typeface="Book Antiqua"/>
                <a:cs typeface="Book Antiqua"/>
              </a:rPr>
              <a:t>Constructor</a:t>
            </a:r>
            <a:r>
              <a:rPr sz="6000" spc="-125" dirty="0">
                <a:latin typeface="Book Antiqua"/>
                <a:cs typeface="Book Antiqua"/>
              </a:rPr>
              <a:t> </a:t>
            </a:r>
            <a:r>
              <a:rPr sz="6000" spc="-10" dirty="0">
                <a:latin typeface="Book Antiqua"/>
                <a:cs typeface="Book Antiqua"/>
              </a:rPr>
              <a:t>Injection</a:t>
            </a:r>
          </a:p>
        </p:txBody>
      </p:sp>
      <p:sp>
        <p:nvSpPr>
          <p:cNvPr id="3" name="object 3"/>
          <p:cNvSpPr txBox="1">
            <a:spLocks noGrp="1"/>
          </p:cNvSpPr>
          <p:nvPr>
            <p:ph type="body" idx="1"/>
          </p:nvPr>
        </p:nvSpPr>
        <p:spPr>
          <a:xfrm>
            <a:off x="1881529" y="3892939"/>
            <a:ext cx="16141094" cy="4223592"/>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400" dirty="0"/>
              <a:t>Define</a:t>
            </a:r>
            <a:r>
              <a:rPr sz="4400" spc="-25" dirty="0"/>
              <a:t> </a:t>
            </a:r>
            <a:r>
              <a:rPr sz="4400" dirty="0"/>
              <a:t>the</a:t>
            </a:r>
            <a:r>
              <a:rPr sz="4400" spc="-20" dirty="0"/>
              <a:t> </a:t>
            </a:r>
            <a:r>
              <a:rPr sz="4400" dirty="0"/>
              <a:t>dependency</a:t>
            </a:r>
            <a:r>
              <a:rPr sz="4400" spc="-20" dirty="0"/>
              <a:t> </a:t>
            </a:r>
            <a:r>
              <a:rPr sz="4400" dirty="0"/>
              <a:t>interface</a:t>
            </a:r>
            <a:r>
              <a:rPr sz="4400" spc="-25" dirty="0"/>
              <a:t> </a:t>
            </a:r>
            <a:r>
              <a:rPr sz="4400" dirty="0"/>
              <a:t>and</a:t>
            </a:r>
            <a:r>
              <a:rPr sz="4400" spc="-20" dirty="0"/>
              <a:t> </a:t>
            </a:r>
            <a:r>
              <a:rPr sz="4400" spc="-10" dirty="0"/>
              <a:t>class</a:t>
            </a:r>
          </a:p>
          <a:p>
            <a:pPr>
              <a:lnSpc>
                <a:spcPct val="100000"/>
              </a:lnSpc>
              <a:buFont typeface="Palatino Linotype"/>
              <a:buAutoNum type="arabicPeriod"/>
            </a:pPr>
            <a:endParaRPr sz="4400" dirty="0"/>
          </a:p>
          <a:p>
            <a:pPr marL="734695" indent="-722630">
              <a:lnSpc>
                <a:spcPct val="100000"/>
              </a:lnSpc>
              <a:spcBef>
                <a:spcPts val="3235"/>
              </a:spcBef>
              <a:buAutoNum type="arabicPeriod"/>
              <a:tabLst>
                <a:tab pos="734695" algn="l"/>
                <a:tab pos="735330" algn="l"/>
              </a:tabLst>
            </a:pPr>
            <a:r>
              <a:rPr sz="4400" dirty="0"/>
              <a:t>Create</a:t>
            </a:r>
            <a:r>
              <a:rPr sz="4400" spc="-30" dirty="0"/>
              <a:t> </a:t>
            </a:r>
            <a:r>
              <a:rPr sz="4400" dirty="0"/>
              <a:t>a</a:t>
            </a:r>
            <a:r>
              <a:rPr sz="4400" spc="-20" dirty="0"/>
              <a:t> </a:t>
            </a:r>
            <a:r>
              <a:rPr sz="4400" dirty="0"/>
              <a:t>constructor</a:t>
            </a:r>
            <a:r>
              <a:rPr sz="4400" spc="-20" dirty="0"/>
              <a:t> </a:t>
            </a:r>
            <a:r>
              <a:rPr sz="4400" dirty="0"/>
              <a:t>in</a:t>
            </a:r>
            <a:r>
              <a:rPr sz="4400" spc="-20" dirty="0"/>
              <a:t> </a:t>
            </a:r>
            <a:r>
              <a:rPr sz="4400" dirty="0"/>
              <a:t>your</a:t>
            </a:r>
            <a:r>
              <a:rPr sz="4400" spc="-20" dirty="0"/>
              <a:t> </a:t>
            </a:r>
            <a:r>
              <a:rPr sz="4400" dirty="0"/>
              <a:t>class</a:t>
            </a:r>
            <a:r>
              <a:rPr sz="4400" spc="-20" dirty="0"/>
              <a:t> </a:t>
            </a:r>
            <a:r>
              <a:rPr sz="4400" dirty="0"/>
              <a:t>for</a:t>
            </a:r>
            <a:r>
              <a:rPr sz="4400" spc="-20" dirty="0"/>
              <a:t> </a:t>
            </a:r>
            <a:r>
              <a:rPr sz="4400" spc="-10" dirty="0"/>
              <a:t>injections</a:t>
            </a:r>
          </a:p>
          <a:p>
            <a:pPr>
              <a:lnSpc>
                <a:spcPct val="100000"/>
              </a:lnSpc>
              <a:buFont typeface="Palatino Linotype"/>
              <a:buAutoNum type="arabicPeriod"/>
            </a:pPr>
            <a:endParaRPr sz="4400" dirty="0"/>
          </a:p>
          <a:p>
            <a:pPr marL="734695" indent="-722630">
              <a:lnSpc>
                <a:spcPct val="100000"/>
              </a:lnSpc>
              <a:spcBef>
                <a:spcPts val="3235"/>
              </a:spcBef>
              <a:buAutoNum type="arabicPeriod"/>
              <a:tabLst>
                <a:tab pos="734695" algn="l"/>
                <a:tab pos="735330" algn="l"/>
              </a:tabLst>
            </a:pPr>
            <a:r>
              <a:rPr sz="4400" dirty="0"/>
              <a:t>Configure</a:t>
            </a:r>
            <a:r>
              <a:rPr sz="4400" spc="20" dirty="0"/>
              <a:t> </a:t>
            </a:r>
            <a:r>
              <a:rPr sz="4400" dirty="0"/>
              <a:t>the</a:t>
            </a:r>
            <a:r>
              <a:rPr sz="4400" spc="15" dirty="0"/>
              <a:t> </a:t>
            </a:r>
            <a:r>
              <a:rPr sz="4400" dirty="0"/>
              <a:t>dependency</a:t>
            </a:r>
            <a:r>
              <a:rPr sz="4400" spc="20" dirty="0"/>
              <a:t> </a:t>
            </a:r>
            <a:r>
              <a:rPr sz="4400" dirty="0"/>
              <a:t>injection</a:t>
            </a:r>
            <a:r>
              <a:rPr sz="4400" spc="15" dirty="0"/>
              <a:t> </a:t>
            </a:r>
            <a:r>
              <a:rPr sz="4400" dirty="0"/>
              <a:t>with</a:t>
            </a:r>
            <a:r>
              <a:rPr sz="4400" spc="25" dirty="0"/>
              <a:t> </a:t>
            </a:r>
            <a:r>
              <a:rPr sz="4400" b="1" dirty="0">
                <a:latin typeface="Palatino Linotype"/>
                <a:cs typeface="Palatino Linotype"/>
              </a:rPr>
              <a:t>@Autowired</a:t>
            </a:r>
            <a:r>
              <a:rPr sz="4400" b="1" spc="-145" dirty="0">
                <a:latin typeface="Palatino Linotype"/>
                <a:cs typeface="Palatino Linotype"/>
              </a:rPr>
              <a:t> </a:t>
            </a:r>
            <a:r>
              <a:rPr sz="4400" spc="-10" dirty="0"/>
              <a:t>Annotation</a:t>
            </a: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8273395" cy="693780"/>
          </a:xfrm>
          <a:prstGeom prst="rect">
            <a:avLst/>
          </a:prstGeom>
        </p:spPr>
        <p:txBody>
          <a:bodyPr vert="horz" wrap="square" lIns="0" tIns="16510" rIns="0" bIns="0" rtlCol="0">
            <a:spAutoFit/>
          </a:bodyPr>
          <a:lstStyle/>
          <a:p>
            <a:pPr marL="12700">
              <a:lnSpc>
                <a:spcPct val="100000"/>
              </a:lnSpc>
              <a:spcBef>
                <a:spcPts val="130"/>
              </a:spcBef>
            </a:pPr>
            <a:r>
              <a:rPr sz="4400" dirty="0">
                <a:latin typeface="Book Antiqua"/>
                <a:cs typeface="Book Antiqua"/>
              </a:rPr>
              <a:t>Step</a:t>
            </a:r>
            <a:r>
              <a:rPr sz="4400" spc="-254" dirty="0">
                <a:latin typeface="Book Antiqua"/>
                <a:cs typeface="Book Antiqua"/>
              </a:rPr>
              <a:t> </a:t>
            </a:r>
            <a:r>
              <a:rPr sz="4400" spc="200" dirty="0">
                <a:latin typeface="Book Antiqua"/>
                <a:cs typeface="Book Antiqua"/>
              </a:rPr>
              <a:t>1:</a:t>
            </a:r>
            <a:r>
              <a:rPr sz="4400" spc="-430" dirty="0">
                <a:latin typeface="Book Antiqua"/>
                <a:cs typeface="Book Antiqua"/>
              </a:rPr>
              <a:t> </a:t>
            </a:r>
            <a:r>
              <a:rPr sz="4400" spc="-125" dirty="0">
                <a:latin typeface="Book Antiqua"/>
                <a:cs typeface="Book Antiqua"/>
              </a:rPr>
              <a:t>Define</a:t>
            </a:r>
            <a:r>
              <a:rPr sz="4400" spc="-175" dirty="0">
                <a:latin typeface="Book Antiqua"/>
                <a:cs typeface="Book Antiqua"/>
              </a:rPr>
              <a:t> </a:t>
            </a:r>
            <a:r>
              <a:rPr sz="4400" dirty="0">
                <a:latin typeface="Book Antiqua"/>
                <a:cs typeface="Book Antiqua"/>
              </a:rPr>
              <a:t>the</a:t>
            </a:r>
            <a:r>
              <a:rPr sz="4400" spc="-175" dirty="0">
                <a:latin typeface="Book Antiqua"/>
                <a:cs typeface="Book Antiqua"/>
              </a:rPr>
              <a:t> </a:t>
            </a:r>
            <a:r>
              <a:rPr sz="4400" spc="-145" dirty="0">
                <a:latin typeface="Book Antiqua"/>
                <a:cs typeface="Book Antiqua"/>
              </a:rPr>
              <a:t>dependency</a:t>
            </a:r>
            <a:r>
              <a:rPr sz="4400" spc="-175" dirty="0">
                <a:latin typeface="Book Antiqua"/>
                <a:cs typeface="Book Antiqua"/>
              </a:rPr>
              <a:t> </a:t>
            </a:r>
            <a:r>
              <a:rPr sz="4400" dirty="0">
                <a:latin typeface="Book Antiqua"/>
                <a:cs typeface="Book Antiqua"/>
              </a:rPr>
              <a:t>interface</a:t>
            </a:r>
            <a:r>
              <a:rPr sz="4400" spc="-175" dirty="0">
                <a:latin typeface="Book Antiqua"/>
                <a:cs typeface="Book Antiqua"/>
              </a:rPr>
              <a:t> </a:t>
            </a:r>
            <a:r>
              <a:rPr sz="4400" dirty="0">
                <a:latin typeface="Book Antiqua"/>
                <a:cs typeface="Book Antiqua"/>
              </a:rPr>
              <a:t>and</a:t>
            </a:r>
            <a:r>
              <a:rPr sz="4400" spc="-175" dirty="0">
                <a:latin typeface="Book Antiqua"/>
                <a:cs typeface="Book Antiqua"/>
              </a:rPr>
              <a:t> </a:t>
            </a:r>
            <a:r>
              <a:rPr sz="4400" spc="-10" dirty="0">
                <a:latin typeface="Book Antiqua"/>
                <a:cs typeface="Book Antiqua"/>
              </a:rPr>
              <a:t>class</a:t>
            </a:r>
          </a:p>
        </p:txBody>
      </p:sp>
      <p:grpSp>
        <p:nvGrpSpPr>
          <p:cNvPr id="3" name="object 3"/>
          <p:cNvGrpSpPr/>
          <p:nvPr/>
        </p:nvGrpSpPr>
        <p:grpSpPr>
          <a:xfrm>
            <a:off x="605314" y="2306578"/>
            <a:ext cx="7251065" cy="3217545"/>
            <a:chOff x="605314" y="2306578"/>
            <a:chExt cx="7251065" cy="3217545"/>
          </a:xfrm>
        </p:grpSpPr>
        <p:sp>
          <p:nvSpPr>
            <p:cNvPr id="4" name="object 4"/>
            <p:cNvSpPr/>
            <p:nvPr/>
          </p:nvSpPr>
          <p:spPr>
            <a:xfrm>
              <a:off x="783319" y="2421758"/>
              <a:ext cx="6895465" cy="2756535"/>
            </a:xfrm>
            <a:custGeom>
              <a:avLst/>
              <a:gdLst/>
              <a:ahLst/>
              <a:cxnLst/>
              <a:rect l="l" t="t" r="r" b="b"/>
              <a:pathLst>
                <a:path w="6895465" h="2756535">
                  <a:moveTo>
                    <a:pt x="0" y="0"/>
                  </a:moveTo>
                  <a:lnTo>
                    <a:pt x="6894894" y="0"/>
                  </a:lnTo>
                  <a:lnTo>
                    <a:pt x="6894894" y="2756460"/>
                  </a:lnTo>
                  <a:lnTo>
                    <a:pt x="0" y="275646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605314" y="2306578"/>
              <a:ext cx="7250903" cy="3217179"/>
            </a:xfrm>
            <a:prstGeom prst="rect">
              <a:avLst/>
            </a:prstGeom>
          </p:spPr>
        </p:pic>
      </p:grpSp>
      <p:sp>
        <p:nvSpPr>
          <p:cNvPr id="6" name="object 6"/>
          <p:cNvSpPr txBox="1"/>
          <p:nvPr/>
        </p:nvSpPr>
        <p:spPr>
          <a:xfrm>
            <a:off x="835441" y="2458428"/>
            <a:ext cx="6649720" cy="2647315"/>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15" dirty="0">
                <a:solidFill>
                  <a:srgbClr val="931A68"/>
                </a:solidFill>
                <a:latin typeface="Arial"/>
                <a:cs typeface="Arial"/>
              </a:rPr>
              <a:t> </a:t>
            </a:r>
            <a:r>
              <a:rPr sz="3450" b="1" dirty="0">
                <a:solidFill>
                  <a:srgbClr val="931A68"/>
                </a:solidFill>
                <a:latin typeface="Arial"/>
                <a:cs typeface="Arial"/>
              </a:rPr>
              <a:t>interface</a:t>
            </a:r>
            <a:r>
              <a:rPr sz="3450" b="1" spc="-15" dirty="0">
                <a:solidFill>
                  <a:srgbClr val="931A68"/>
                </a:solidFill>
                <a:latin typeface="Arial"/>
                <a:cs typeface="Arial"/>
              </a:rPr>
              <a:t> </a:t>
            </a:r>
            <a:r>
              <a:rPr sz="3450" dirty="0">
                <a:latin typeface="Arial"/>
                <a:cs typeface="Arial"/>
              </a:rPr>
              <a:t>FortuneService</a:t>
            </a:r>
            <a:r>
              <a:rPr sz="3450" spc="-15" dirty="0">
                <a:latin typeface="Arial"/>
                <a:cs typeface="Arial"/>
              </a:rPr>
              <a:t> </a:t>
            </a:r>
            <a:r>
              <a:rPr sz="3450" spc="-5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ct val="100000"/>
              </a:lnSpc>
            </a:pPr>
            <a:r>
              <a:rPr sz="3450" b="1" dirty="0">
                <a:solidFill>
                  <a:srgbClr val="931A68"/>
                </a:solidFill>
                <a:latin typeface="Arial"/>
                <a:cs typeface="Arial"/>
              </a:rPr>
              <a:t>public</a:t>
            </a:r>
            <a:r>
              <a:rPr sz="3450" b="1" spc="-15" dirty="0">
                <a:solidFill>
                  <a:srgbClr val="931A68"/>
                </a:solidFill>
                <a:latin typeface="Arial"/>
                <a:cs typeface="Arial"/>
              </a:rPr>
              <a:t> </a:t>
            </a:r>
            <a:r>
              <a:rPr sz="3450" dirty="0">
                <a:latin typeface="Arial"/>
                <a:cs typeface="Arial"/>
              </a:rPr>
              <a:t>String</a:t>
            </a:r>
            <a:r>
              <a:rPr sz="3450" spc="-15" dirty="0">
                <a:latin typeface="Arial"/>
                <a:cs typeface="Arial"/>
              </a:rPr>
              <a:t> </a:t>
            </a:r>
            <a:r>
              <a:rPr sz="3450" spc="-10" dirty="0">
                <a:latin typeface="Arial"/>
                <a:cs typeface="Arial"/>
              </a:rPr>
              <a:t>getFortune();</a:t>
            </a:r>
            <a:endParaRPr sz="3450">
              <a:latin typeface="Arial"/>
              <a:cs typeface="Arial"/>
            </a:endParaRPr>
          </a:p>
          <a:p>
            <a:pPr>
              <a:lnSpc>
                <a:spcPct val="100000"/>
              </a:lnSpc>
              <a:spcBef>
                <a:spcPts val="20"/>
              </a:spcBef>
            </a:pPr>
            <a:endParaRPr sz="3550">
              <a:latin typeface="Arial"/>
              <a:cs typeface="Arial"/>
            </a:endParaRPr>
          </a:p>
          <a:p>
            <a:pPr marL="12700">
              <a:lnSpc>
                <a:spcPct val="100000"/>
              </a:lnSpc>
            </a:pPr>
            <a:r>
              <a:rPr sz="3450" dirty="0">
                <a:latin typeface="Arial"/>
                <a:cs typeface="Arial"/>
              </a:rPr>
              <a:t>}</a:t>
            </a:r>
            <a:endParaRPr sz="3450">
              <a:latin typeface="Arial"/>
              <a:cs typeface="Arial"/>
            </a:endParaRPr>
          </a:p>
        </p:txBody>
      </p:sp>
      <p:sp>
        <p:nvSpPr>
          <p:cNvPr id="7" name="object 7"/>
          <p:cNvSpPr txBox="1"/>
          <p:nvPr/>
        </p:nvSpPr>
        <p:spPr>
          <a:xfrm>
            <a:off x="688849" y="1934884"/>
            <a:ext cx="349631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FortuneService.java</a:t>
            </a:r>
            <a:endParaRPr sz="2300">
              <a:latin typeface="Arial"/>
              <a:cs typeface="Arial"/>
            </a:endParaRPr>
          </a:p>
        </p:txBody>
      </p:sp>
      <p:grpSp>
        <p:nvGrpSpPr>
          <p:cNvPr id="8" name="object 8"/>
          <p:cNvGrpSpPr/>
          <p:nvPr/>
        </p:nvGrpSpPr>
        <p:grpSpPr>
          <a:xfrm>
            <a:off x="3979547" y="6324984"/>
            <a:ext cx="13460094" cy="4264660"/>
            <a:chOff x="3979547" y="6324984"/>
            <a:chExt cx="13460094" cy="4264660"/>
          </a:xfrm>
        </p:grpSpPr>
        <p:sp>
          <p:nvSpPr>
            <p:cNvPr id="9" name="object 9"/>
            <p:cNvSpPr/>
            <p:nvPr/>
          </p:nvSpPr>
          <p:spPr>
            <a:xfrm>
              <a:off x="4157552" y="6440164"/>
              <a:ext cx="13103860" cy="3803650"/>
            </a:xfrm>
            <a:custGeom>
              <a:avLst/>
              <a:gdLst/>
              <a:ahLst/>
              <a:cxnLst/>
              <a:rect l="l" t="t" r="r" b="b"/>
              <a:pathLst>
                <a:path w="13103860" h="3803650">
                  <a:moveTo>
                    <a:pt x="0" y="0"/>
                  </a:moveTo>
                  <a:lnTo>
                    <a:pt x="13103743" y="0"/>
                  </a:lnTo>
                  <a:lnTo>
                    <a:pt x="13103743" y="3803549"/>
                  </a:lnTo>
                  <a:lnTo>
                    <a:pt x="0" y="3803549"/>
                  </a:lnTo>
                  <a:lnTo>
                    <a:pt x="0"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3979547" y="6324984"/>
              <a:ext cx="13459747" cy="4264268"/>
            </a:xfrm>
            <a:prstGeom prst="rect">
              <a:avLst/>
            </a:prstGeom>
          </p:spPr>
        </p:pic>
      </p:grpSp>
      <p:sp>
        <p:nvSpPr>
          <p:cNvPr id="11" name="object 11"/>
          <p:cNvSpPr txBox="1"/>
          <p:nvPr/>
        </p:nvSpPr>
        <p:spPr>
          <a:xfrm>
            <a:off x="4217537" y="6479249"/>
            <a:ext cx="12858115" cy="3694429"/>
          </a:xfrm>
          <a:prstGeom prst="rect">
            <a:avLst/>
          </a:prstGeom>
        </p:spPr>
        <p:txBody>
          <a:bodyPr vert="horz" wrap="square" lIns="0" tIns="13970" rIns="0" bIns="0" rtlCol="0">
            <a:spAutoFit/>
          </a:bodyPr>
          <a:lstStyle/>
          <a:p>
            <a:pPr marL="12700">
              <a:lnSpc>
                <a:spcPts val="4130"/>
              </a:lnSpc>
              <a:spcBef>
                <a:spcPts val="110"/>
              </a:spcBef>
            </a:pPr>
            <a:r>
              <a:rPr sz="3450" spc="-10" dirty="0">
                <a:latin typeface="Arial"/>
                <a:cs typeface="Arial"/>
              </a:rPr>
              <a:t>@Component</a:t>
            </a:r>
            <a:endParaRPr sz="3450">
              <a:latin typeface="Arial"/>
              <a:cs typeface="Arial"/>
            </a:endParaRPr>
          </a:p>
          <a:p>
            <a:pPr marL="12700">
              <a:lnSpc>
                <a:spcPts val="4130"/>
              </a:lnSpc>
            </a:pPr>
            <a:r>
              <a:rPr sz="3450" b="1" dirty="0">
                <a:solidFill>
                  <a:srgbClr val="931A68"/>
                </a:solidFill>
                <a:latin typeface="Arial"/>
                <a:cs typeface="Arial"/>
              </a:rPr>
              <a:t>public</a:t>
            </a:r>
            <a:r>
              <a:rPr sz="3450" b="1" spc="-15" dirty="0">
                <a:solidFill>
                  <a:srgbClr val="931A68"/>
                </a:solidFill>
                <a:latin typeface="Arial"/>
                <a:cs typeface="Arial"/>
              </a:rPr>
              <a:t> </a:t>
            </a:r>
            <a:r>
              <a:rPr sz="3450" b="1" dirty="0">
                <a:solidFill>
                  <a:srgbClr val="931A68"/>
                </a:solidFill>
                <a:latin typeface="Arial"/>
                <a:cs typeface="Arial"/>
              </a:rPr>
              <a:t>class</a:t>
            </a:r>
            <a:r>
              <a:rPr sz="3450" b="1" spc="-15" dirty="0">
                <a:solidFill>
                  <a:srgbClr val="931A68"/>
                </a:solidFill>
                <a:latin typeface="Arial"/>
                <a:cs typeface="Arial"/>
              </a:rPr>
              <a:t> </a:t>
            </a:r>
            <a:r>
              <a:rPr sz="3450" dirty="0">
                <a:latin typeface="Arial"/>
                <a:cs typeface="Arial"/>
              </a:rPr>
              <a:t>HappyFortuneService</a:t>
            </a:r>
            <a:r>
              <a:rPr sz="3450" spc="-10" dirty="0">
                <a:latin typeface="Arial"/>
                <a:cs typeface="Arial"/>
              </a:rPr>
              <a:t> </a:t>
            </a:r>
            <a:r>
              <a:rPr sz="3450" b="1" dirty="0">
                <a:solidFill>
                  <a:srgbClr val="931A68"/>
                </a:solidFill>
                <a:latin typeface="Arial"/>
                <a:cs typeface="Arial"/>
              </a:rPr>
              <a:t>implements</a:t>
            </a:r>
            <a:r>
              <a:rPr sz="3450" b="1" spc="-15" dirty="0">
                <a:solidFill>
                  <a:srgbClr val="931A68"/>
                </a:solidFill>
                <a:latin typeface="Arial"/>
                <a:cs typeface="Arial"/>
              </a:rPr>
              <a:t> </a:t>
            </a:r>
            <a:r>
              <a:rPr sz="3450" dirty="0">
                <a:latin typeface="Arial"/>
                <a:cs typeface="Arial"/>
              </a:rPr>
              <a:t>FortuneService</a:t>
            </a:r>
            <a:r>
              <a:rPr sz="3450" spc="-10" dirty="0">
                <a:latin typeface="Arial"/>
                <a:cs typeface="Arial"/>
              </a:rPr>
              <a:t> </a:t>
            </a:r>
            <a:r>
              <a:rPr sz="3450" spc="-5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ts val="4130"/>
              </a:lnSpc>
            </a:pPr>
            <a:r>
              <a:rPr sz="3450" b="1" dirty="0">
                <a:solidFill>
                  <a:srgbClr val="931A68"/>
                </a:solidFill>
                <a:latin typeface="Arial"/>
                <a:cs typeface="Arial"/>
              </a:rPr>
              <a:t>public</a:t>
            </a:r>
            <a:r>
              <a:rPr sz="3450" b="1" spc="-30" dirty="0">
                <a:solidFill>
                  <a:srgbClr val="931A68"/>
                </a:solidFill>
                <a:latin typeface="Arial"/>
                <a:cs typeface="Arial"/>
              </a:rPr>
              <a:t> </a:t>
            </a:r>
            <a:r>
              <a:rPr sz="3450" dirty="0">
                <a:latin typeface="Arial"/>
                <a:cs typeface="Arial"/>
              </a:rPr>
              <a:t>String</a:t>
            </a:r>
            <a:r>
              <a:rPr sz="3450" spc="-15" dirty="0">
                <a:latin typeface="Arial"/>
                <a:cs typeface="Arial"/>
              </a:rPr>
              <a:t> </a:t>
            </a:r>
            <a:r>
              <a:rPr sz="3450" dirty="0">
                <a:latin typeface="Arial"/>
                <a:cs typeface="Arial"/>
              </a:rPr>
              <a:t>getFortune()</a:t>
            </a:r>
            <a:r>
              <a:rPr sz="3450" spc="-15" dirty="0">
                <a:latin typeface="Arial"/>
                <a:cs typeface="Arial"/>
              </a:rPr>
              <a:t> </a:t>
            </a:r>
            <a:r>
              <a:rPr sz="3450" spc="-50" dirty="0">
                <a:latin typeface="Arial"/>
                <a:cs typeface="Arial"/>
              </a:rPr>
              <a:t>{</a:t>
            </a:r>
            <a:endParaRPr sz="3450">
              <a:latin typeface="Arial"/>
              <a:cs typeface="Arial"/>
            </a:endParaRPr>
          </a:p>
          <a:p>
            <a:pPr marL="766445">
              <a:lnSpc>
                <a:spcPts val="4120"/>
              </a:lnSpc>
            </a:pPr>
            <a:r>
              <a:rPr sz="3450" b="1" dirty="0">
                <a:solidFill>
                  <a:srgbClr val="931A68"/>
                </a:solidFill>
                <a:latin typeface="Arial"/>
                <a:cs typeface="Arial"/>
              </a:rPr>
              <a:t>return</a:t>
            </a:r>
            <a:r>
              <a:rPr sz="3450" b="1" spc="-45" dirty="0">
                <a:solidFill>
                  <a:srgbClr val="931A68"/>
                </a:solidFill>
                <a:latin typeface="Arial"/>
                <a:cs typeface="Arial"/>
              </a:rPr>
              <a:t> </a:t>
            </a:r>
            <a:r>
              <a:rPr sz="3450" spc="-30" dirty="0">
                <a:solidFill>
                  <a:srgbClr val="3933FF"/>
                </a:solidFill>
                <a:latin typeface="Arial"/>
                <a:cs typeface="Arial"/>
              </a:rPr>
              <a:t>"Today</a:t>
            </a:r>
            <a:r>
              <a:rPr sz="3450" spc="-40" dirty="0">
                <a:solidFill>
                  <a:srgbClr val="3933FF"/>
                </a:solidFill>
                <a:latin typeface="Arial"/>
                <a:cs typeface="Arial"/>
              </a:rPr>
              <a:t> </a:t>
            </a:r>
            <a:r>
              <a:rPr sz="3450" dirty="0">
                <a:solidFill>
                  <a:srgbClr val="3933FF"/>
                </a:solidFill>
                <a:latin typeface="Arial"/>
                <a:cs typeface="Arial"/>
              </a:rPr>
              <a:t>is</a:t>
            </a:r>
            <a:r>
              <a:rPr sz="3450" spc="-45" dirty="0">
                <a:solidFill>
                  <a:srgbClr val="3933FF"/>
                </a:solidFill>
                <a:latin typeface="Arial"/>
                <a:cs typeface="Arial"/>
              </a:rPr>
              <a:t> </a:t>
            </a:r>
            <a:r>
              <a:rPr sz="3450" dirty="0">
                <a:solidFill>
                  <a:srgbClr val="3933FF"/>
                </a:solidFill>
                <a:latin typeface="Arial"/>
                <a:cs typeface="Arial"/>
              </a:rPr>
              <a:t>your</a:t>
            </a:r>
            <a:r>
              <a:rPr sz="3450" spc="-40" dirty="0">
                <a:solidFill>
                  <a:srgbClr val="3933FF"/>
                </a:solidFill>
                <a:latin typeface="Arial"/>
                <a:cs typeface="Arial"/>
              </a:rPr>
              <a:t> </a:t>
            </a:r>
            <a:r>
              <a:rPr sz="3450" dirty="0">
                <a:solidFill>
                  <a:srgbClr val="3933FF"/>
                </a:solidFill>
                <a:latin typeface="Arial"/>
                <a:cs typeface="Arial"/>
              </a:rPr>
              <a:t>lucky</a:t>
            </a:r>
            <a:r>
              <a:rPr sz="3450" spc="-40" dirty="0">
                <a:solidFill>
                  <a:srgbClr val="3933FF"/>
                </a:solidFill>
                <a:latin typeface="Arial"/>
                <a:cs typeface="Arial"/>
              </a:rPr>
              <a:t> </a:t>
            </a:r>
            <a:r>
              <a:rPr sz="3450" spc="-10" dirty="0">
                <a:solidFill>
                  <a:srgbClr val="3933FF"/>
                </a:solidFill>
                <a:latin typeface="Arial"/>
                <a:cs typeface="Arial"/>
              </a:rPr>
              <a:t>day!"</a:t>
            </a:r>
            <a:r>
              <a:rPr sz="3450" spc="-10" dirty="0">
                <a:latin typeface="Arial"/>
                <a:cs typeface="Arial"/>
              </a:rPr>
              <a:t>;</a:t>
            </a:r>
            <a:endParaRPr sz="3450">
              <a:latin typeface="Arial"/>
              <a:cs typeface="Arial"/>
            </a:endParaRPr>
          </a:p>
          <a:p>
            <a:pPr marL="389255">
              <a:lnSpc>
                <a:spcPts val="4120"/>
              </a:lnSpc>
            </a:pPr>
            <a:r>
              <a:rPr sz="3450" dirty="0">
                <a:latin typeface="Arial"/>
                <a:cs typeface="Arial"/>
              </a:rPr>
              <a:t>}</a:t>
            </a:r>
            <a:endParaRPr sz="3450">
              <a:latin typeface="Arial"/>
              <a:cs typeface="Arial"/>
            </a:endParaRPr>
          </a:p>
          <a:p>
            <a:pPr marL="12700">
              <a:lnSpc>
                <a:spcPts val="4130"/>
              </a:lnSpc>
            </a:pPr>
            <a:r>
              <a:rPr sz="3450" dirty="0">
                <a:latin typeface="Arial"/>
                <a:cs typeface="Arial"/>
              </a:rPr>
              <a:t>}</a:t>
            </a:r>
            <a:endParaRPr sz="3450">
              <a:latin typeface="Arial"/>
              <a:cs typeface="Arial"/>
            </a:endParaRPr>
          </a:p>
        </p:txBody>
      </p:sp>
      <p:sp>
        <p:nvSpPr>
          <p:cNvPr id="12" name="object 12"/>
          <p:cNvSpPr txBox="1"/>
          <p:nvPr/>
        </p:nvSpPr>
        <p:spPr>
          <a:xfrm>
            <a:off x="4102358" y="5955704"/>
            <a:ext cx="43922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HappyFortuneService.java</a:t>
            </a:r>
            <a:endParaRPr sz="230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42256"/>
            <a:ext cx="18338165" cy="930275"/>
          </a:xfrm>
          <a:prstGeom prst="rect">
            <a:avLst/>
          </a:prstGeom>
        </p:spPr>
        <p:txBody>
          <a:bodyPr vert="horz" wrap="square" lIns="0" tIns="17145" rIns="0" bIns="0" rtlCol="0">
            <a:spAutoFit/>
          </a:bodyPr>
          <a:lstStyle/>
          <a:p>
            <a:pPr marL="12700">
              <a:lnSpc>
                <a:spcPct val="100000"/>
              </a:lnSpc>
              <a:spcBef>
                <a:spcPts val="135"/>
              </a:spcBef>
            </a:pPr>
            <a:r>
              <a:rPr sz="5900" dirty="0">
                <a:latin typeface="Book Antiqua"/>
                <a:cs typeface="Book Antiqua"/>
              </a:rPr>
              <a:t>Step</a:t>
            </a:r>
            <a:r>
              <a:rPr sz="5900" spc="-140" dirty="0">
                <a:latin typeface="Book Antiqua"/>
                <a:cs typeface="Book Antiqua"/>
              </a:rPr>
              <a:t> </a:t>
            </a:r>
            <a:r>
              <a:rPr sz="5900" spc="180" dirty="0">
                <a:latin typeface="Book Antiqua"/>
                <a:cs typeface="Book Antiqua"/>
              </a:rPr>
              <a:t>2:</a:t>
            </a:r>
            <a:r>
              <a:rPr sz="5900" spc="-390" dirty="0">
                <a:latin typeface="Book Antiqua"/>
                <a:cs typeface="Book Antiqua"/>
              </a:rPr>
              <a:t> </a:t>
            </a:r>
            <a:r>
              <a:rPr sz="5900" dirty="0">
                <a:latin typeface="Book Antiqua"/>
                <a:cs typeface="Book Antiqua"/>
              </a:rPr>
              <a:t>Create</a:t>
            </a:r>
            <a:r>
              <a:rPr sz="5900" spc="-110" dirty="0">
                <a:latin typeface="Book Antiqua"/>
                <a:cs typeface="Book Antiqua"/>
              </a:rPr>
              <a:t> </a:t>
            </a:r>
            <a:r>
              <a:rPr sz="5900" spc="114" dirty="0">
                <a:latin typeface="Book Antiqua"/>
                <a:cs typeface="Book Antiqua"/>
              </a:rPr>
              <a:t>a</a:t>
            </a:r>
            <a:r>
              <a:rPr sz="5900" spc="-105" dirty="0">
                <a:latin typeface="Book Antiqua"/>
                <a:cs typeface="Book Antiqua"/>
              </a:rPr>
              <a:t> </a:t>
            </a:r>
            <a:r>
              <a:rPr sz="5900" dirty="0">
                <a:latin typeface="Book Antiqua"/>
                <a:cs typeface="Book Antiqua"/>
              </a:rPr>
              <a:t>constructor</a:t>
            </a:r>
            <a:r>
              <a:rPr sz="5900" spc="-110" dirty="0">
                <a:latin typeface="Book Antiqua"/>
                <a:cs typeface="Book Antiqua"/>
              </a:rPr>
              <a:t> </a:t>
            </a:r>
            <a:r>
              <a:rPr sz="5900" dirty="0">
                <a:latin typeface="Book Antiqua"/>
                <a:cs typeface="Book Antiqua"/>
              </a:rPr>
              <a:t>in</a:t>
            </a:r>
            <a:r>
              <a:rPr sz="5900" spc="-105" dirty="0">
                <a:latin typeface="Book Antiqua"/>
                <a:cs typeface="Book Antiqua"/>
              </a:rPr>
              <a:t> </a:t>
            </a:r>
            <a:r>
              <a:rPr sz="5900" spc="-60" dirty="0">
                <a:latin typeface="Book Antiqua"/>
                <a:cs typeface="Book Antiqua"/>
              </a:rPr>
              <a:t>your</a:t>
            </a:r>
            <a:r>
              <a:rPr sz="5900" spc="-110" dirty="0">
                <a:latin typeface="Book Antiqua"/>
                <a:cs typeface="Book Antiqua"/>
              </a:rPr>
              <a:t> </a:t>
            </a:r>
            <a:r>
              <a:rPr sz="5900" spc="-45" dirty="0">
                <a:latin typeface="Book Antiqua"/>
                <a:cs typeface="Book Antiqua"/>
              </a:rPr>
              <a:t>class</a:t>
            </a:r>
            <a:r>
              <a:rPr sz="5900" spc="-105" dirty="0">
                <a:latin typeface="Book Antiqua"/>
                <a:cs typeface="Book Antiqua"/>
              </a:rPr>
              <a:t> </a:t>
            </a:r>
            <a:r>
              <a:rPr sz="5900" dirty="0">
                <a:latin typeface="Book Antiqua"/>
                <a:cs typeface="Book Antiqua"/>
              </a:rPr>
              <a:t>for</a:t>
            </a:r>
            <a:r>
              <a:rPr sz="5900" spc="-110" dirty="0">
                <a:latin typeface="Book Antiqua"/>
                <a:cs typeface="Book Antiqua"/>
              </a:rPr>
              <a:t> </a:t>
            </a:r>
            <a:r>
              <a:rPr sz="5900" spc="-10" dirty="0">
                <a:latin typeface="Book Antiqua"/>
                <a:cs typeface="Book Antiqua"/>
              </a:rPr>
              <a:t>injections</a:t>
            </a:r>
            <a:endParaRPr sz="5900">
              <a:latin typeface="Book Antiqua"/>
              <a:cs typeface="Book Antiqua"/>
            </a:endParaRPr>
          </a:p>
        </p:txBody>
      </p:sp>
      <p:grpSp>
        <p:nvGrpSpPr>
          <p:cNvPr id="3" name="object 3"/>
          <p:cNvGrpSpPr/>
          <p:nvPr/>
        </p:nvGrpSpPr>
        <p:grpSpPr>
          <a:xfrm>
            <a:off x="2719904" y="3425713"/>
            <a:ext cx="12216130" cy="5835015"/>
            <a:chOff x="2719904" y="3425713"/>
            <a:chExt cx="12216130" cy="5835015"/>
          </a:xfrm>
        </p:grpSpPr>
        <p:sp>
          <p:nvSpPr>
            <p:cNvPr id="4" name="object 4"/>
            <p:cNvSpPr/>
            <p:nvPr/>
          </p:nvSpPr>
          <p:spPr>
            <a:xfrm>
              <a:off x="2897909" y="3540893"/>
              <a:ext cx="11859895" cy="5374640"/>
            </a:xfrm>
            <a:custGeom>
              <a:avLst/>
              <a:gdLst/>
              <a:ahLst/>
              <a:cxnLst/>
              <a:rect l="l" t="t" r="r" b="b"/>
              <a:pathLst>
                <a:path w="11859894" h="5374640">
                  <a:moveTo>
                    <a:pt x="0" y="0"/>
                  </a:moveTo>
                  <a:lnTo>
                    <a:pt x="11859661" y="0"/>
                  </a:lnTo>
                  <a:lnTo>
                    <a:pt x="11859661" y="5374182"/>
                  </a:lnTo>
                  <a:lnTo>
                    <a:pt x="0" y="5374182"/>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719904" y="3425713"/>
              <a:ext cx="12215669" cy="5834900"/>
            </a:xfrm>
            <a:prstGeom prst="rect">
              <a:avLst/>
            </a:prstGeom>
          </p:spPr>
        </p:pic>
      </p:grpSp>
      <p:sp>
        <p:nvSpPr>
          <p:cNvPr id="6" name="object 6"/>
          <p:cNvSpPr txBox="1"/>
          <p:nvPr/>
        </p:nvSpPr>
        <p:spPr>
          <a:xfrm>
            <a:off x="2950560" y="3578814"/>
            <a:ext cx="9429115" cy="1076960"/>
          </a:xfrm>
          <a:prstGeom prst="rect">
            <a:avLst/>
          </a:prstGeom>
        </p:spPr>
        <p:txBody>
          <a:bodyPr vert="horz" wrap="square" lIns="0" tIns="13970" rIns="0" bIns="0" rtlCol="0">
            <a:spAutoFit/>
          </a:bodyPr>
          <a:lstStyle/>
          <a:p>
            <a:pPr marL="12700">
              <a:lnSpc>
                <a:spcPts val="4130"/>
              </a:lnSpc>
              <a:spcBef>
                <a:spcPts val="110"/>
              </a:spcBef>
            </a:pPr>
            <a:r>
              <a:rPr sz="3450" spc="-10" dirty="0">
                <a:latin typeface="Arial"/>
                <a:cs typeface="Arial"/>
              </a:rPr>
              <a:t>@Component</a:t>
            </a:r>
            <a:endParaRPr sz="3450">
              <a:latin typeface="Arial"/>
              <a:cs typeface="Arial"/>
            </a:endParaRPr>
          </a:p>
          <a:p>
            <a:pPr marL="12700">
              <a:lnSpc>
                <a:spcPts val="4130"/>
              </a:lnSpc>
            </a:pPr>
            <a:r>
              <a:rPr sz="3450" b="1" dirty="0">
                <a:solidFill>
                  <a:srgbClr val="931A68"/>
                </a:solidFill>
                <a:latin typeface="Arial"/>
                <a:cs typeface="Arial"/>
              </a:rPr>
              <a:t>public</a:t>
            </a:r>
            <a:r>
              <a:rPr sz="3450" b="1" spc="-45" dirty="0">
                <a:solidFill>
                  <a:srgbClr val="931A68"/>
                </a:solidFill>
                <a:latin typeface="Arial"/>
                <a:cs typeface="Arial"/>
              </a:rPr>
              <a:t> </a:t>
            </a:r>
            <a:r>
              <a:rPr sz="3450" b="1" dirty="0">
                <a:solidFill>
                  <a:srgbClr val="931A68"/>
                </a:solidFill>
                <a:latin typeface="Arial"/>
                <a:cs typeface="Arial"/>
              </a:rPr>
              <a:t>class</a:t>
            </a:r>
            <a:r>
              <a:rPr sz="3450" b="1" spc="-100" dirty="0">
                <a:solidFill>
                  <a:srgbClr val="931A68"/>
                </a:solidFill>
                <a:latin typeface="Arial"/>
                <a:cs typeface="Arial"/>
              </a:rPr>
              <a:t> </a:t>
            </a:r>
            <a:r>
              <a:rPr sz="3450" spc="-20" dirty="0">
                <a:latin typeface="Arial"/>
                <a:cs typeface="Arial"/>
              </a:rPr>
              <a:t>TennisCoach</a:t>
            </a:r>
            <a:r>
              <a:rPr sz="3450" spc="-40" dirty="0">
                <a:latin typeface="Arial"/>
                <a:cs typeface="Arial"/>
              </a:rPr>
              <a:t> </a:t>
            </a:r>
            <a:r>
              <a:rPr sz="3450" b="1" dirty="0">
                <a:solidFill>
                  <a:srgbClr val="931A68"/>
                </a:solidFill>
                <a:latin typeface="Arial"/>
                <a:cs typeface="Arial"/>
              </a:rPr>
              <a:t>implements</a:t>
            </a:r>
            <a:r>
              <a:rPr sz="3450" b="1" spc="-45" dirty="0">
                <a:solidFill>
                  <a:srgbClr val="931A68"/>
                </a:solidFill>
                <a:latin typeface="Arial"/>
                <a:cs typeface="Arial"/>
              </a:rPr>
              <a:t> </a:t>
            </a:r>
            <a:r>
              <a:rPr sz="3450" dirty="0">
                <a:latin typeface="Arial"/>
                <a:cs typeface="Arial"/>
              </a:rPr>
              <a:t>Coach</a:t>
            </a:r>
            <a:r>
              <a:rPr sz="3450" spc="-40" dirty="0">
                <a:latin typeface="Arial"/>
                <a:cs typeface="Arial"/>
              </a:rPr>
              <a:t> </a:t>
            </a:r>
            <a:r>
              <a:rPr sz="3450" spc="-50" dirty="0">
                <a:latin typeface="Arial"/>
                <a:cs typeface="Arial"/>
              </a:rPr>
              <a:t>{</a:t>
            </a:r>
            <a:endParaRPr sz="3450">
              <a:latin typeface="Arial"/>
              <a:cs typeface="Arial"/>
            </a:endParaRPr>
          </a:p>
        </p:txBody>
      </p:sp>
      <p:sp>
        <p:nvSpPr>
          <p:cNvPr id="7" name="object 7"/>
          <p:cNvSpPr txBox="1"/>
          <p:nvPr/>
        </p:nvSpPr>
        <p:spPr>
          <a:xfrm>
            <a:off x="2950560" y="5149446"/>
            <a:ext cx="11614150" cy="3694429"/>
          </a:xfrm>
          <a:prstGeom prst="rect">
            <a:avLst/>
          </a:prstGeom>
        </p:spPr>
        <p:txBody>
          <a:bodyPr vert="horz" wrap="square" lIns="0" tIns="13970" rIns="0" bIns="0" rtlCol="0">
            <a:spAutoFit/>
          </a:bodyPr>
          <a:lstStyle/>
          <a:p>
            <a:pPr marL="389255">
              <a:lnSpc>
                <a:spcPct val="100000"/>
              </a:lnSpc>
              <a:spcBef>
                <a:spcPts val="110"/>
              </a:spcBef>
            </a:pPr>
            <a:r>
              <a:rPr sz="3450" b="1" dirty="0">
                <a:solidFill>
                  <a:srgbClr val="931A68"/>
                </a:solidFill>
                <a:latin typeface="Arial"/>
                <a:cs typeface="Arial"/>
              </a:rPr>
              <a:t>private</a:t>
            </a:r>
            <a:r>
              <a:rPr sz="3450" b="1" spc="-20" dirty="0">
                <a:solidFill>
                  <a:srgbClr val="931A68"/>
                </a:solidFill>
                <a:latin typeface="Arial"/>
                <a:cs typeface="Arial"/>
              </a:rPr>
              <a:t> </a:t>
            </a:r>
            <a:r>
              <a:rPr sz="3450" dirty="0">
                <a:latin typeface="Arial"/>
                <a:cs typeface="Arial"/>
              </a:rPr>
              <a:t>FortuneService</a:t>
            </a:r>
            <a:r>
              <a:rPr sz="3450" spc="-10" dirty="0">
                <a:latin typeface="Arial"/>
                <a:cs typeface="Arial"/>
              </a:rPr>
              <a:t> </a:t>
            </a:r>
            <a:r>
              <a:rPr sz="3450" spc="-10" dirty="0">
                <a:solidFill>
                  <a:srgbClr val="0326CC"/>
                </a:solidFill>
                <a:latin typeface="Arial"/>
                <a:cs typeface="Arial"/>
              </a:rPr>
              <a:t>fortuneService</a:t>
            </a:r>
            <a:r>
              <a:rPr sz="3450" spc="-10" dirty="0">
                <a:latin typeface="Arial"/>
                <a:cs typeface="Arial"/>
              </a:rPr>
              <a:t>;</a:t>
            </a:r>
            <a:endParaRPr sz="3450">
              <a:latin typeface="Arial"/>
              <a:cs typeface="Arial"/>
            </a:endParaRPr>
          </a:p>
          <a:p>
            <a:pPr>
              <a:lnSpc>
                <a:spcPct val="100000"/>
              </a:lnSpc>
              <a:spcBef>
                <a:spcPts val="5"/>
              </a:spcBef>
            </a:pPr>
            <a:endParaRPr sz="3700">
              <a:latin typeface="Arial"/>
              <a:cs typeface="Arial"/>
            </a:endParaRPr>
          </a:p>
          <a:p>
            <a:pPr marL="766445" marR="5080" indent="-377190">
              <a:lnSpc>
                <a:spcPts val="4120"/>
              </a:lnSpc>
            </a:pPr>
            <a:r>
              <a:rPr sz="3450" b="1" dirty="0">
                <a:solidFill>
                  <a:srgbClr val="931A68"/>
                </a:solidFill>
                <a:latin typeface="Arial"/>
                <a:cs typeface="Arial"/>
              </a:rPr>
              <a:t>public</a:t>
            </a:r>
            <a:r>
              <a:rPr sz="3450" b="1" spc="-120" dirty="0">
                <a:solidFill>
                  <a:srgbClr val="931A68"/>
                </a:solidFill>
                <a:latin typeface="Arial"/>
                <a:cs typeface="Arial"/>
              </a:rPr>
              <a:t> </a:t>
            </a:r>
            <a:r>
              <a:rPr sz="3450" spc="-10" dirty="0">
                <a:latin typeface="Arial"/>
                <a:cs typeface="Arial"/>
              </a:rPr>
              <a:t>TennisCoach(FortuneService</a:t>
            </a:r>
            <a:r>
              <a:rPr sz="3450" spc="-60" dirty="0">
                <a:latin typeface="Arial"/>
                <a:cs typeface="Arial"/>
              </a:rPr>
              <a:t> </a:t>
            </a:r>
            <a:r>
              <a:rPr sz="3450" dirty="0">
                <a:solidFill>
                  <a:srgbClr val="7E504F"/>
                </a:solidFill>
                <a:latin typeface="Arial"/>
                <a:cs typeface="Arial"/>
              </a:rPr>
              <a:t>theFortuneService</a:t>
            </a:r>
            <a:r>
              <a:rPr sz="3450" dirty="0">
                <a:latin typeface="Arial"/>
                <a:cs typeface="Arial"/>
              </a:rPr>
              <a:t>)</a:t>
            </a:r>
            <a:r>
              <a:rPr sz="3450" spc="-60" dirty="0">
                <a:latin typeface="Arial"/>
                <a:cs typeface="Arial"/>
              </a:rPr>
              <a:t> </a:t>
            </a:r>
            <a:r>
              <a:rPr sz="3450" spc="-50" dirty="0">
                <a:latin typeface="Arial"/>
                <a:cs typeface="Arial"/>
              </a:rPr>
              <a:t>{ </a:t>
            </a:r>
            <a:r>
              <a:rPr sz="3450" dirty="0">
                <a:solidFill>
                  <a:srgbClr val="0326CC"/>
                </a:solidFill>
                <a:latin typeface="Arial"/>
                <a:cs typeface="Arial"/>
              </a:rPr>
              <a:t>fortuneService</a:t>
            </a:r>
            <a:r>
              <a:rPr sz="3450" spc="-5" dirty="0">
                <a:solidFill>
                  <a:srgbClr val="0326CC"/>
                </a:solidFill>
                <a:latin typeface="Arial"/>
                <a:cs typeface="Arial"/>
              </a:rPr>
              <a:t> </a:t>
            </a:r>
            <a:r>
              <a:rPr sz="3450" dirty="0">
                <a:latin typeface="Arial"/>
                <a:cs typeface="Arial"/>
              </a:rPr>
              <a:t>=</a:t>
            </a:r>
            <a:r>
              <a:rPr sz="3450" spc="-5" dirty="0">
                <a:latin typeface="Arial"/>
                <a:cs typeface="Arial"/>
              </a:rPr>
              <a:t> </a:t>
            </a:r>
            <a:r>
              <a:rPr sz="3450" spc="-10" dirty="0">
                <a:solidFill>
                  <a:srgbClr val="7E504F"/>
                </a:solidFill>
                <a:latin typeface="Arial"/>
                <a:cs typeface="Arial"/>
              </a:rPr>
              <a:t>theFortuneService</a:t>
            </a:r>
            <a:r>
              <a:rPr sz="3450" spc="-10" dirty="0">
                <a:latin typeface="Arial"/>
                <a:cs typeface="Arial"/>
              </a:rPr>
              <a:t>;</a:t>
            </a:r>
            <a:endParaRPr sz="3450">
              <a:latin typeface="Arial"/>
              <a:cs typeface="Arial"/>
            </a:endParaRPr>
          </a:p>
          <a:p>
            <a:pPr marL="389255">
              <a:lnSpc>
                <a:spcPts val="3979"/>
              </a:lnSpc>
            </a:pPr>
            <a:r>
              <a:rPr sz="3450" dirty="0">
                <a:latin typeface="Arial"/>
                <a:cs typeface="Arial"/>
              </a:rPr>
              <a:t>}</a:t>
            </a:r>
            <a:endParaRPr sz="3450">
              <a:latin typeface="Arial"/>
              <a:cs typeface="Arial"/>
            </a:endParaRPr>
          </a:p>
          <a:p>
            <a:pPr marL="256540">
              <a:lnSpc>
                <a:spcPts val="4120"/>
              </a:lnSpc>
            </a:pPr>
            <a:r>
              <a:rPr sz="3450" spc="-25" dirty="0">
                <a:latin typeface="Arial"/>
                <a:cs typeface="Arial"/>
              </a:rPr>
              <a:t>...</a:t>
            </a:r>
            <a:endParaRPr sz="3450">
              <a:latin typeface="Arial"/>
              <a:cs typeface="Arial"/>
            </a:endParaRPr>
          </a:p>
          <a:p>
            <a:pPr marL="12700">
              <a:lnSpc>
                <a:spcPts val="4130"/>
              </a:lnSpc>
            </a:pPr>
            <a:r>
              <a:rPr sz="3450" dirty="0">
                <a:latin typeface="Arial"/>
                <a:cs typeface="Arial"/>
              </a:rPr>
              <a:t>}</a:t>
            </a:r>
            <a:endParaRPr sz="3450">
              <a:latin typeface="Arial"/>
              <a:cs typeface="Arial"/>
            </a:endParaRPr>
          </a:p>
        </p:txBody>
      </p:sp>
      <p:sp>
        <p:nvSpPr>
          <p:cNvPr id="8" name="object 8"/>
          <p:cNvSpPr txBox="1"/>
          <p:nvPr/>
        </p:nvSpPr>
        <p:spPr>
          <a:xfrm>
            <a:off x="2929618" y="3013386"/>
            <a:ext cx="318071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TennisCoach.java</a:t>
            </a:r>
            <a:endParaRPr sz="2300">
              <a:latin typeface="Arial"/>
              <a:cs typeface="Arial"/>
            </a:endParaRPr>
          </a:p>
        </p:txBody>
      </p:sp>
      <p:sp>
        <p:nvSpPr>
          <p:cNvPr id="9" name="object 9"/>
          <p:cNvSpPr/>
          <p:nvPr/>
        </p:nvSpPr>
        <p:spPr>
          <a:xfrm>
            <a:off x="13860645" y="2153818"/>
            <a:ext cx="2287905" cy="977900"/>
          </a:xfrm>
          <a:custGeom>
            <a:avLst/>
            <a:gdLst/>
            <a:ahLst/>
            <a:cxnLst/>
            <a:rect l="l" t="t" r="r" b="b"/>
            <a:pathLst>
              <a:path w="2287905" h="977900">
                <a:moveTo>
                  <a:pt x="1956757" y="0"/>
                </a:moveTo>
                <a:lnTo>
                  <a:pt x="332398" y="0"/>
                </a:lnTo>
                <a:lnTo>
                  <a:pt x="268368" y="253"/>
                </a:lnTo>
                <a:lnTo>
                  <a:pt x="217609" y="2027"/>
                </a:lnTo>
                <a:lnTo>
                  <a:pt x="175322" y="6841"/>
                </a:lnTo>
                <a:lnTo>
                  <a:pt x="136707" y="16217"/>
                </a:lnTo>
                <a:lnTo>
                  <a:pt x="97122" y="35767"/>
                </a:lnTo>
                <a:lnTo>
                  <a:pt x="63105" y="63105"/>
                </a:lnTo>
                <a:lnTo>
                  <a:pt x="35767" y="97121"/>
                </a:lnTo>
                <a:lnTo>
                  <a:pt x="16219" y="136704"/>
                </a:lnTo>
                <a:lnTo>
                  <a:pt x="6839" y="175319"/>
                </a:lnTo>
                <a:lnTo>
                  <a:pt x="2027" y="217424"/>
                </a:lnTo>
                <a:lnTo>
                  <a:pt x="253" y="267746"/>
                </a:lnTo>
                <a:lnTo>
                  <a:pt x="0" y="330922"/>
                </a:lnTo>
                <a:lnTo>
                  <a:pt x="5" y="646554"/>
                </a:lnTo>
                <a:lnTo>
                  <a:pt x="253" y="709109"/>
                </a:lnTo>
                <a:lnTo>
                  <a:pt x="2027" y="759868"/>
                </a:lnTo>
                <a:lnTo>
                  <a:pt x="6848" y="802180"/>
                </a:lnTo>
                <a:lnTo>
                  <a:pt x="16219" y="840772"/>
                </a:lnTo>
                <a:lnTo>
                  <a:pt x="35767" y="880355"/>
                </a:lnTo>
                <a:lnTo>
                  <a:pt x="63105" y="914371"/>
                </a:lnTo>
                <a:lnTo>
                  <a:pt x="97122" y="941710"/>
                </a:lnTo>
                <a:lnTo>
                  <a:pt x="136707" y="961259"/>
                </a:lnTo>
                <a:lnTo>
                  <a:pt x="175299" y="970635"/>
                </a:lnTo>
                <a:lnTo>
                  <a:pt x="217425" y="975449"/>
                </a:lnTo>
                <a:lnTo>
                  <a:pt x="267745" y="977223"/>
                </a:lnTo>
                <a:lnTo>
                  <a:pt x="330921" y="977477"/>
                </a:lnTo>
                <a:lnTo>
                  <a:pt x="1955291" y="977477"/>
                </a:lnTo>
                <a:lnTo>
                  <a:pt x="2019316" y="977223"/>
                </a:lnTo>
                <a:lnTo>
                  <a:pt x="2070075" y="975449"/>
                </a:lnTo>
                <a:lnTo>
                  <a:pt x="2112365" y="970635"/>
                </a:lnTo>
                <a:lnTo>
                  <a:pt x="2150981" y="961259"/>
                </a:lnTo>
                <a:lnTo>
                  <a:pt x="2190560" y="941710"/>
                </a:lnTo>
                <a:lnTo>
                  <a:pt x="2224576" y="914371"/>
                </a:lnTo>
                <a:lnTo>
                  <a:pt x="2251916" y="880355"/>
                </a:lnTo>
                <a:lnTo>
                  <a:pt x="2271470" y="840772"/>
                </a:lnTo>
                <a:lnTo>
                  <a:pt x="2280843" y="802157"/>
                </a:lnTo>
                <a:lnTo>
                  <a:pt x="2285652" y="760052"/>
                </a:lnTo>
                <a:lnTo>
                  <a:pt x="2287425" y="709730"/>
                </a:lnTo>
                <a:lnTo>
                  <a:pt x="2287679" y="646554"/>
                </a:lnTo>
                <a:lnTo>
                  <a:pt x="2287673" y="330922"/>
                </a:lnTo>
                <a:lnTo>
                  <a:pt x="2287425" y="268367"/>
                </a:lnTo>
                <a:lnTo>
                  <a:pt x="2285652" y="217608"/>
                </a:lnTo>
                <a:lnTo>
                  <a:pt x="2280835" y="175297"/>
                </a:lnTo>
                <a:lnTo>
                  <a:pt x="2271470" y="136704"/>
                </a:lnTo>
                <a:lnTo>
                  <a:pt x="2251916" y="97121"/>
                </a:lnTo>
                <a:lnTo>
                  <a:pt x="2224576" y="63105"/>
                </a:lnTo>
                <a:lnTo>
                  <a:pt x="2190560" y="35767"/>
                </a:lnTo>
                <a:lnTo>
                  <a:pt x="2150981" y="16217"/>
                </a:lnTo>
                <a:lnTo>
                  <a:pt x="2112388" y="6841"/>
                </a:lnTo>
                <a:lnTo>
                  <a:pt x="2070258" y="2027"/>
                </a:lnTo>
                <a:lnTo>
                  <a:pt x="2019934" y="253"/>
                </a:lnTo>
                <a:lnTo>
                  <a:pt x="1956757" y="0"/>
                </a:lnTo>
                <a:close/>
              </a:path>
            </a:pathLst>
          </a:custGeom>
          <a:solidFill>
            <a:srgbClr val="BB484A"/>
          </a:solidFill>
        </p:spPr>
        <p:txBody>
          <a:bodyPr wrap="square" lIns="0" tIns="0" rIns="0" bIns="0" rtlCol="0"/>
          <a:lstStyle/>
          <a:p>
            <a:endParaRPr/>
          </a:p>
        </p:txBody>
      </p:sp>
      <p:sp>
        <p:nvSpPr>
          <p:cNvPr id="10" name="object 10"/>
          <p:cNvSpPr txBox="1"/>
          <p:nvPr/>
        </p:nvSpPr>
        <p:spPr>
          <a:xfrm>
            <a:off x="14573243" y="2447957"/>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11" name="object 11"/>
          <p:cNvPicPr/>
          <p:nvPr/>
        </p:nvPicPr>
        <p:blipFill>
          <a:blip r:embed="rId3" cstate="print"/>
          <a:stretch>
            <a:fillRect/>
          </a:stretch>
        </p:blipFill>
        <p:spPr>
          <a:xfrm>
            <a:off x="16179355" y="2613086"/>
            <a:ext cx="3399671" cy="1675232"/>
          </a:xfrm>
          <a:prstGeom prst="rect">
            <a:avLst/>
          </a:prstGeom>
        </p:spPr>
      </p:pic>
      <p:sp>
        <p:nvSpPr>
          <p:cNvPr id="12" name="object 12"/>
          <p:cNvSpPr txBox="1"/>
          <p:nvPr/>
        </p:nvSpPr>
        <p:spPr>
          <a:xfrm>
            <a:off x="17410853" y="3599755"/>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640683"/>
            <a:ext cx="18211800" cy="749300"/>
          </a:xfrm>
          <a:prstGeom prst="rect">
            <a:avLst/>
          </a:prstGeom>
        </p:spPr>
        <p:txBody>
          <a:bodyPr vert="horz" wrap="square" lIns="0" tIns="12700" rIns="0" bIns="0" rtlCol="0">
            <a:spAutoFit/>
          </a:bodyPr>
          <a:lstStyle/>
          <a:p>
            <a:pPr marL="12700">
              <a:lnSpc>
                <a:spcPct val="100000"/>
              </a:lnSpc>
              <a:spcBef>
                <a:spcPts val="100"/>
              </a:spcBef>
            </a:pPr>
            <a:r>
              <a:rPr sz="4750" dirty="0">
                <a:latin typeface="Book Antiqua"/>
                <a:cs typeface="Book Antiqua"/>
              </a:rPr>
              <a:t>Step</a:t>
            </a:r>
            <a:r>
              <a:rPr sz="4750" spc="-215" dirty="0">
                <a:latin typeface="Book Antiqua"/>
                <a:cs typeface="Book Antiqua"/>
              </a:rPr>
              <a:t> </a:t>
            </a:r>
            <a:r>
              <a:rPr sz="4750" spc="145" dirty="0">
                <a:latin typeface="Book Antiqua"/>
                <a:cs typeface="Book Antiqua"/>
              </a:rPr>
              <a:t>3:</a:t>
            </a:r>
            <a:r>
              <a:rPr sz="4750" spc="-320" dirty="0">
                <a:latin typeface="Book Antiqua"/>
                <a:cs typeface="Book Antiqua"/>
              </a:rPr>
              <a:t> </a:t>
            </a:r>
            <a:r>
              <a:rPr sz="4750" spc="-75" dirty="0">
                <a:latin typeface="Book Antiqua"/>
                <a:cs typeface="Book Antiqua"/>
              </a:rPr>
              <a:t>Configure</a:t>
            </a:r>
            <a:r>
              <a:rPr sz="4750" spc="-150" dirty="0">
                <a:latin typeface="Book Antiqua"/>
                <a:cs typeface="Book Antiqua"/>
              </a:rPr>
              <a:t> </a:t>
            </a:r>
            <a:r>
              <a:rPr sz="4750" dirty="0">
                <a:latin typeface="Book Antiqua"/>
                <a:cs typeface="Book Antiqua"/>
              </a:rPr>
              <a:t>the</a:t>
            </a:r>
            <a:r>
              <a:rPr sz="4750" spc="-145" dirty="0">
                <a:latin typeface="Book Antiqua"/>
                <a:cs typeface="Book Antiqua"/>
              </a:rPr>
              <a:t> </a:t>
            </a:r>
            <a:r>
              <a:rPr sz="4750" spc="-105" dirty="0">
                <a:latin typeface="Book Antiqua"/>
                <a:cs typeface="Book Antiqua"/>
              </a:rPr>
              <a:t>dependency</a:t>
            </a:r>
            <a:r>
              <a:rPr sz="4750" spc="-150" dirty="0">
                <a:latin typeface="Book Antiqua"/>
                <a:cs typeface="Book Antiqua"/>
              </a:rPr>
              <a:t> </a:t>
            </a:r>
            <a:r>
              <a:rPr sz="4750" spc="-45" dirty="0">
                <a:latin typeface="Book Antiqua"/>
                <a:cs typeface="Book Antiqua"/>
              </a:rPr>
              <a:t>injection</a:t>
            </a:r>
            <a:r>
              <a:rPr sz="4750" spc="-145" dirty="0">
                <a:latin typeface="Book Antiqua"/>
                <a:cs typeface="Book Antiqua"/>
              </a:rPr>
              <a:t> </a:t>
            </a:r>
            <a:r>
              <a:rPr sz="4750" spc="-80" dirty="0">
                <a:latin typeface="Book Antiqua"/>
                <a:cs typeface="Book Antiqua"/>
              </a:rPr>
              <a:t>@Autowired</a:t>
            </a:r>
            <a:r>
              <a:rPr sz="4750" spc="-145" dirty="0">
                <a:latin typeface="Book Antiqua"/>
                <a:cs typeface="Book Antiqua"/>
              </a:rPr>
              <a:t> </a:t>
            </a:r>
            <a:r>
              <a:rPr sz="4750" spc="-10" dirty="0">
                <a:latin typeface="Book Antiqua"/>
                <a:cs typeface="Book Antiqua"/>
              </a:rPr>
              <a:t>annotation</a:t>
            </a:r>
            <a:endParaRPr sz="4750">
              <a:latin typeface="Book Antiqua"/>
              <a:cs typeface="Book Antiqua"/>
            </a:endParaRPr>
          </a:p>
        </p:txBody>
      </p:sp>
      <p:grpSp>
        <p:nvGrpSpPr>
          <p:cNvPr id="3" name="object 3"/>
          <p:cNvGrpSpPr/>
          <p:nvPr/>
        </p:nvGrpSpPr>
        <p:grpSpPr>
          <a:xfrm>
            <a:off x="2719904" y="2992639"/>
            <a:ext cx="12149455" cy="6358890"/>
            <a:chOff x="2719904" y="2992639"/>
            <a:chExt cx="12149455" cy="6358890"/>
          </a:xfrm>
        </p:grpSpPr>
        <p:sp>
          <p:nvSpPr>
            <p:cNvPr id="4" name="object 4"/>
            <p:cNvSpPr/>
            <p:nvPr/>
          </p:nvSpPr>
          <p:spPr>
            <a:xfrm>
              <a:off x="2897909" y="3107819"/>
              <a:ext cx="11793855" cy="5897880"/>
            </a:xfrm>
            <a:custGeom>
              <a:avLst/>
              <a:gdLst/>
              <a:ahLst/>
              <a:cxnLst/>
              <a:rect l="l" t="t" r="r" b="b"/>
              <a:pathLst>
                <a:path w="11793855" h="5897880">
                  <a:moveTo>
                    <a:pt x="0" y="0"/>
                  </a:moveTo>
                  <a:lnTo>
                    <a:pt x="11793370" y="0"/>
                  </a:lnTo>
                  <a:lnTo>
                    <a:pt x="11793370" y="5897726"/>
                  </a:lnTo>
                  <a:lnTo>
                    <a:pt x="0" y="5897726"/>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719904" y="2992639"/>
              <a:ext cx="12149378" cy="6358445"/>
            </a:xfrm>
            <a:prstGeom prst="rect">
              <a:avLst/>
            </a:prstGeom>
          </p:spPr>
        </p:pic>
      </p:grpSp>
      <p:sp>
        <p:nvSpPr>
          <p:cNvPr id="6" name="object 6"/>
          <p:cNvSpPr txBox="1"/>
          <p:nvPr/>
        </p:nvSpPr>
        <p:spPr>
          <a:xfrm>
            <a:off x="2950560" y="3149507"/>
            <a:ext cx="9429115" cy="1076960"/>
          </a:xfrm>
          <a:prstGeom prst="rect">
            <a:avLst/>
          </a:prstGeom>
        </p:spPr>
        <p:txBody>
          <a:bodyPr vert="horz" wrap="square" lIns="0" tIns="13970" rIns="0" bIns="0" rtlCol="0">
            <a:spAutoFit/>
          </a:bodyPr>
          <a:lstStyle/>
          <a:p>
            <a:pPr marL="12700">
              <a:lnSpc>
                <a:spcPts val="4130"/>
              </a:lnSpc>
              <a:spcBef>
                <a:spcPts val="110"/>
              </a:spcBef>
            </a:pPr>
            <a:r>
              <a:rPr sz="3450" spc="-10" dirty="0">
                <a:latin typeface="Arial"/>
                <a:cs typeface="Arial"/>
              </a:rPr>
              <a:t>@Component</a:t>
            </a:r>
            <a:endParaRPr sz="3450">
              <a:latin typeface="Arial"/>
              <a:cs typeface="Arial"/>
            </a:endParaRPr>
          </a:p>
          <a:p>
            <a:pPr marL="12700">
              <a:lnSpc>
                <a:spcPts val="4130"/>
              </a:lnSpc>
            </a:pPr>
            <a:r>
              <a:rPr sz="3450" b="1" dirty="0">
                <a:solidFill>
                  <a:srgbClr val="931A68"/>
                </a:solidFill>
                <a:latin typeface="Arial"/>
                <a:cs typeface="Arial"/>
              </a:rPr>
              <a:t>public</a:t>
            </a:r>
            <a:r>
              <a:rPr sz="3450" b="1" spc="-45" dirty="0">
                <a:solidFill>
                  <a:srgbClr val="931A68"/>
                </a:solidFill>
                <a:latin typeface="Arial"/>
                <a:cs typeface="Arial"/>
              </a:rPr>
              <a:t> </a:t>
            </a:r>
            <a:r>
              <a:rPr sz="3450" b="1" dirty="0">
                <a:solidFill>
                  <a:srgbClr val="931A68"/>
                </a:solidFill>
                <a:latin typeface="Arial"/>
                <a:cs typeface="Arial"/>
              </a:rPr>
              <a:t>class</a:t>
            </a:r>
            <a:r>
              <a:rPr sz="3450" b="1" spc="-100" dirty="0">
                <a:solidFill>
                  <a:srgbClr val="931A68"/>
                </a:solidFill>
                <a:latin typeface="Arial"/>
                <a:cs typeface="Arial"/>
              </a:rPr>
              <a:t> </a:t>
            </a:r>
            <a:r>
              <a:rPr sz="3450" spc="-20" dirty="0">
                <a:latin typeface="Arial"/>
                <a:cs typeface="Arial"/>
              </a:rPr>
              <a:t>TennisCoach</a:t>
            </a:r>
            <a:r>
              <a:rPr sz="3450" spc="-40" dirty="0">
                <a:latin typeface="Arial"/>
                <a:cs typeface="Arial"/>
              </a:rPr>
              <a:t> </a:t>
            </a:r>
            <a:r>
              <a:rPr sz="3450" b="1" dirty="0">
                <a:solidFill>
                  <a:srgbClr val="931A68"/>
                </a:solidFill>
                <a:latin typeface="Arial"/>
                <a:cs typeface="Arial"/>
              </a:rPr>
              <a:t>implements</a:t>
            </a:r>
            <a:r>
              <a:rPr sz="3450" b="1" spc="-45" dirty="0">
                <a:solidFill>
                  <a:srgbClr val="931A68"/>
                </a:solidFill>
                <a:latin typeface="Arial"/>
                <a:cs typeface="Arial"/>
              </a:rPr>
              <a:t> </a:t>
            </a:r>
            <a:r>
              <a:rPr sz="3450" dirty="0">
                <a:latin typeface="Arial"/>
                <a:cs typeface="Arial"/>
              </a:rPr>
              <a:t>Coach</a:t>
            </a:r>
            <a:r>
              <a:rPr sz="3450" spc="-40" dirty="0">
                <a:latin typeface="Arial"/>
                <a:cs typeface="Arial"/>
              </a:rPr>
              <a:t> </a:t>
            </a:r>
            <a:r>
              <a:rPr sz="3450" spc="-50" dirty="0">
                <a:latin typeface="Arial"/>
                <a:cs typeface="Arial"/>
              </a:rPr>
              <a:t>{</a:t>
            </a:r>
            <a:endParaRPr sz="3450">
              <a:latin typeface="Arial"/>
              <a:cs typeface="Arial"/>
            </a:endParaRPr>
          </a:p>
        </p:txBody>
      </p:sp>
      <p:sp>
        <p:nvSpPr>
          <p:cNvPr id="7" name="object 7"/>
          <p:cNvSpPr txBox="1"/>
          <p:nvPr/>
        </p:nvSpPr>
        <p:spPr>
          <a:xfrm>
            <a:off x="2950560" y="4720140"/>
            <a:ext cx="11547475" cy="4218305"/>
          </a:xfrm>
          <a:prstGeom prst="rect">
            <a:avLst/>
          </a:prstGeom>
        </p:spPr>
        <p:txBody>
          <a:bodyPr vert="horz" wrap="square" lIns="0" tIns="13970" rIns="0" bIns="0" rtlCol="0">
            <a:spAutoFit/>
          </a:bodyPr>
          <a:lstStyle/>
          <a:p>
            <a:pPr marL="389255">
              <a:lnSpc>
                <a:spcPct val="100000"/>
              </a:lnSpc>
              <a:spcBef>
                <a:spcPts val="110"/>
              </a:spcBef>
            </a:pPr>
            <a:r>
              <a:rPr sz="3450" b="1" dirty="0">
                <a:solidFill>
                  <a:srgbClr val="931A68"/>
                </a:solidFill>
                <a:latin typeface="Arial"/>
                <a:cs typeface="Arial"/>
              </a:rPr>
              <a:t>private</a:t>
            </a:r>
            <a:r>
              <a:rPr sz="3450" b="1" spc="-20" dirty="0">
                <a:solidFill>
                  <a:srgbClr val="931A68"/>
                </a:solidFill>
                <a:latin typeface="Arial"/>
                <a:cs typeface="Arial"/>
              </a:rPr>
              <a:t> </a:t>
            </a:r>
            <a:r>
              <a:rPr sz="3450" dirty="0">
                <a:latin typeface="Arial"/>
                <a:cs typeface="Arial"/>
              </a:rPr>
              <a:t>FortuneService</a:t>
            </a:r>
            <a:r>
              <a:rPr sz="3450" spc="-10" dirty="0">
                <a:latin typeface="Arial"/>
                <a:cs typeface="Arial"/>
              </a:rPr>
              <a:t> </a:t>
            </a:r>
            <a:r>
              <a:rPr sz="3450" spc="-10" dirty="0">
                <a:solidFill>
                  <a:srgbClr val="0326CC"/>
                </a:solidFill>
                <a:latin typeface="Arial"/>
                <a:cs typeface="Arial"/>
              </a:rPr>
              <a:t>fortuneService</a:t>
            </a:r>
            <a:r>
              <a:rPr sz="3450" spc="-1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ts val="4130"/>
              </a:lnSpc>
            </a:pPr>
            <a:r>
              <a:rPr sz="3450" b="1" spc="-10" dirty="0">
                <a:latin typeface="Arial"/>
                <a:cs typeface="Arial"/>
              </a:rPr>
              <a:t>@Autowired</a:t>
            </a:r>
            <a:endParaRPr sz="3450">
              <a:latin typeface="Arial"/>
              <a:cs typeface="Arial"/>
            </a:endParaRPr>
          </a:p>
          <a:p>
            <a:pPr marL="766445" marR="5080" indent="-443865">
              <a:lnSpc>
                <a:spcPts val="4120"/>
              </a:lnSpc>
              <a:spcBef>
                <a:spcPts val="145"/>
              </a:spcBef>
            </a:pPr>
            <a:r>
              <a:rPr sz="3450" b="1" dirty="0">
                <a:solidFill>
                  <a:srgbClr val="931A68"/>
                </a:solidFill>
                <a:latin typeface="Arial"/>
                <a:cs typeface="Arial"/>
              </a:rPr>
              <a:t>public</a:t>
            </a:r>
            <a:r>
              <a:rPr sz="3450" b="1" spc="-120" dirty="0">
                <a:solidFill>
                  <a:srgbClr val="931A68"/>
                </a:solidFill>
                <a:latin typeface="Arial"/>
                <a:cs typeface="Arial"/>
              </a:rPr>
              <a:t> </a:t>
            </a:r>
            <a:r>
              <a:rPr sz="3450" spc="-10" dirty="0">
                <a:latin typeface="Arial"/>
                <a:cs typeface="Arial"/>
              </a:rPr>
              <a:t>TennisCoach(FortuneService</a:t>
            </a:r>
            <a:r>
              <a:rPr sz="3450" spc="-60" dirty="0">
                <a:latin typeface="Arial"/>
                <a:cs typeface="Arial"/>
              </a:rPr>
              <a:t> </a:t>
            </a:r>
            <a:r>
              <a:rPr sz="3450" dirty="0">
                <a:solidFill>
                  <a:srgbClr val="7E504F"/>
                </a:solidFill>
                <a:latin typeface="Arial"/>
                <a:cs typeface="Arial"/>
              </a:rPr>
              <a:t>theFortuneService</a:t>
            </a:r>
            <a:r>
              <a:rPr sz="3450" dirty="0">
                <a:latin typeface="Arial"/>
                <a:cs typeface="Arial"/>
              </a:rPr>
              <a:t>)</a:t>
            </a:r>
            <a:r>
              <a:rPr sz="3450" spc="-60" dirty="0">
                <a:latin typeface="Arial"/>
                <a:cs typeface="Arial"/>
              </a:rPr>
              <a:t> </a:t>
            </a:r>
            <a:r>
              <a:rPr sz="3450" spc="-50" dirty="0">
                <a:latin typeface="Arial"/>
                <a:cs typeface="Arial"/>
              </a:rPr>
              <a:t>{ </a:t>
            </a:r>
            <a:r>
              <a:rPr sz="3450" dirty="0">
                <a:solidFill>
                  <a:srgbClr val="0326CC"/>
                </a:solidFill>
                <a:latin typeface="Arial"/>
                <a:cs typeface="Arial"/>
              </a:rPr>
              <a:t>fortuneService</a:t>
            </a:r>
            <a:r>
              <a:rPr sz="3450" spc="-5" dirty="0">
                <a:solidFill>
                  <a:srgbClr val="0326CC"/>
                </a:solidFill>
                <a:latin typeface="Arial"/>
                <a:cs typeface="Arial"/>
              </a:rPr>
              <a:t> </a:t>
            </a:r>
            <a:r>
              <a:rPr sz="3450" dirty="0">
                <a:latin typeface="Arial"/>
                <a:cs typeface="Arial"/>
              </a:rPr>
              <a:t>=</a:t>
            </a:r>
            <a:r>
              <a:rPr sz="3450" spc="-5" dirty="0">
                <a:latin typeface="Arial"/>
                <a:cs typeface="Arial"/>
              </a:rPr>
              <a:t> </a:t>
            </a:r>
            <a:r>
              <a:rPr sz="3450" spc="-10" dirty="0">
                <a:solidFill>
                  <a:srgbClr val="7E504F"/>
                </a:solidFill>
                <a:latin typeface="Arial"/>
                <a:cs typeface="Arial"/>
              </a:rPr>
              <a:t>theFortuneService</a:t>
            </a:r>
            <a:r>
              <a:rPr sz="3450" spc="-10" dirty="0">
                <a:latin typeface="Arial"/>
                <a:cs typeface="Arial"/>
              </a:rPr>
              <a:t>;</a:t>
            </a:r>
            <a:endParaRPr sz="3450">
              <a:latin typeface="Arial"/>
              <a:cs typeface="Arial"/>
            </a:endParaRPr>
          </a:p>
          <a:p>
            <a:pPr marL="389255">
              <a:lnSpc>
                <a:spcPts val="3979"/>
              </a:lnSpc>
            </a:pPr>
            <a:r>
              <a:rPr sz="3450" dirty="0">
                <a:latin typeface="Arial"/>
                <a:cs typeface="Arial"/>
              </a:rPr>
              <a:t>}</a:t>
            </a:r>
            <a:endParaRPr sz="3450">
              <a:latin typeface="Arial"/>
              <a:cs typeface="Arial"/>
            </a:endParaRPr>
          </a:p>
          <a:p>
            <a:pPr marL="256540">
              <a:lnSpc>
                <a:spcPts val="4120"/>
              </a:lnSpc>
            </a:pPr>
            <a:r>
              <a:rPr sz="3450" spc="-25" dirty="0">
                <a:latin typeface="Arial"/>
                <a:cs typeface="Arial"/>
              </a:rPr>
              <a:t>...</a:t>
            </a:r>
            <a:endParaRPr sz="3450">
              <a:latin typeface="Arial"/>
              <a:cs typeface="Arial"/>
            </a:endParaRPr>
          </a:p>
          <a:p>
            <a:pPr marL="12700">
              <a:lnSpc>
                <a:spcPts val="4130"/>
              </a:lnSpc>
            </a:pPr>
            <a:r>
              <a:rPr sz="3450" dirty="0">
                <a:latin typeface="Arial"/>
                <a:cs typeface="Arial"/>
              </a:rPr>
              <a:t>}</a:t>
            </a:r>
            <a:endParaRPr sz="3450">
              <a:latin typeface="Arial"/>
              <a:cs typeface="Arial"/>
            </a:endParaRPr>
          </a:p>
        </p:txBody>
      </p:sp>
      <p:sp>
        <p:nvSpPr>
          <p:cNvPr id="8" name="object 8"/>
          <p:cNvSpPr txBox="1"/>
          <p:nvPr/>
        </p:nvSpPr>
        <p:spPr>
          <a:xfrm>
            <a:off x="2866793" y="2625963"/>
            <a:ext cx="318071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TennisCoach.java</a:t>
            </a:r>
            <a:endParaRPr sz="2300">
              <a:latin typeface="Arial"/>
              <a:cs typeface="Arial"/>
            </a:endParaRPr>
          </a:p>
        </p:txBody>
      </p:sp>
      <p:sp>
        <p:nvSpPr>
          <p:cNvPr id="9" name="object 9"/>
          <p:cNvSpPr/>
          <p:nvPr/>
        </p:nvSpPr>
        <p:spPr>
          <a:xfrm>
            <a:off x="13953396" y="1759620"/>
            <a:ext cx="2287905" cy="977900"/>
          </a:xfrm>
          <a:custGeom>
            <a:avLst/>
            <a:gdLst/>
            <a:ahLst/>
            <a:cxnLst/>
            <a:rect l="l" t="t" r="r" b="b"/>
            <a:pathLst>
              <a:path w="2287905" h="977900">
                <a:moveTo>
                  <a:pt x="1956757" y="0"/>
                </a:moveTo>
                <a:lnTo>
                  <a:pt x="332398" y="0"/>
                </a:lnTo>
                <a:lnTo>
                  <a:pt x="268368" y="253"/>
                </a:lnTo>
                <a:lnTo>
                  <a:pt x="217609" y="2027"/>
                </a:lnTo>
                <a:lnTo>
                  <a:pt x="175322" y="6841"/>
                </a:lnTo>
                <a:lnTo>
                  <a:pt x="136707" y="16216"/>
                </a:lnTo>
                <a:lnTo>
                  <a:pt x="97122" y="35765"/>
                </a:lnTo>
                <a:lnTo>
                  <a:pt x="63105" y="63104"/>
                </a:lnTo>
                <a:lnTo>
                  <a:pt x="35767" y="97120"/>
                </a:lnTo>
                <a:lnTo>
                  <a:pt x="16219" y="136703"/>
                </a:lnTo>
                <a:lnTo>
                  <a:pt x="6839" y="175318"/>
                </a:lnTo>
                <a:lnTo>
                  <a:pt x="2027" y="217423"/>
                </a:lnTo>
                <a:lnTo>
                  <a:pt x="253" y="267745"/>
                </a:lnTo>
                <a:lnTo>
                  <a:pt x="0" y="330921"/>
                </a:lnTo>
                <a:lnTo>
                  <a:pt x="5" y="646554"/>
                </a:lnTo>
                <a:lnTo>
                  <a:pt x="253" y="709109"/>
                </a:lnTo>
                <a:lnTo>
                  <a:pt x="2027" y="759867"/>
                </a:lnTo>
                <a:lnTo>
                  <a:pt x="6848" y="802179"/>
                </a:lnTo>
                <a:lnTo>
                  <a:pt x="16219" y="840771"/>
                </a:lnTo>
                <a:lnTo>
                  <a:pt x="35767" y="880355"/>
                </a:lnTo>
                <a:lnTo>
                  <a:pt x="63105" y="914371"/>
                </a:lnTo>
                <a:lnTo>
                  <a:pt x="97122" y="941709"/>
                </a:lnTo>
                <a:lnTo>
                  <a:pt x="136707" y="961259"/>
                </a:lnTo>
                <a:lnTo>
                  <a:pt x="175299" y="970634"/>
                </a:lnTo>
                <a:lnTo>
                  <a:pt x="217425" y="975448"/>
                </a:lnTo>
                <a:lnTo>
                  <a:pt x="267745" y="977222"/>
                </a:lnTo>
                <a:lnTo>
                  <a:pt x="330921" y="977475"/>
                </a:lnTo>
                <a:lnTo>
                  <a:pt x="1955291" y="977475"/>
                </a:lnTo>
                <a:lnTo>
                  <a:pt x="2019316" y="977222"/>
                </a:lnTo>
                <a:lnTo>
                  <a:pt x="2070075" y="975448"/>
                </a:lnTo>
                <a:lnTo>
                  <a:pt x="2112365" y="970634"/>
                </a:lnTo>
                <a:lnTo>
                  <a:pt x="2150981" y="961259"/>
                </a:lnTo>
                <a:lnTo>
                  <a:pt x="2190560" y="941709"/>
                </a:lnTo>
                <a:lnTo>
                  <a:pt x="2224576" y="914371"/>
                </a:lnTo>
                <a:lnTo>
                  <a:pt x="2251916" y="880355"/>
                </a:lnTo>
                <a:lnTo>
                  <a:pt x="2271470" y="840771"/>
                </a:lnTo>
                <a:lnTo>
                  <a:pt x="2280843" y="802156"/>
                </a:lnTo>
                <a:lnTo>
                  <a:pt x="2285652" y="760051"/>
                </a:lnTo>
                <a:lnTo>
                  <a:pt x="2287425" y="709729"/>
                </a:lnTo>
                <a:lnTo>
                  <a:pt x="2287679" y="646554"/>
                </a:lnTo>
                <a:lnTo>
                  <a:pt x="2287673" y="330921"/>
                </a:lnTo>
                <a:lnTo>
                  <a:pt x="2287425" y="268366"/>
                </a:lnTo>
                <a:lnTo>
                  <a:pt x="2285652" y="217607"/>
                </a:lnTo>
                <a:lnTo>
                  <a:pt x="2280835" y="175295"/>
                </a:lnTo>
                <a:lnTo>
                  <a:pt x="2271470" y="136703"/>
                </a:lnTo>
                <a:lnTo>
                  <a:pt x="2251916" y="97120"/>
                </a:lnTo>
                <a:lnTo>
                  <a:pt x="2224576" y="63104"/>
                </a:lnTo>
                <a:lnTo>
                  <a:pt x="2190560" y="35765"/>
                </a:lnTo>
                <a:lnTo>
                  <a:pt x="2150981" y="16216"/>
                </a:lnTo>
                <a:lnTo>
                  <a:pt x="2112388" y="6841"/>
                </a:lnTo>
                <a:lnTo>
                  <a:pt x="2070258" y="2027"/>
                </a:lnTo>
                <a:lnTo>
                  <a:pt x="2019934" y="253"/>
                </a:lnTo>
                <a:lnTo>
                  <a:pt x="1956757" y="0"/>
                </a:lnTo>
                <a:close/>
              </a:path>
            </a:pathLst>
          </a:custGeom>
          <a:solidFill>
            <a:srgbClr val="BB484A"/>
          </a:solidFill>
        </p:spPr>
        <p:txBody>
          <a:bodyPr wrap="square" lIns="0" tIns="0" rIns="0" bIns="0" rtlCol="0"/>
          <a:lstStyle/>
          <a:p>
            <a:endParaRPr/>
          </a:p>
        </p:txBody>
      </p:sp>
      <p:sp>
        <p:nvSpPr>
          <p:cNvPr id="10" name="object 10"/>
          <p:cNvSpPr txBox="1"/>
          <p:nvPr/>
        </p:nvSpPr>
        <p:spPr>
          <a:xfrm>
            <a:off x="14667481" y="2050064"/>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11" name="object 11"/>
          <p:cNvPicPr/>
          <p:nvPr/>
        </p:nvPicPr>
        <p:blipFill>
          <a:blip r:embed="rId3" cstate="print"/>
          <a:stretch>
            <a:fillRect/>
          </a:stretch>
        </p:blipFill>
        <p:spPr>
          <a:xfrm>
            <a:off x="16272105" y="2218888"/>
            <a:ext cx="3399671" cy="1675232"/>
          </a:xfrm>
          <a:prstGeom prst="rect">
            <a:avLst/>
          </a:prstGeom>
        </p:spPr>
      </p:pic>
      <p:sp>
        <p:nvSpPr>
          <p:cNvPr id="12" name="object 12"/>
          <p:cNvSpPr txBox="1"/>
          <p:nvPr/>
        </p:nvSpPr>
        <p:spPr>
          <a:xfrm>
            <a:off x="17505091" y="3201861"/>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857084" y="4996954"/>
            <a:ext cx="2755900" cy="3848100"/>
            <a:chOff x="12857084" y="4996954"/>
            <a:chExt cx="2755900" cy="3848100"/>
          </a:xfrm>
        </p:grpSpPr>
        <p:sp>
          <p:nvSpPr>
            <p:cNvPr id="3" name="object 3"/>
            <p:cNvSpPr/>
            <p:nvPr/>
          </p:nvSpPr>
          <p:spPr>
            <a:xfrm>
              <a:off x="14470732" y="5012829"/>
              <a:ext cx="362585" cy="814705"/>
            </a:xfrm>
            <a:custGeom>
              <a:avLst/>
              <a:gdLst/>
              <a:ahLst/>
              <a:cxnLst/>
              <a:rect l="l" t="t" r="r" b="b"/>
              <a:pathLst>
                <a:path w="362584" h="814704">
                  <a:moveTo>
                    <a:pt x="0" y="814709"/>
                  </a:moveTo>
                  <a:lnTo>
                    <a:pt x="362191" y="0"/>
                  </a:lnTo>
                </a:path>
              </a:pathLst>
            </a:custGeom>
            <a:ln w="31412">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2857084" y="7667536"/>
              <a:ext cx="2755308" cy="1177284"/>
            </a:xfrm>
            <a:prstGeom prst="rect">
              <a:avLst/>
            </a:prstGeom>
          </p:spPr>
        </p:pic>
      </p:grpSp>
      <p:sp>
        <p:nvSpPr>
          <p:cNvPr id="5" name="object 5"/>
          <p:cNvSpPr txBox="1">
            <a:spLocks noGrp="1"/>
          </p:cNvSpPr>
          <p:nvPr>
            <p:ph type="title"/>
          </p:nvPr>
        </p:nvSpPr>
        <p:spPr>
          <a:xfrm>
            <a:off x="866854" y="466866"/>
            <a:ext cx="6507480" cy="940001"/>
          </a:xfrm>
          <a:prstGeom prst="rect">
            <a:avLst/>
          </a:prstGeom>
        </p:spPr>
        <p:txBody>
          <a:bodyPr vert="horz" wrap="square" lIns="0" tIns="16510" rIns="0" bIns="0" rtlCol="0">
            <a:spAutoFit/>
          </a:bodyPr>
          <a:lstStyle/>
          <a:p>
            <a:pPr marL="12700">
              <a:lnSpc>
                <a:spcPct val="100000"/>
              </a:lnSpc>
              <a:spcBef>
                <a:spcPts val="130"/>
              </a:spcBef>
            </a:pPr>
            <a:r>
              <a:rPr sz="6000" dirty="0">
                <a:latin typeface="Book Antiqua"/>
                <a:cs typeface="Book Antiqua"/>
              </a:rPr>
              <a:t>Spring</a:t>
            </a:r>
            <a:r>
              <a:rPr sz="6000" spc="-350" dirty="0">
                <a:latin typeface="Book Antiqua"/>
                <a:cs typeface="Book Antiqua"/>
              </a:rPr>
              <a:t> </a:t>
            </a:r>
            <a:r>
              <a:rPr sz="6000" spc="-10" dirty="0">
                <a:latin typeface="Book Antiqua"/>
                <a:cs typeface="Book Antiqua"/>
              </a:rPr>
              <a:t>Container</a:t>
            </a:r>
          </a:p>
        </p:txBody>
      </p:sp>
      <p:sp>
        <p:nvSpPr>
          <p:cNvPr id="6" name="object 6"/>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7" name="object 7"/>
          <p:cNvSpPr txBox="1"/>
          <p:nvPr/>
        </p:nvSpPr>
        <p:spPr>
          <a:xfrm>
            <a:off x="3317041" y="3149507"/>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8" name="object 8"/>
          <p:cNvSpPr/>
          <p:nvPr/>
        </p:nvSpPr>
        <p:spPr>
          <a:xfrm>
            <a:off x="9390464" y="7761192"/>
            <a:ext cx="2755900" cy="1177290"/>
          </a:xfrm>
          <a:custGeom>
            <a:avLst/>
            <a:gdLst/>
            <a:ahLst/>
            <a:cxnLst/>
            <a:rect l="l" t="t" r="r" b="b"/>
            <a:pathLst>
              <a:path w="2755900" h="1177290">
                <a:moveTo>
                  <a:pt x="2356738" y="0"/>
                </a:moveTo>
                <a:lnTo>
                  <a:pt x="400338" y="0"/>
                </a:lnTo>
                <a:lnTo>
                  <a:pt x="337183" y="156"/>
                </a:lnTo>
                <a:lnTo>
                  <a:pt x="284995" y="1250"/>
                </a:lnTo>
                <a:lnTo>
                  <a:pt x="240815" y="4218"/>
                </a:lnTo>
                <a:lnTo>
                  <a:pt x="201686" y="10000"/>
                </a:lnTo>
                <a:lnTo>
                  <a:pt x="164648" y="19531"/>
                </a:lnTo>
                <a:lnTo>
                  <a:pt x="116973" y="43078"/>
                </a:lnTo>
                <a:lnTo>
                  <a:pt x="76003" y="76004"/>
                </a:lnTo>
                <a:lnTo>
                  <a:pt x="43077" y="116973"/>
                </a:lnTo>
                <a:lnTo>
                  <a:pt x="19531" y="164648"/>
                </a:lnTo>
                <a:lnTo>
                  <a:pt x="9997" y="201686"/>
                </a:lnTo>
                <a:lnTo>
                  <a:pt x="4211" y="240816"/>
                </a:lnTo>
                <a:lnTo>
                  <a:pt x="1250" y="284613"/>
                </a:lnTo>
                <a:lnTo>
                  <a:pt x="156" y="336277"/>
                </a:lnTo>
                <a:lnTo>
                  <a:pt x="0" y="398566"/>
                </a:lnTo>
                <a:lnTo>
                  <a:pt x="4" y="778717"/>
                </a:lnTo>
                <a:lnTo>
                  <a:pt x="156" y="840100"/>
                </a:lnTo>
                <a:lnTo>
                  <a:pt x="1250" y="892289"/>
                </a:lnTo>
                <a:lnTo>
                  <a:pt x="4235" y="936582"/>
                </a:lnTo>
                <a:lnTo>
                  <a:pt x="10003" y="975612"/>
                </a:lnTo>
                <a:lnTo>
                  <a:pt x="19531" y="1012636"/>
                </a:lnTo>
                <a:lnTo>
                  <a:pt x="43077" y="1060311"/>
                </a:lnTo>
                <a:lnTo>
                  <a:pt x="76003" y="1101280"/>
                </a:lnTo>
                <a:lnTo>
                  <a:pt x="116973" y="1134207"/>
                </a:lnTo>
                <a:lnTo>
                  <a:pt x="164648" y="1157753"/>
                </a:lnTo>
                <a:lnTo>
                  <a:pt x="201671" y="1167284"/>
                </a:lnTo>
                <a:lnTo>
                  <a:pt x="240702" y="1173065"/>
                </a:lnTo>
                <a:lnTo>
                  <a:pt x="284612" y="1176034"/>
                </a:lnTo>
                <a:lnTo>
                  <a:pt x="336276" y="1177128"/>
                </a:lnTo>
                <a:lnTo>
                  <a:pt x="398566" y="1177284"/>
                </a:lnTo>
                <a:lnTo>
                  <a:pt x="2354969" y="1177284"/>
                </a:lnTo>
                <a:lnTo>
                  <a:pt x="2418122" y="1177128"/>
                </a:lnTo>
                <a:lnTo>
                  <a:pt x="2470310" y="1176034"/>
                </a:lnTo>
                <a:lnTo>
                  <a:pt x="2514489" y="1173065"/>
                </a:lnTo>
                <a:lnTo>
                  <a:pt x="2553619" y="1167284"/>
                </a:lnTo>
                <a:lnTo>
                  <a:pt x="2590658" y="1157753"/>
                </a:lnTo>
                <a:lnTo>
                  <a:pt x="2638333" y="1134207"/>
                </a:lnTo>
                <a:lnTo>
                  <a:pt x="2679303" y="1101280"/>
                </a:lnTo>
                <a:lnTo>
                  <a:pt x="2712229" y="1060311"/>
                </a:lnTo>
                <a:lnTo>
                  <a:pt x="2735774" y="1012636"/>
                </a:lnTo>
                <a:lnTo>
                  <a:pt x="2745311" y="975598"/>
                </a:lnTo>
                <a:lnTo>
                  <a:pt x="2751100" y="936468"/>
                </a:lnTo>
                <a:lnTo>
                  <a:pt x="2754062" y="892671"/>
                </a:lnTo>
                <a:lnTo>
                  <a:pt x="2755156" y="841007"/>
                </a:lnTo>
                <a:lnTo>
                  <a:pt x="2755312" y="778717"/>
                </a:lnTo>
                <a:lnTo>
                  <a:pt x="2755308" y="398566"/>
                </a:lnTo>
                <a:lnTo>
                  <a:pt x="2755156" y="337184"/>
                </a:lnTo>
                <a:lnTo>
                  <a:pt x="2754062" y="284996"/>
                </a:lnTo>
                <a:lnTo>
                  <a:pt x="2751075" y="240703"/>
                </a:lnTo>
                <a:lnTo>
                  <a:pt x="2745305" y="201672"/>
                </a:lnTo>
                <a:lnTo>
                  <a:pt x="2735774" y="164648"/>
                </a:lnTo>
                <a:lnTo>
                  <a:pt x="2712229" y="116973"/>
                </a:lnTo>
                <a:lnTo>
                  <a:pt x="2679303" y="76004"/>
                </a:lnTo>
                <a:lnTo>
                  <a:pt x="2638333" y="43078"/>
                </a:lnTo>
                <a:lnTo>
                  <a:pt x="2590658" y="19531"/>
                </a:lnTo>
                <a:lnTo>
                  <a:pt x="2553633" y="10000"/>
                </a:lnTo>
                <a:lnTo>
                  <a:pt x="2514603" y="4218"/>
                </a:lnTo>
                <a:lnTo>
                  <a:pt x="2470692" y="1250"/>
                </a:lnTo>
                <a:lnTo>
                  <a:pt x="2419028" y="156"/>
                </a:lnTo>
                <a:lnTo>
                  <a:pt x="2356738" y="0"/>
                </a:lnTo>
                <a:close/>
              </a:path>
            </a:pathLst>
          </a:custGeom>
          <a:solidFill>
            <a:srgbClr val="7E649B"/>
          </a:solidFill>
        </p:spPr>
        <p:txBody>
          <a:bodyPr wrap="square" lIns="0" tIns="0" rIns="0" bIns="0" rtlCol="0"/>
          <a:lstStyle/>
          <a:p>
            <a:endParaRPr/>
          </a:p>
        </p:txBody>
      </p:sp>
      <p:sp>
        <p:nvSpPr>
          <p:cNvPr id="9" name="object 9"/>
          <p:cNvSpPr txBox="1"/>
          <p:nvPr/>
        </p:nvSpPr>
        <p:spPr>
          <a:xfrm>
            <a:off x="9767106" y="8154590"/>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10" name="object 10"/>
          <p:cNvPicPr/>
          <p:nvPr/>
        </p:nvPicPr>
        <p:blipFill>
          <a:blip r:embed="rId3" cstate="print"/>
          <a:stretch>
            <a:fillRect/>
          </a:stretch>
        </p:blipFill>
        <p:spPr>
          <a:xfrm>
            <a:off x="6089826" y="2964665"/>
            <a:ext cx="6470073" cy="248920"/>
          </a:xfrm>
          <a:prstGeom prst="rect">
            <a:avLst/>
          </a:prstGeom>
        </p:spPr>
      </p:pic>
      <p:pic>
        <p:nvPicPr>
          <p:cNvPr id="11" name="object 11"/>
          <p:cNvPicPr/>
          <p:nvPr/>
        </p:nvPicPr>
        <p:blipFill>
          <a:blip r:embed="rId4" cstate="print"/>
          <a:stretch>
            <a:fillRect/>
          </a:stretch>
        </p:blipFill>
        <p:spPr>
          <a:xfrm>
            <a:off x="6059345" y="3881173"/>
            <a:ext cx="6470860" cy="248920"/>
          </a:xfrm>
          <a:prstGeom prst="rect">
            <a:avLst/>
          </a:prstGeom>
        </p:spPr>
      </p:pic>
      <p:sp>
        <p:nvSpPr>
          <p:cNvPr id="12" name="object 12"/>
          <p:cNvSpPr txBox="1"/>
          <p:nvPr/>
        </p:nvSpPr>
        <p:spPr>
          <a:xfrm>
            <a:off x="7201740" y="2322307"/>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sp>
        <p:nvSpPr>
          <p:cNvPr id="13" name="object 13"/>
          <p:cNvSpPr txBox="1"/>
          <p:nvPr/>
        </p:nvSpPr>
        <p:spPr>
          <a:xfrm>
            <a:off x="13295794" y="8060352"/>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4" name="object 14"/>
          <p:cNvPicPr/>
          <p:nvPr/>
        </p:nvPicPr>
        <p:blipFill>
          <a:blip r:embed="rId5" cstate="print"/>
          <a:stretch>
            <a:fillRect/>
          </a:stretch>
        </p:blipFill>
        <p:spPr>
          <a:xfrm>
            <a:off x="16323712" y="7761192"/>
            <a:ext cx="2755308" cy="1177284"/>
          </a:xfrm>
          <a:prstGeom prst="rect">
            <a:avLst/>
          </a:prstGeom>
        </p:spPr>
      </p:pic>
      <p:sp>
        <p:nvSpPr>
          <p:cNvPr id="15" name="object 15"/>
          <p:cNvSpPr txBox="1"/>
          <p:nvPr/>
        </p:nvSpPr>
        <p:spPr>
          <a:xfrm>
            <a:off x="16782600" y="8154590"/>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6" name="object 16"/>
          <p:cNvSpPr/>
          <p:nvPr/>
        </p:nvSpPr>
        <p:spPr>
          <a:xfrm>
            <a:off x="12845600" y="1947490"/>
            <a:ext cx="3271520" cy="2974975"/>
          </a:xfrm>
          <a:custGeom>
            <a:avLst/>
            <a:gdLst/>
            <a:ahLst/>
            <a:cxnLst/>
            <a:rect l="l" t="t" r="r" b="b"/>
            <a:pathLst>
              <a:path w="3271519" h="2974975">
                <a:moveTo>
                  <a:pt x="2802363" y="0"/>
                </a:moveTo>
                <a:lnTo>
                  <a:pt x="470748" y="0"/>
                </a:lnTo>
                <a:lnTo>
                  <a:pt x="407860" y="106"/>
                </a:lnTo>
                <a:lnTo>
                  <a:pt x="354332" y="850"/>
                </a:lnTo>
                <a:lnTo>
                  <a:pt x="308149" y="2871"/>
                </a:lnTo>
                <a:lnTo>
                  <a:pt x="267299" y="6806"/>
                </a:lnTo>
                <a:lnTo>
                  <a:pt x="193542" y="22971"/>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5"/>
                </a:lnTo>
                <a:lnTo>
                  <a:pt x="193542" y="2951447"/>
                </a:lnTo>
                <a:lnTo>
                  <a:pt x="237089" y="2962657"/>
                </a:lnTo>
                <a:lnTo>
                  <a:pt x="282995" y="2969457"/>
                </a:lnTo>
                <a:lnTo>
                  <a:pt x="334640" y="2972949"/>
                </a:lnTo>
                <a:lnTo>
                  <a:pt x="395403" y="2974235"/>
                </a:lnTo>
                <a:lnTo>
                  <a:pt x="468664" y="2974419"/>
                </a:lnTo>
                <a:lnTo>
                  <a:pt x="2800279" y="2974419"/>
                </a:lnTo>
                <a:lnTo>
                  <a:pt x="2863171" y="2974313"/>
                </a:lnTo>
                <a:lnTo>
                  <a:pt x="2916702" y="2973568"/>
                </a:lnTo>
                <a:lnTo>
                  <a:pt x="2962885" y="2971547"/>
                </a:lnTo>
                <a:lnTo>
                  <a:pt x="3003735" y="2967612"/>
                </a:lnTo>
                <a:lnTo>
                  <a:pt x="3077485" y="2951447"/>
                </a:lnTo>
                <a:lnTo>
                  <a:pt x="3122926" y="2930225"/>
                </a:lnTo>
                <a:lnTo>
                  <a:pt x="3163519" y="2901741"/>
                </a:lnTo>
                <a:lnTo>
                  <a:pt x="3198460" y="2866800"/>
                </a:lnTo>
                <a:lnTo>
                  <a:pt x="3226946" y="2826208"/>
                </a:lnTo>
                <a:lnTo>
                  <a:pt x="3248171" y="2780769"/>
                </a:lnTo>
                <a:lnTo>
                  <a:pt x="3259377" y="2737224"/>
                </a:lnTo>
                <a:lnTo>
                  <a:pt x="3266174" y="2691319"/>
                </a:lnTo>
                <a:lnTo>
                  <a:pt x="3269664" y="2639674"/>
                </a:lnTo>
                <a:lnTo>
                  <a:pt x="3270950" y="2578910"/>
                </a:lnTo>
                <a:lnTo>
                  <a:pt x="3271134" y="2505648"/>
                </a:lnTo>
                <a:lnTo>
                  <a:pt x="3271028" y="407966"/>
                </a:lnTo>
                <a:lnTo>
                  <a:pt x="3270283" y="354437"/>
                </a:lnTo>
                <a:lnTo>
                  <a:pt x="3268264" y="308254"/>
                </a:lnTo>
                <a:lnTo>
                  <a:pt x="3264330" y="267404"/>
                </a:lnTo>
                <a:lnTo>
                  <a:pt x="3248171" y="193649"/>
                </a:lnTo>
                <a:lnTo>
                  <a:pt x="3226946" y="148210"/>
                </a:lnTo>
                <a:lnTo>
                  <a:pt x="3198460" y="107618"/>
                </a:lnTo>
                <a:lnTo>
                  <a:pt x="3163519" y="72677"/>
                </a:lnTo>
                <a:lnTo>
                  <a:pt x="3122926" y="44193"/>
                </a:lnTo>
                <a:lnTo>
                  <a:pt x="3077485" y="22971"/>
                </a:lnTo>
                <a:lnTo>
                  <a:pt x="3033943" y="11761"/>
                </a:lnTo>
                <a:lnTo>
                  <a:pt x="2988039" y="4961"/>
                </a:lnTo>
                <a:lnTo>
                  <a:pt x="2936394" y="1470"/>
                </a:lnTo>
                <a:lnTo>
                  <a:pt x="2875629" y="183"/>
                </a:lnTo>
                <a:lnTo>
                  <a:pt x="2802363" y="0"/>
                </a:lnTo>
                <a:close/>
              </a:path>
            </a:pathLst>
          </a:custGeom>
          <a:solidFill>
            <a:srgbClr val="729460"/>
          </a:solidFill>
        </p:spPr>
        <p:txBody>
          <a:bodyPr wrap="square" lIns="0" tIns="0" rIns="0" bIns="0" rtlCol="0"/>
          <a:lstStyle/>
          <a:p>
            <a:endParaRPr/>
          </a:p>
        </p:txBody>
      </p:sp>
      <p:sp>
        <p:nvSpPr>
          <p:cNvPr id="17" name="object 17"/>
          <p:cNvSpPr txBox="1"/>
          <p:nvPr/>
        </p:nvSpPr>
        <p:spPr>
          <a:xfrm>
            <a:off x="13735572" y="1960014"/>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8" name="object 18"/>
          <p:cNvPicPr/>
          <p:nvPr/>
        </p:nvPicPr>
        <p:blipFill>
          <a:blip r:embed="rId6" cstate="print"/>
          <a:stretch>
            <a:fillRect/>
          </a:stretch>
        </p:blipFill>
        <p:spPr>
          <a:xfrm>
            <a:off x="13699007" y="3299633"/>
            <a:ext cx="1564228" cy="1564228"/>
          </a:xfrm>
          <a:prstGeom prst="rect">
            <a:avLst/>
          </a:prstGeom>
        </p:spPr>
      </p:pic>
      <p:pic>
        <p:nvPicPr>
          <p:cNvPr id="19" name="object 19"/>
          <p:cNvPicPr/>
          <p:nvPr/>
        </p:nvPicPr>
        <p:blipFill>
          <a:blip r:embed="rId7" cstate="print"/>
          <a:stretch>
            <a:fillRect/>
          </a:stretch>
        </p:blipFill>
        <p:spPr>
          <a:xfrm>
            <a:off x="13842510" y="5476273"/>
            <a:ext cx="1570632" cy="1570632"/>
          </a:xfrm>
          <a:prstGeom prst="rect">
            <a:avLst/>
          </a:prstGeom>
        </p:spPr>
      </p:pic>
      <p:sp>
        <p:nvSpPr>
          <p:cNvPr id="20" name="object 20"/>
          <p:cNvSpPr txBox="1"/>
          <p:nvPr/>
        </p:nvSpPr>
        <p:spPr>
          <a:xfrm>
            <a:off x="15337617" y="6008059"/>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21" name="object 21"/>
          <p:cNvGrpSpPr/>
          <p:nvPr/>
        </p:nvGrpSpPr>
        <p:grpSpPr>
          <a:xfrm>
            <a:off x="10947408" y="6542297"/>
            <a:ext cx="5457825" cy="1329690"/>
            <a:chOff x="10947408" y="6542297"/>
            <a:chExt cx="5457825" cy="1329690"/>
          </a:xfrm>
        </p:grpSpPr>
        <p:sp>
          <p:nvSpPr>
            <p:cNvPr id="22" name="object 22"/>
            <p:cNvSpPr/>
            <p:nvPr/>
          </p:nvSpPr>
          <p:spPr>
            <a:xfrm>
              <a:off x="10957886" y="6552775"/>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3" name="object 23"/>
            <p:cNvSpPr/>
            <p:nvPr/>
          </p:nvSpPr>
          <p:spPr>
            <a:xfrm>
              <a:off x="14406765" y="7084735"/>
              <a:ext cx="102870" cy="550545"/>
            </a:xfrm>
            <a:custGeom>
              <a:avLst/>
              <a:gdLst/>
              <a:ahLst/>
              <a:cxnLst/>
              <a:rect l="l" t="t" r="r" b="b"/>
              <a:pathLst>
                <a:path w="102869" h="550545">
                  <a:moveTo>
                    <a:pt x="0" y="550220"/>
                  </a:moveTo>
                  <a:lnTo>
                    <a:pt x="102320" y="0"/>
                  </a:lnTo>
                </a:path>
              </a:pathLst>
            </a:custGeom>
            <a:ln w="20941">
              <a:solidFill>
                <a:srgbClr val="202020"/>
              </a:solidFill>
              <a:prstDash val="dash"/>
            </a:ln>
          </p:spPr>
          <p:txBody>
            <a:bodyPr wrap="square" lIns="0" tIns="0" rIns="0" bIns="0" rtlCol="0"/>
            <a:lstStyle/>
            <a:p>
              <a:endParaRPr/>
            </a:p>
          </p:txBody>
        </p:sp>
        <p:sp>
          <p:nvSpPr>
            <p:cNvPr id="24" name="object 24"/>
            <p:cNvSpPr/>
            <p:nvPr/>
          </p:nvSpPr>
          <p:spPr>
            <a:xfrm>
              <a:off x="15231799" y="6698757"/>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grpSp>
      <p:sp>
        <p:nvSpPr>
          <p:cNvPr id="25" name="object 25"/>
          <p:cNvSpPr txBox="1"/>
          <p:nvPr/>
        </p:nvSpPr>
        <p:spPr>
          <a:xfrm>
            <a:off x="6039471" y="7693871"/>
            <a:ext cx="2046605" cy="712470"/>
          </a:xfrm>
          <a:prstGeom prst="rect">
            <a:avLst/>
          </a:prstGeom>
        </p:spPr>
        <p:txBody>
          <a:bodyPr vert="horz" wrap="square" lIns="0" tIns="37465" rIns="0" bIns="0" rtlCol="0">
            <a:spAutoFit/>
          </a:bodyPr>
          <a:lstStyle/>
          <a:p>
            <a:pPr marL="12700" marR="5080" indent="104139">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6" name="object 26"/>
          <p:cNvSpPr txBox="1"/>
          <p:nvPr/>
        </p:nvSpPr>
        <p:spPr>
          <a:xfrm>
            <a:off x="13212027" y="9808990"/>
            <a:ext cx="2046605" cy="712470"/>
          </a:xfrm>
          <a:prstGeom prst="rect">
            <a:avLst/>
          </a:prstGeom>
        </p:spPr>
        <p:txBody>
          <a:bodyPr vert="horz" wrap="square" lIns="0" tIns="37465" rIns="0" bIns="0" rtlCol="0">
            <a:spAutoFit/>
          </a:bodyPr>
          <a:lstStyle/>
          <a:p>
            <a:pPr marL="12700" marR="5080" indent="93980">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7" name="object 27"/>
          <p:cNvSpPr txBox="1"/>
          <p:nvPr/>
        </p:nvSpPr>
        <p:spPr>
          <a:xfrm>
            <a:off x="16960605" y="9808990"/>
            <a:ext cx="2046605" cy="712470"/>
          </a:xfrm>
          <a:prstGeom prst="rect">
            <a:avLst/>
          </a:prstGeom>
        </p:spPr>
        <p:txBody>
          <a:bodyPr vert="horz" wrap="square" lIns="0" tIns="37465" rIns="0" bIns="0" rtlCol="0">
            <a:spAutoFit/>
          </a:bodyPr>
          <a:lstStyle/>
          <a:p>
            <a:pPr marL="12700" marR="5080" indent="104139">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8" name="object 28"/>
          <p:cNvSpPr txBox="1"/>
          <p:nvPr/>
        </p:nvSpPr>
        <p:spPr>
          <a:xfrm>
            <a:off x="13766984" y="1086742"/>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grpSp>
        <p:nvGrpSpPr>
          <p:cNvPr id="29" name="object 29"/>
          <p:cNvGrpSpPr/>
          <p:nvPr/>
        </p:nvGrpSpPr>
        <p:grpSpPr>
          <a:xfrm>
            <a:off x="8287617" y="7892815"/>
            <a:ext cx="954405" cy="849630"/>
            <a:chOff x="8287617" y="7892815"/>
            <a:chExt cx="954405" cy="849630"/>
          </a:xfrm>
        </p:grpSpPr>
        <p:sp>
          <p:nvSpPr>
            <p:cNvPr id="30" name="object 30"/>
            <p:cNvSpPr/>
            <p:nvPr/>
          </p:nvSpPr>
          <p:spPr>
            <a:xfrm>
              <a:off x="8298088" y="7903286"/>
              <a:ext cx="608330" cy="612775"/>
            </a:xfrm>
            <a:custGeom>
              <a:avLst/>
              <a:gdLst/>
              <a:ahLst/>
              <a:cxnLst/>
              <a:rect l="l" t="t" r="r" b="b"/>
              <a:pathLst>
                <a:path w="608329" h="612775">
                  <a:moveTo>
                    <a:pt x="303992" y="0"/>
                  </a:moveTo>
                  <a:lnTo>
                    <a:pt x="0" y="233894"/>
                  </a:lnTo>
                  <a:lnTo>
                    <a:pt x="116114" y="612343"/>
                  </a:lnTo>
                  <a:lnTo>
                    <a:pt x="491871" y="612343"/>
                  </a:lnTo>
                  <a:lnTo>
                    <a:pt x="607986" y="233894"/>
                  </a:lnTo>
                  <a:lnTo>
                    <a:pt x="303992" y="0"/>
                  </a:lnTo>
                  <a:close/>
                </a:path>
              </a:pathLst>
            </a:custGeom>
            <a:solidFill>
              <a:srgbClr val="615F5C"/>
            </a:solidFill>
          </p:spPr>
          <p:txBody>
            <a:bodyPr wrap="square" lIns="0" tIns="0" rIns="0" bIns="0" rtlCol="0"/>
            <a:lstStyle/>
            <a:p>
              <a:endParaRPr/>
            </a:p>
          </p:txBody>
        </p:sp>
        <p:sp>
          <p:nvSpPr>
            <p:cNvPr id="31" name="object 31"/>
            <p:cNvSpPr/>
            <p:nvPr/>
          </p:nvSpPr>
          <p:spPr>
            <a:xfrm>
              <a:off x="8298088" y="7903286"/>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2" name="object 32"/>
            <p:cNvSpPr/>
            <p:nvPr/>
          </p:nvSpPr>
          <p:spPr>
            <a:xfrm>
              <a:off x="8460405" y="8025735"/>
              <a:ext cx="608330" cy="612775"/>
            </a:xfrm>
            <a:custGeom>
              <a:avLst/>
              <a:gdLst/>
              <a:ahLst/>
              <a:cxnLst/>
              <a:rect l="l" t="t" r="r" b="b"/>
              <a:pathLst>
                <a:path w="608329" h="612775">
                  <a:moveTo>
                    <a:pt x="303993" y="0"/>
                  </a:moveTo>
                  <a:lnTo>
                    <a:pt x="0" y="233894"/>
                  </a:lnTo>
                  <a:lnTo>
                    <a:pt x="116114" y="612343"/>
                  </a:lnTo>
                  <a:lnTo>
                    <a:pt x="491871" y="612343"/>
                  </a:lnTo>
                  <a:lnTo>
                    <a:pt x="607986" y="233894"/>
                  </a:lnTo>
                  <a:lnTo>
                    <a:pt x="303993" y="0"/>
                  </a:lnTo>
                  <a:close/>
                </a:path>
              </a:pathLst>
            </a:custGeom>
            <a:solidFill>
              <a:srgbClr val="C15E17"/>
            </a:solidFill>
          </p:spPr>
          <p:txBody>
            <a:bodyPr wrap="square" lIns="0" tIns="0" rIns="0" bIns="0" rtlCol="0"/>
            <a:lstStyle/>
            <a:p>
              <a:endParaRPr/>
            </a:p>
          </p:txBody>
        </p:sp>
        <p:sp>
          <p:nvSpPr>
            <p:cNvPr id="33" name="object 33"/>
            <p:cNvSpPr/>
            <p:nvPr/>
          </p:nvSpPr>
          <p:spPr>
            <a:xfrm>
              <a:off x="8460404" y="8025735"/>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4" name="object 34"/>
            <p:cNvSpPr/>
            <p:nvPr/>
          </p:nvSpPr>
          <p:spPr>
            <a:xfrm>
              <a:off x="8623446" y="8119391"/>
              <a:ext cx="608330" cy="612775"/>
            </a:xfrm>
            <a:custGeom>
              <a:avLst/>
              <a:gdLst/>
              <a:ahLst/>
              <a:cxnLst/>
              <a:rect l="l" t="t" r="r" b="b"/>
              <a:pathLst>
                <a:path w="608329" h="612775">
                  <a:moveTo>
                    <a:pt x="303993" y="0"/>
                  </a:moveTo>
                  <a:lnTo>
                    <a:pt x="0" y="233894"/>
                  </a:lnTo>
                  <a:lnTo>
                    <a:pt x="116115" y="612343"/>
                  </a:lnTo>
                  <a:lnTo>
                    <a:pt x="491871" y="612343"/>
                  </a:lnTo>
                  <a:lnTo>
                    <a:pt x="607987" y="233894"/>
                  </a:lnTo>
                  <a:lnTo>
                    <a:pt x="303993" y="0"/>
                  </a:lnTo>
                  <a:close/>
                </a:path>
              </a:pathLst>
            </a:custGeom>
            <a:solidFill>
              <a:srgbClr val="314864"/>
            </a:solidFill>
          </p:spPr>
          <p:txBody>
            <a:bodyPr wrap="square" lIns="0" tIns="0" rIns="0" bIns="0" rtlCol="0"/>
            <a:lstStyle/>
            <a:p>
              <a:endParaRPr/>
            </a:p>
          </p:txBody>
        </p:sp>
        <p:sp>
          <p:nvSpPr>
            <p:cNvPr id="35" name="object 35"/>
            <p:cNvSpPr/>
            <p:nvPr/>
          </p:nvSpPr>
          <p:spPr>
            <a:xfrm>
              <a:off x="8623446" y="8119391"/>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grpSp>
      <p:grpSp>
        <p:nvGrpSpPr>
          <p:cNvPr id="36" name="object 36"/>
          <p:cNvGrpSpPr/>
          <p:nvPr/>
        </p:nvGrpSpPr>
        <p:grpSpPr>
          <a:xfrm>
            <a:off x="13757602" y="8875301"/>
            <a:ext cx="4707890" cy="986155"/>
            <a:chOff x="13757602" y="8875301"/>
            <a:chExt cx="4707890" cy="986155"/>
          </a:xfrm>
        </p:grpSpPr>
        <p:sp>
          <p:nvSpPr>
            <p:cNvPr id="37" name="object 37"/>
            <p:cNvSpPr/>
            <p:nvPr/>
          </p:nvSpPr>
          <p:spPr>
            <a:xfrm>
              <a:off x="13768072" y="8885772"/>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615F5C"/>
            </a:solidFill>
          </p:spPr>
          <p:txBody>
            <a:bodyPr wrap="square" lIns="0" tIns="0" rIns="0" bIns="0" rtlCol="0"/>
            <a:lstStyle/>
            <a:p>
              <a:endParaRPr/>
            </a:p>
          </p:txBody>
        </p:sp>
        <p:sp>
          <p:nvSpPr>
            <p:cNvPr id="38" name="object 38"/>
            <p:cNvSpPr/>
            <p:nvPr/>
          </p:nvSpPr>
          <p:spPr>
            <a:xfrm>
              <a:off x="13768072" y="8885772"/>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9" name="object 39"/>
            <p:cNvSpPr/>
            <p:nvPr/>
          </p:nvSpPr>
          <p:spPr>
            <a:xfrm>
              <a:off x="13930391" y="9008221"/>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C15E17"/>
            </a:solidFill>
          </p:spPr>
          <p:txBody>
            <a:bodyPr wrap="square" lIns="0" tIns="0" rIns="0" bIns="0" rtlCol="0"/>
            <a:lstStyle/>
            <a:p>
              <a:endParaRPr/>
            </a:p>
          </p:txBody>
        </p:sp>
        <p:sp>
          <p:nvSpPr>
            <p:cNvPr id="40" name="object 40"/>
            <p:cNvSpPr/>
            <p:nvPr/>
          </p:nvSpPr>
          <p:spPr>
            <a:xfrm>
              <a:off x="13930382" y="9008221"/>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1" name="object 41"/>
            <p:cNvSpPr/>
            <p:nvPr/>
          </p:nvSpPr>
          <p:spPr>
            <a:xfrm>
              <a:off x="14093423" y="9101876"/>
              <a:ext cx="608330" cy="612775"/>
            </a:xfrm>
            <a:custGeom>
              <a:avLst/>
              <a:gdLst/>
              <a:ahLst/>
              <a:cxnLst/>
              <a:rect l="l" t="t" r="r" b="b"/>
              <a:pathLst>
                <a:path w="608330" h="612775">
                  <a:moveTo>
                    <a:pt x="304001" y="0"/>
                  </a:moveTo>
                  <a:lnTo>
                    <a:pt x="0" y="233894"/>
                  </a:lnTo>
                  <a:lnTo>
                    <a:pt x="116122" y="612343"/>
                  </a:lnTo>
                  <a:lnTo>
                    <a:pt x="491880" y="612343"/>
                  </a:lnTo>
                  <a:lnTo>
                    <a:pt x="607991" y="233894"/>
                  </a:lnTo>
                  <a:lnTo>
                    <a:pt x="304001" y="0"/>
                  </a:lnTo>
                  <a:close/>
                </a:path>
              </a:pathLst>
            </a:custGeom>
            <a:solidFill>
              <a:srgbClr val="314864"/>
            </a:solidFill>
          </p:spPr>
          <p:txBody>
            <a:bodyPr wrap="square" lIns="0" tIns="0" rIns="0" bIns="0" rtlCol="0"/>
            <a:lstStyle/>
            <a:p>
              <a:endParaRPr/>
            </a:p>
          </p:txBody>
        </p:sp>
        <p:sp>
          <p:nvSpPr>
            <p:cNvPr id="42" name="object 42"/>
            <p:cNvSpPr/>
            <p:nvPr/>
          </p:nvSpPr>
          <p:spPr>
            <a:xfrm>
              <a:off x="14093424" y="9101876"/>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3" name="object 43"/>
            <p:cNvSpPr/>
            <p:nvPr/>
          </p:nvSpPr>
          <p:spPr>
            <a:xfrm>
              <a:off x="17521057" y="9022296"/>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615F5C"/>
            </a:solidFill>
          </p:spPr>
          <p:txBody>
            <a:bodyPr wrap="square" lIns="0" tIns="0" rIns="0" bIns="0" rtlCol="0"/>
            <a:lstStyle/>
            <a:p>
              <a:endParaRPr/>
            </a:p>
          </p:txBody>
        </p:sp>
        <p:sp>
          <p:nvSpPr>
            <p:cNvPr id="44" name="object 44"/>
            <p:cNvSpPr/>
            <p:nvPr/>
          </p:nvSpPr>
          <p:spPr>
            <a:xfrm>
              <a:off x="17521058" y="9022296"/>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5" name="object 45"/>
            <p:cNvSpPr/>
            <p:nvPr/>
          </p:nvSpPr>
          <p:spPr>
            <a:xfrm>
              <a:off x="17683366" y="9144743"/>
              <a:ext cx="608330" cy="612775"/>
            </a:xfrm>
            <a:custGeom>
              <a:avLst/>
              <a:gdLst/>
              <a:ahLst/>
              <a:cxnLst/>
              <a:rect l="l" t="t" r="r" b="b"/>
              <a:pathLst>
                <a:path w="608330" h="612775">
                  <a:moveTo>
                    <a:pt x="304001" y="0"/>
                  </a:moveTo>
                  <a:lnTo>
                    <a:pt x="0" y="233894"/>
                  </a:lnTo>
                  <a:lnTo>
                    <a:pt x="116122" y="612343"/>
                  </a:lnTo>
                  <a:lnTo>
                    <a:pt x="491869" y="612343"/>
                  </a:lnTo>
                  <a:lnTo>
                    <a:pt x="607991" y="233894"/>
                  </a:lnTo>
                  <a:lnTo>
                    <a:pt x="304001" y="0"/>
                  </a:lnTo>
                  <a:close/>
                </a:path>
              </a:pathLst>
            </a:custGeom>
            <a:solidFill>
              <a:srgbClr val="C15E17"/>
            </a:solidFill>
          </p:spPr>
          <p:txBody>
            <a:bodyPr wrap="square" lIns="0" tIns="0" rIns="0" bIns="0" rtlCol="0"/>
            <a:lstStyle/>
            <a:p>
              <a:endParaRPr/>
            </a:p>
          </p:txBody>
        </p:sp>
        <p:sp>
          <p:nvSpPr>
            <p:cNvPr id="46" name="object 46"/>
            <p:cNvSpPr/>
            <p:nvPr/>
          </p:nvSpPr>
          <p:spPr>
            <a:xfrm>
              <a:off x="17683367" y="9144743"/>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7" name="object 47"/>
            <p:cNvSpPr/>
            <p:nvPr/>
          </p:nvSpPr>
          <p:spPr>
            <a:xfrm>
              <a:off x="17846408" y="9238399"/>
              <a:ext cx="608330" cy="612775"/>
            </a:xfrm>
            <a:custGeom>
              <a:avLst/>
              <a:gdLst/>
              <a:ahLst/>
              <a:cxnLst/>
              <a:rect l="l" t="t" r="r" b="b"/>
              <a:pathLst>
                <a:path w="608330" h="612775">
                  <a:moveTo>
                    <a:pt x="303990" y="0"/>
                  </a:moveTo>
                  <a:lnTo>
                    <a:pt x="0" y="233894"/>
                  </a:lnTo>
                  <a:lnTo>
                    <a:pt x="116122" y="612343"/>
                  </a:lnTo>
                  <a:lnTo>
                    <a:pt x="491869" y="612343"/>
                  </a:lnTo>
                  <a:lnTo>
                    <a:pt x="607991" y="233894"/>
                  </a:lnTo>
                  <a:lnTo>
                    <a:pt x="303990" y="0"/>
                  </a:lnTo>
                  <a:close/>
                </a:path>
              </a:pathLst>
            </a:custGeom>
            <a:solidFill>
              <a:srgbClr val="314864"/>
            </a:solidFill>
          </p:spPr>
          <p:txBody>
            <a:bodyPr wrap="square" lIns="0" tIns="0" rIns="0" bIns="0" rtlCol="0"/>
            <a:lstStyle/>
            <a:p>
              <a:endParaRPr/>
            </a:p>
          </p:txBody>
        </p:sp>
        <p:sp>
          <p:nvSpPr>
            <p:cNvPr id="48" name="object 48"/>
            <p:cNvSpPr/>
            <p:nvPr/>
          </p:nvSpPr>
          <p:spPr>
            <a:xfrm>
              <a:off x="17846409" y="9238399"/>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grpSp>
      <p:sp>
        <p:nvSpPr>
          <p:cNvPr id="49" name="object 49"/>
          <p:cNvSpPr/>
          <p:nvPr/>
        </p:nvSpPr>
        <p:spPr>
          <a:xfrm>
            <a:off x="1009641" y="6302982"/>
            <a:ext cx="3728720" cy="2101850"/>
          </a:xfrm>
          <a:custGeom>
            <a:avLst/>
            <a:gdLst/>
            <a:ahLst/>
            <a:cxnLst/>
            <a:rect l="l" t="t" r="r" b="b"/>
            <a:pathLst>
              <a:path w="3728720" h="2101850">
                <a:moveTo>
                  <a:pt x="440110" y="0"/>
                </a:moveTo>
                <a:lnTo>
                  <a:pt x="400704" y="579"/>
                </a:lnTo>
                <a:lnTo>
                  <a:pt x="358125" y="10786"/>
                </a:lnTo>
                <a:lnTo>
                  <a:pt x="319218" y="29748"/>
                </a:lnTo>
                <a:lnTo>
                  <a:pt x="285302" y="56637"/>
                </a:lnTo>
                <a:lnTo>
                  <a:pt x="257695" y="90621"/>
                </a:lnTo>
                <a:lnTo>
                  <a:pt x="240145" y="125884"/>
                </a:lnTo>
                <a:lnTo>
                  <a:pt x="226230" y="165568"/>
                </a:lnTo>
                <a:lnTo>
                  <a:pt x="213454" y="213845"/>
                </a:lnTo>
                <a:lnTo>
                  <a:pt x="199322" y="274888"/>
                </a:lnTo>
                <a:lnTo>
                  <a:pt x="27908" y="1029114"/>
                </a:lnTo>
                <a:lnTo>
                  <a:pt x="14080" y="1091091"/>
                </a:lnTo>
                <a:lnTo>
                  <a:pt x="4638" y="1140571"/>
                </a:lnTo>
                <a:lnTo>
                  <a:pt x="0" y="1182527"/>
                </a:lnTo>
                <a:lnTo>
                  <a:pt x="579" y="1221933"/>
                </a:lnTo>
                <a:lnTo>
                  <a:pt x="10786" y="1264512"/>
                </a:lnTo>
                <a:lnTo>
                  <a:pt x="29748" y="1303418"/>
                </a:lnTo>
                <a:lnTo>
                  <a:pt x="56636" y="1337334"/>
                </a:lnTo>
                <a:lnTo>
                  <a:pt x="90621" y="1364942"/>
                </a:lnTo>
                <a:lnTo>
                  <a:pt x="125884" y="1382491"/>
                </a:lnTo>
                <a:lnTo>
                  <a:pt x="165568" y="1396407"/>
                </a:lnTo>
                <a:lnTo>
                  <a:pt x="213846" y="1409183"/>
                </a:lnTo>
                <a:lnTo>
                  <a:pt x="3197124" y="2087201"/>
                </a:lnTo>
                <a:lnTo>
                  <a:pt x="3246603" y="2096642"/>
                </a:lnTo>
                <a:lnTo>
                  <a:pt x="3288559" y="2101281"/>
                </a:lnTo>
                <a:lnTo>
                  <a:pt x="3327965" y="2100702"/>
                </a:lnTo>
                <a:lnTo>
                  <a:pt x="3370545" y="2090495"/>
                </a:lnTo>
                <a:lnTo>
                  <a:pt x="3409451" y="2071532"/>
                </a:lnTo>
                <a:lnTo>
                  <a:pt x="3443367" y="2044644"/>
                </a:lnTo>
                <a:lnTo>
                  <a:pt x="3470975" y="2010659"/>
                </a:lnTo>
                <a:lnTo>
                  <a:pt x="3488524" y="1975397"/>
                </a:lnTo>
                <a:lnTo>
                  <a:pt x="3502440" y="1935712"/>
                </a:lnTo>
                <a:lnTo>
                  <a:pt x="3515216" y="1887435"/>
                </a:lnTo>
                <a:lnTo>
                  <a:pt x="3529347" y="1826392"/>
                </a:lnTo>
                <a:lnTo>
                  <a:pt x="3700761" y="1072166"/>
                </a:lnTo>
                <a:lnTo>
                  <a:pt x="3714590" y="1010189"/>
                </a:lnTo>
                <a:lnTo>
                  <a:pt x="3724031" y="960709"/>
                </a:lnTo>
                <a:lnTo>
                  <a:pt x="3728670" y="918753"/>
                </a:lnTo>
                <a:lnTo>
                  <a:pt x="3728090" y="879347"/>
                </a:lnTo>
                <a:lnTo>
                  <a:pt x="3717884" y="836768"/>
                </a:lnTo>
                <a:lnTo>
                  <a:pt x="3698921" y="797862"/>
                </a:lnTo>
                <a:lnTo>
                  <a:pt x="3672033" y="763946"/>
                </a:lnTo>
                <a:lnTo>
                  <a:pt x="3638048" y="736339"/>
                </a:lnTo>
                <a:lnTo>
                  <a:pt x="3602786" y="718789"/>
                </a:lnTo>
                <a:lnTo>
                  <a:pt x="3563101" y="704873"/>
                </a:lnTo>
                <a:lnTo>
                  <a:pt x="3514824" y="692097"/>
                </a:lnTo>
                <a:lnTo>
                  <a:pt x="593524" y="27908"/>
                </a:lnTo>
                <a:lnTo>
                  <a:pt x="531546" y="14080"/>
                </a:lnTo>
                <a:lnTo>
                  <a:pt x="482066" y="4638"/>
                </a:lnTo>
                <a:lnTo>
                  <a:pt x="440110" y="0"/>
                </a:lnTo>
                <a:close/>
              </a:path>
              <a:path w="3728720" h="2101850">
                <a:moveTo>
                  <a:pt x="592100" y="27585"/>
                </a:moveTo>
                <a:lnTo>
                  <a:pt x="593523" y="27908"/>
                </a:lnTo>
                <a:lnTo>
                  <a:pt x="592100" y="27585"/>
                </a:lnTo>
                <a:close/>
              </a:path>
            </a:pathLst>
          </a:custGeom>
          <a:solidFill>
            <a:srgbClr val="0433FF"/>
          </a:solidFill>
        </p:spPr>
        <p:txBody>
          <a:bodyPr wrap="square" lIns="0" tIns="0" rIns="0" bIns="0" rtlCol="0"/>
          <a:lstStyle/>
          <a:p>
            <a:endParaRPr/>
          </a:p>
        </p:txBody>
      </p:sp>
      <p:sp>
        <p:nvSpPr>
          <p:cNvPr id="50" name="object 50"/>
          <p:cNvSpPr txBox="1"/>
          <p:nvPr/>
        </p:nvSpPr>
        <p:spPr>
          <a:xfrm rot="720000">
            <a:off x="1521567" y="6903310"/>
            <a:ext cx="2810879" cy="438150"/>
          </a:xfrm>
          <a:prstGeom prst="rect">
            <a:avLst/>
          </a:prstGeom>
        </p:spPr>
        <p:txBody>
          <a:bodyPr vert="horz" wrap="square" lIns="0" tIns="0" rIns="0" bIns="0" rtlCol="0">
            <a:spAutoFit/>
          </a:bodyPr>
          <a:lstStyle/>
          <a:p>
            <a:pPr>
              <a:lnSpc>
                <a:spcPts val="3365"/>
              </a:lnSpc>
            </a:pPr>
            <a:r>
              <a:rPr sz="5175" b="1" baseline="1610" dirty="0">
                <a:solidFill>
                  <a:srgbClr val="FFFFFF"/>
                </a:solidFill>
                <a:latin typeface="Arial"/>
                <a:cs typeface="Arial"/>
              </a:rPr>
              <a:t>No</a:t>
            </a:r>
            <a:r>
              <a:rPr sz="5175" b="1" spc="-284" baseline="1610" dirty="0">
                <a:solidFill>
                  <a:srgbClr val="FFFFFF"/>
                </a:solidFill>
                <a:latin typeface="Arial"/>
                <a:cs typeface="Arial"/>
              </a:rPr>
              <a:t> </a:t>
            </a:r>
            <a:r>
              <a:rPr sz="3450" b="1" spc="-10" dirty="0">
                <a:solidFill>
                  <a:srgbClr val="FFFFFF"/>
                </a:solidFill>
                <a:latin typeface="Arial"/>
                <a:cs typeface="Arial"/>
              </a:rPr>
              <a:t>Assembly</a:t>
            </a:r>
            <a:endParaRPr sz="3450">
              <a:latin typeface="Arial"/>
              <a:cs typeface="Arial"/>
            </a:endParaRPr>
          </a:p>
        </p:txBody>
      </p:sp>
      <p:sp>
        <p:nvSpPr>
          <p:cNvPr id="51" name="object 51"/>
          <p:cNvSpPr txBox="1"/>
          <p:nvPr/>
        </p:nvSpPr>
        <p:spPr>
          <a:xfrm rot="720000">
            <a:off x="1834856" y="7390513"/>
            <a:ext cx="1963209" cy="438150"/>
          </a:xfrm>
          <a:prstGeom prst="rect">
            <a:avLst/>
          </a:prstGeom>
        </p:spPr>
        <p:txBody>
          <a:bodyPr vert="horz" wrap="square" lIns="0" tIns="0" rIns="0" bIns="0" rtlCol="0">
            <a:spAutoFit/>
          </a:bodyPr>
          <a:lstStyle/>
          <a:p>
            <a:pPr>
              <a:lnSpc>
                <a:spcPts val="3360"/>
              </a:lnSpc>
            </a:pPr>
            <a:r>
              <a:rPr sz="3450" b="1" spc="-10" dirty="0">
                <a:solidFill>
                  <a:srgbClr val="FFFFFF"/>
                </a:solidFill>
                <a:latin typeface="Arial"/>
                <a:cs typeface="Arial"/>
              </a:rPr>
              <a:t>Required</a:t>
            </a:r>
            <a:endParaRPr sz="345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1650" y="3945553"/>
            <a:ext cx="12877800" cy="3418243"/>
          </a:xfrm>
          <a:prstGeom prst="rect">
            <a:avLst/>
          </a:prstGeom>
        </p:spPr>
        <p:txBody>
          <a:bodyPr vert="horz" wrap="square" lIns="0" tIns="17145" rIns="0" bIns="0" rtlCol="0">
            <a:spAutoFit/>
          </a:bodyPr>
          <a:lstStyle/>
          <a:p>
            <a:pPr marL="2470785" marR="15240" indent="-2450465" algn="ctr">
              <a:lnSpc>
                <a:spcPct val="100000"/>
              </a:lnSpc>
              <a:spcBef>
                <a:spcPts val="135"/>
              </a:spcBef>
            </a:pPr>
            <a:r>
              <a:rPr spc="-135" dirty="0"/>
              <a:t>Spring</a:t>
            </a:r>
            <a:r>
              <a:rPr lang="en-GB" spc="-475" dirty="0"/>
              <a:t> </a:t>
            </a:r>
            <a:r>
              <a:rPr spc="-160" dirty="0"/>
              <a:t>Framework</a:t>
            </a:r>
            <a:r>
              <a:rPr lang="en-US" spc="-160" dirty="0"/>
              <a:t> </a:t>
            </a:r>
            <a:br>
              <a:rPr lang="en-US" spc="-160" dirty="0"/>
            </a:br>
            <a:r>
              <a:rPr spc="-55" dirty="0"/>
              <a:t>Overview</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4202" y="9998060"/>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7" name="object 7"/>
          <p:cNvSpPr txBox="1">
            <a:spLocks noGrp="1"/>
          </p:cNvSpPr>
          <p:nvPr>
            <p:ph type="title"/>
          </p:nvPr>
        </p:nvSpPr>
        <p:spPr>
          <a:xfrm>
            <a:off x="4394517" y="4585335"/>
            <a:ext cx="11315065" cy="2138680"/>
          </a:xfrm>
          <a:prstGeom prst="rect">
            <a:avLst/>
          </a:prstGeom>
        </p:spPr>
        <p:txBody>
          <a:bodyPr vert="horz" wrap="square" lIns="0" tIns="9525" rIns="0" bIns="0" rtlCol="0">
            <a:spAutoFit/>
          </a:bodyPr>
          <a:lstStyle/>
          <a:p>
            <a:pPr marL="12700" marR="9525" indent="1654175">
              <a:lnSpc>
                <a:spcPct val="100600"/>
              </a:lnSpc>
              <a:spcBef>
                <a:spcPts val="75"/>
              </a:spcBef>
            </a:pPr>
            <a:r>
              <a:rPr sz="6900" spc="-105" dirty="0">
                <a:latin typeface="Arial"/>
                <a:cs typeface="Arial"/>
              </a:rPr>
              <a:t>Setter</a:t>
            </a:r>
            <a:r>
              <a:rPr sz="6900" spc="-325" dirty="0">
                <a:latin typeface="Arial"/>
                <a:cs typeface="Arial"/>
              </a:rPr>
              <a:t> </a:t>
            </a:r>
            <a:r>
              <a:rPr sz="6900" spc="-120" dirty="0">
                <a:latin typeface="Arial"/>
                <a:cs typeface="Arial"/>
              </a:rPr>
              <a:t>Injection</a:t>
            </a:r>
            <a:r>
              <a:rPr sz="6900" spc="-325" dirty="0">
                <a:latin typeface="Arial"/>
                <a:cs typeface="Arial"/>
              </a:rPr>
              <a:t> </a:t>
            </a:r>
            <a:r>
              <a:rPr sz="6900" spc="-20" dirty="0">
                <a:latin typeface="Arial"/>
                <a:cs typeface="Arial"/>
              </a:rPr>
              <a:t>with </a:t>
            </a:r>
            <a:r>
              <a:rPr sz="6900" spc="-125" dirty="0">
                <a:latin typeface="Arial"/>
                <a:cs typeface="Arial"/>
              </a:rPr>
              <a:t>Annotations</a:t>
            </a:r>
            <a:r>
              <a:rPr sz="6900" spc="-275" dirty="0">
                <a:latin typeface="Arial"/>
                <a:cs typeface="Arial"/>
              </a:rPr>
              <a:t> </a:t>
            </a:r>
            <a:r>
              <a:rPr sz="6900" spc="-100" dirty="0">
                <a:latin typeface="Arial"/>
                <a:cs typeface="Arial"/>
              </a:rPr>
              <a:t>and</a:t>
            </a:r>
            <a:r>
              <a:rPr sz="6900" spc="-525" dirty="0">
                <a:latin typeface="Arial"/>
                <a:cs typeface="Arial"/>
              </a:rPr>
              <a:t> </a:t>
            </a:r>
            <a:r>
              <a:rPr sz="6900" spc="-114" dirty="0">
                <a:latin typeface="Arial"/>
                <a:cs typeface="Arial"/>
              </a:rPr>
              <a:t>Autowiring</a:t>
            </a:r>
            <a:endParaRPr sz="6900" dirty="0">
              <a:latin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1549" y="10397589"/>
            <a:ext cx="2020880" cy="827199"/>
          </a:xfrm>
          <a:prstGeom prst="rect">
            <a:avLst/>
          </a:prstGeom>
        </p:spPr>
      </p:pic>
      <p:grpSp>
        <p:nvGrpSpPr>
          <p:cNvPr id="3" name="object 3"/>
          <p:cNvGrpSpPr/>
          <p:nvPr/>
        </p:nvGrpSpPr>
        <p:grpSpPr>
          <a:xfrm>
            <a:off x="2447246" y="2993219"/>
            <a:ext cx="15820390" cy="2955925"/>
            <a:chOff x="2447246" y="2993219"/>
            <a:chExt cx="15820390" cy="2955925"/>
          </a:xfrm>
        </p:grpSpPr>
        <p:sp>
          <p:nvSpPr>
            <p:cNvPr id="4" name="object 4"/>
            <p:cNvSpPr/>
            <p:nvPr/>
          </p:nvSpPr>
          <p:spPr>
            <a:xfrm>
              <a:off x="2625251" y="3108399"/>
              <a:ext cx="15464790" cy="2494915"/>
            </a:xfrm>
            <a:custGeom>
              <a:avLst/>
              <a:gdLst/>
              <a:ahLst/>
              <a:cxnLst/>
              <a:rect l="l" t="t" r="r" b="b"/>
              <a:pathLst>
                <a:path w="15464790" h="2494915">
                  <a:moveTo>
                    <a:pt x="0" y="0"/>
                  </a:moveTo>
                  <a:lnTo>
                    <a:pt x="15464364" y="0"/>
                  </a:lnTo>
                  <a:lnTo>
                    <a:pt x="15464364" y="2494688"/>
                  </a:lnTo>
                  <a:lnTo>
                    <a:pt x="0" y="249468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2447246" y="2993219"/>
              <a:ext cx="15820377" cy="2955407"/>
            </a:xfrm>
            <a:prstGeom prst="rect">
              <a:avLst/>
            </a:prstGeom>
          </p:spPr>
        </p:pic>
      </p:grpSp>
      <p:sp>
        <p:nvSpPr>
          <p:cNvPr id="6" name="object 6"/>
          <p:cNvSpPr txBox="1">
            <a:spLocks noGrp="1"/>
          </p:cNvSpPr>
          <p:nvPr>
            <p:ph type="title"/>
          </p:nvPr>
        </p:nvSpPr>
        <p:spPr>
          <a:xfrm>
            <a:off x="5411218" y="3139036"/>
            <a:ext cx="9890125" cy="2400300"/>
          </a:xfrm>
          <a:prstGeom prst="rect">
            <a:avLst/>
          </a:prstGeom>
        </p:spPr>
        <p:txBody>
          <a:bodyPr vert="horz" wrap="square" lIns="0" tIns="15875" rIns="0" bIns="0" rtlCol="0">
            <a:spAutoFit/>
          </a:bodyPr>
          <a:lstStyle/>
          <a:p>
            <a:pPr marL="12700">
              <a:lnSpc>
                <a:spcPct val="100000"/>
              </a:lnSpc>
              <a:spcBef>
                <a:spcPts val="125"/>
              </a:spcBef>
            </a:pPr>
            <a:r>
              <a:rPr sz="5250" b="0" dirty="0">
                <a:solidFill>
                  <a:srgbClr val="0433FF"/>
                </a:solidFill>
                <a:latin typeface="Arial Rounded MT Bold"/>
                <a:cs typeface="Arial Rounded MT Bold"/>
              </a:rPr>
              <a:t>Inject</a:t>
            </a:r>
            <a:r>
              <a:rPr sz="5250" b="0" spc="-55" dirty="0">
                <a:solidFill>
                  <a:srgbClr val="0433FF"/>
                </a:solidFill>
                <a:latin typeface="Arial Rounded MT Bold"/>
                <a:cs typeface="Arial Rounded MT Bold"/>
              </a:rPr>
              <a:t> </a:t>
            </a:r>
            <a:r>
              <a:rPr sz="5250" b="0" dirty="0">
                <a:solidFill>
                  <a:srgbClr val="0433FF"/>
                </a:solidFill>
                <a:latin typeface="Arial Rounded MT Bold"/>
                <a:cs typeface="Arial Rounded MT Bold"/>
              </a:rPr>
              <a:t>dependencies</a:t>
            </a:r>
            <a:r>
              <a:rPr sz="5250" b="0" spc="-45" dirty="0">
                <a:solidFill>
                  <a:srgbClr val="0433FF"/>
                </a:solidFill>
                <a:latin typeface="Arial Rounded MT Bold"/>
                <a:cs typeface="Arial Rounded MT Bold"/>
              </a:rPr>
              <a:t> </a:t>
            </a:r>
            <a:r>
              <a:rPr sz="5250" b="0" dirty="0">
                <a:solidFill>
                  <a:srgbClr val="0433FF"/>
                </a:solidFill>
                <a:latin typeface="Arial Rounded MT Bold"/>
                <a:cs typeface="Arial Rounded MT Bold"/>
              </a:rPr>
              <a:t>by</a:t>
            </a:r>
            <a:r>
              <a:rPr sz="5250" b="0" spc="-40" dirty="0">
                <a:solidFill>
                  <a:srgbClr val="0433FF"/>
                </a:solidFill>
                <a:latin typeface="Arial Rounded MT Bold"/>
                <a:cs typeface="Arial Rounded MT Bold"/>
              </a:rPr>
              <a:t> </a:t>
            </a:r>
            <a:r>
              <a:rPr sz="5250" b="0" spc="-10" dirty="0">
                <a:solidFill>
                  <a:srgbClr val="0433FF"/>
                </a:solidFill>
                <a:latin typeface="Arial Rounded MT Bold"/>
                <a:cs typeface="Arial Rounded MT Bold"/>
              </a:rPr>
              <a:t>calling</a:t>
            </a:r>
            <a:endParaRPr sz="5250">
              <a:latin typeface="Arial Rounded MT Bold"/>
              <a:cs typeface="Arial Rounded MT Bold"/>
            </a:endParaRPr>
          </a:p>
          <a:p>
            <a:pPr>
              <a:lnSpc>
                <a:spcPct val="100000"/>
              </a:lnSpc>
              <a:spcBef>
                <a:spcPts val="50"/>
              </a:spcBef>
            </a:pPr>
            <a:endParaRPr sz="5200">
              <a:latin typeface="Arial Rounded MT Bold"/>
              <a:cs typeface="Arial Rounded MT Bold"/>
            </a:endParaRPr>
          </a:p>
          <a:p>
            <a:pPr marL="22860">
              <a:lnSpc>
                <a:spcPct val="100000"/>
              </a:lnSpc>
            </a:pPr>
            <a:r>
              <a:rPr sz="5250" b="0" dirty="0">
                <a:solidFill>
                  <a:srgbClr val="0433FF"/>
                </a:solidFill>
                <a:latin typeface="Arial Rounded MT Bold"/>
                <a:cs typeface="Arial Rounded MT Bold"/>
              </a:rPr>
              <a:t>setter</a:t>
            </a:r>
            <a:r>
              <a:rPr sz="5250" b="0" spc="-25" dirty="0">
                <a:solidFill>
                  <a:srgbClr val="0433FF"/>
                </a:solidFill>
                <a:latin typeface="Arial Rounded MT Bold"/>
                <a:cs typeface="Arial Rounded MT Bold"/>
              </a:rPr>
              <a:t> </a:t>
            </a:r>
            <a:r>
              <a:rPr sz="5250" b="0" dirty="0">
                <a:solidFill>
                  <a:srgbClr val="0433FF"/>
                </a:solidFill>
                <a:latin typeface="Arial Rounded MT Bold"/>
                <a:cs typeface="Arial Rounded MT Bold"/>
              </a:rPr>
              <a:t>method(s)</a:t>
            </a:r>
            <a:r>
              <a:rPr sz="5250" b="0" spc="-15" dirty="0">
                <a:solidFill>
                  <a:srgbClr val="0433FF"/>
                </a:solidFill>
                <a:latin typeface="Arial Rounded MT Bold"/>
                <a:cs typeface="Arial Rounded MT Bold"/>
              </a:rPr>
              <a:t> </a:t>
            </a:r>
            <a:r>
              <a:rPr sz="5250" b="0" dirty="0">
                <a:solidFill>
                  <a:srgbClr val="0433FF"/>
                </a:solidFill>
                <a:latin typeface="Arial Rounded MT Bold"/>
                <a:cs typeface="Arial Rounded MT Bold"/>
              </a:rPr>
              <a:t>on</a:t>
            </a:r>
            <a:r>
              <a:rPr sz="5250" b="0" spc="-15" dirty="0">
                <a:solidFill>
                  <a:srgbClr val="0433FF"/>
                </a:solidFill>
                <a:latin typeface="Arial Rounded MT Bold"/>
                <a:cs typeface="Arial Rounded MT Bold"/>
              </a:rPr>
              <a:t> </a:t>
            </a:r>
            <a:r>
              <a:rPr sz="5250" b="0" dirty="0">
                <a:solidFill>
                  <a:srgbClr val="0433FF"/>
                </a:solidFill>
                <a:latin typeface="Arial Rounded MT Bold"/>
                <a:cs typeface="Arial Rounded MT Bold"/>
              </a:rPr>
              <a:t>your</a:t>
            </a:r>
            <a:r>
              <a:rPr sz="5250" b="0" spc="-10" dirty="0">
                <a:solidFill>
                  <a:srgbClr val="0433FF"/>
                </a:solidFill>
                <a:latin typeface="Arial Rounded MT Bold"/>
                <a:cs typeface="Arial Rounded MT Bold"/>
              </a:rPr>
              <a:t> class</a:t>
            </a:r>
            <a:endParaRPr sz="5250">
              <a:latin typeface="Arial Rounded MT Bold"/>
              <a:cs typeface="Arial Rounded MT Bo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642" y="976758"/>
            <a:ext cx="9298616" cy="1021080"/>
          </a:xfrm>
          <a:prstGeom prst="rect">
            <a:avLst/>
          </a:prstGeom>
        </p:spPr>
        <p:txBody>
          <a:bodyPr vert="horz" wrap="square" lIns="0" tIns="16510" rIns="0" bIns="0" rtlCol="0">
            <a:spAutoFit/>
          </a:bodyPr>
          <a:lstStyle/>
          <a:p>
            <a:pPr marL="12700">
              <a:lnSpc>
                <a:spcPct val="100000"/>
              </a:lnSpc>
              <a:spcBef>
                <a:spcPts val="130"/>
              </a:spcBef>
            </a:pPr>
            <a:r>
              <a:rPr sz="6500" spc="-155" dirty="0"/>
              <a:t>Autowiring</a:t>
            </a:r>
            <a:r>
              <a:rPr sz="6500" spc="-220" dirty="0"/>
              <a:t> </a:t>
            </a:r>
            <a:r>
              <a:rPr sz="6500" spc="-10" dirty="0"/>
              <a:t>Example</a:t>
            </a:r>
            <a:endParaRPr sz="6500" dirty="0"/>
          </a:p>
        </p:txBody>
      </p:sp>
      <p:sp>
        <p:nvSpPr>
          <p:cNvPr id="3" name="object 3"/>
          <p:cNvSpPr/>
          <p:nvPr/>
        </p:nvSpPr>
        <p:spPr>
          <a:xfrm>
            <a:off x="13976590" y="558726"/>
            <a:ext cx="2240915" cy="957580"/>
          </a:xfrm>
          <a:custGeom>
            <a:avLst/>
            <a:gdLst/>
            <a:ahLst/>
            <a:cxnLst/>
            <a:rect l="l" t="t" r="r" b="b"/>
            <a:pathLst>
              <a:path w="2240915" h="957580">
                <a:moveTo>
                  <a:pt x="1916234" y="0"/>
                </a:moveTo>
                <a:lnTo>
                  <a:pt x="325508" y="0"/>
                </a:lnTo>
                <a:lnTo>
                  <a:pt x="262806" y="248"/>
                </a:lnTo>
                <a:lnTo>
                  <a:pt x="213099" y="1985"/>
                </a:lnTo>
                <a:lnTo>
                  <a:pt x="171687" y="6701"/>
                </a:lnTo>
                <a:lnTo>
                  <a:pt x="133870" y="15884"/>
                </a:lnTo>
                <a:lnTo>
                  <a:pt x="95105" y="35029"/>
                </a:lnTo>
                <a:lnTo>
                  <a:pt x="61792" y="61803"/>
                </a:lnTo>
                <a:lnTo>
                  <a:pt x="35019" y="95116"/>
                </a:lnTo>
                <a:lnTo>
                  <a:pt x="15873" y="133880"/>
                </a:lnTo>
                <a:lnTo>
                  <a:pt x="6694" y="171692"/>
                </a:lnTo>
                <a:lnTo>
                  <a:pt x="1984" y="212925"/>
                </a:lnTo>
                <a:lnTo>
                  <a:pt x="248" y="262205"/>
                </a:lnTo>
                <a:lnTo>
                  <a:pt x="0" y="324072"/>
                </a:lnTo>
                <a:lnTo>
                  <a:pt x="5" y="633169"/>
                </a:lnTo>
                <a:lnTo>
                  <a:pt x="248" y="694429"/>
                </a:lnTo>
                <a:lnTo>
                  <a:pt x="1984" y="744137"/>
                </a:lnTo>
                <a:lnTo>
                  <a:pt x="6702" y="785572"/>
                </a:lnTo>
                <a:lnTo>
                  <a:pt x="15873" y="823365"/>
                </a:lnTo>
                <a:lnTo>
                  <a:pt x="35019" y="862129"/>
                </a:lnTo>
                <a:lnTo>
                  <a:pt x="61792" y="895440"/>
                </a:lnTo>
                <a:lnTo>
                  <a:pt x="95105" y="922212"/>
                </a:lnTo>
                <a:lnTo>
                  <a:pt x="133870" y="941357"/>
                </a:lnTo>
                <a:lnTo>
                  <a:pt x="171664" y="950539"/>
                </a:lnTo>
                <a:lnTo>
                  <a:pt x="212918" y="955253"/>
                </a:lnTo>
                <a:lnTo>
                  <a:pt x="262197" y="956990"/>
                </a:lnTo>
                <a:lnTo>
                  <a:pt x="324063" y="957238"/>
                </a:lnTo>
                <a:lnTo>
                  <a:pt x="1914800" y="957238"/>
                </a:lnTo>
                <a:lnTo>
                  <a:pt x="1977497" y="956990"/>
                </a:lnTo>
                <a:lnTo>
                  <a:pt x="2027203" y="955253"/>
                </a:lnTo>
                <a:lnTo>
                  <a:pt x="2068615" y="950539"/>
                </a:lnTo>
                <a:lnTo>
                  <a:pt x="2106428" y="941357"/>
                </a:lnTo>
                <a:lnTo>
                  <a:pt x="2145196" y="922212"/>
                </a:lnTo>
                <a:lnTo>
                  <a:pt x="2178509" y="895440"/>
                </a:lnTo>
                <a:lnTo>
                  <a:pt x="2205280" y="862129"/>
                </a:lnTo>
                <a:lnTo>
                  <a:pt x="2224424" y="823365"/>
                </a:lnTo>
                <a:lnTo>
                  <a:pt x="2233610" y="785549"/>
                </a:lnTo>
                <a:lnTo>
                  <a:pt x="2238323" y="744317"/>
                </a:lnTo>
                <a:lnTo>
                  <a:pt x="2240060" y="695037"/>
                </a:lnTo>
                <a:lnTo>
                  <a:pt x="2240308" y="633169"/>
                </a:lnTo>
                <a:lnTo>
                  <a:pt x="2240303" y="324072"/>
                </a:lnTo>
                <a:lnTo>
                  <a:pt x="2240060" y="262813"/>
                </a:lnTo>
                <a:lnTo>
                  <a:pt x="2238323" y="213105"/>
                </a:lnTo>
                <a:lnTo>
                  <a:pt x="2233602" y="171670"/>
                </a:lnTo>
                <a:lnTo>
                  <a:pt x="2224424" y="133880"/>
                </a:lnTo>
                <a:lnTo>
                  <a:pt x="2205280" y="95116"/>
                </a:lnTo>
                <a:lnTo>
                  <a:pt x="2178509" y="61803"/>
                </a:lnTo>
                <a:lnTo>
                  <a:pt x="2145196" y="35029"/>
                </a:lnTo>
                <a:lnTo>
                  <a:pt x="2106428" y="15884"/>
                </a:lnTo>
                <a:lnTo>
                  <a:pt x="2068638" y="6701"/>
                </a:lnTo>
                <a:lnTo>
                  <a:pt x="2027383" y="1985"/>
                </a:lnTo>
                <a:lnTo>
                  <a:pt x="1978102" y="248"/>
                </a:lnTo>
                <a:lnTo>
                  <a:pt x="1916234" y="0"/>
                </a:lnTo>
                <a:close/>
              </a:path>
            </a:pathLst>
          </a:custGeom>
          <a:solidFill>
            <a:srgbClr val="BB484A"/>
          </a:solidFill>
        </p:spPr>
        <p:txBody>
          <a:bodyPr wrap="square" lIns="0" tIns="0" rIns="0" bIns="0" rtlCol="0"/>
          <a:lstStyle/>
          <a:p>
            <a:endParaRPr/>
          </a:p>
        </p:txBody>
      </p:sp>
      <p:sp>
        <p:nvSpPr>
          <p:cNvPr id="4" name="object 4"/>
          <p:cNvSpPr txBox="1"/>
          <p:nvPr/>
        </p:nvSpPr>
        <p:spPr>
          <a:xfrm>
            <a:off x="14667481" y="835441"/>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Book Antiqua"/>
                <a:cs typeface="Book Antiqua"/>
              </a:rPr>
              <a:t>Coach</a:t>
            </a:r>
            <a:endParaRPr sz="2300">
              <a:latin typeface="Book Antiqua"/>
              <a:cs typeface="Book Antiqua"/>
            </a:endParaRPr>
          </a:p>
        </p:txBody>
      </p:sp>
      <p:pic>
        <p:nvPicPr>
          <p:cNvPr id="5" name="object 5"/>
          <p:cNvPicPr/>
          <p:nvPr/>
        </p:nvPicPr>
        <p:blipFill>
          <a:blip r:embed="rId2" cstate="print"/>
          <a:stretch>
            <a:fillRect/>
          </a:stretch>
        </p:blipFill>
        <p:spPr>
          <a:xfrm>
            <a:off x="16247312" y="1007880"/>
            <a:ext cx="3329243" cy="1641149"/>
          </a:xfrm>
          <a:prstGeom prst="rect">
            <a:avLst/>
          </a:prstGeom>
        </p:spPr>
      </p:pic>
      <p:sp>
        <p:nvSpPr>
          <p:cNvPr id="6" name="object 6"/>
          <p:cNvSpPr txBox="1"/>
          <p:nvPr/>
        </p:nvSpPr>
        <p:spPr>
          <a:xfrm>
            <a:off x="17431794" y="1976768"/>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Book Antiqua"/>
                <a:cs typeface="Book Antiqua"/>
              </a:rPr>
              <a:t>FortuneService</a:t>
            </a:r>
            <a:endParaRPr sz="2300">
              <a:latin typeface="Book Antiqua"/>
              <a:cs typeface="Book Antiqua"/>
            </a:endParaRPr>
          </a:p>
        </p:txBody>
      </p:sp>
      <p:sp>
        <p:nvSpPr>
          <p:cNvPr id="7" name="object 7"/>
          <p:cNvSpPr txBox="1"/>
          <p:nvPr/>
        </p:nvSpPr>
        <p:spPr>
          <a:xfrm>
            <a:off x="982034" y="261130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2479370"/>
            <a:ext cx="1300162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Injecting</a:t>
            </a:r>
            <a:r>
              <a:rPr sz="4250" spc="-20" dirty="0">
                <a:latin typeface="Book Antiqua"/>
                <a:cs typeface="Book Antiqua"/>
              </a:rPr>
              <a:t> </a:t>
            </a:r>
            <a:r>
              <a:rPr sz="4250" dirty="0">
                <a:latin typeface="Book Antiqua"/>
                <a:cs typeface="Book Antiqua"/>
              </a:rPr>
              <a:t>FortuneService</a:t>
            </a:r>
            <a:r>
              <a:rPr sz="4250" spc="-15" dirty="0">
                <a:latin typeface="Book Antiqua"/>
                <a:cs typeface="Book Antiqua"/>
              </a:rPr>
              <a:t> </a:t>
            </a:r>
            <a:r>
              <a:rPr sz="4250" dirty="0">
                <a:latin typeface="Book Antiqua"/>
                <a:cs typeface="Book Antiqua"/>
              </a:rPr>
              <a:t>into</a:t>
            </a:r>
            <a:r>
              <a:rPr sz="4250" spc="-10" dirty="0">
                <a:latin typeface="Book Antiqua"/>
                <a:cs typeface="Book Antiqua"/>
              </a:rPr>
              <a:t> </a:t>
            </a:r>
            <a:r>
              <a:rPr sz="4250" dirty="0">
                <a:latin typeface="Book Antiqua"/>
                <a:cs typeface="Book Antiqua"/>
              </a:rPr>
              <a:t>a</a:t>
            </a:r>
            <a:r>
              <a:rPr sz="4250" spc="-15" dirty="0">
                <a:latin typeface="Book Antiqua"/>
                <a:cs typeface="Book Antiqua"/>
              </a:rPr>
              <a:t> </a:t>
            </a:r>
            <a:r>
              <a:rPr sz="4250" dirty="0">
                <a:latin typeface="Book Antiqua"/>
                <a:cs typeface="Book Antiqua"/>
              </a:rPr>
              <a:t>Coach</a:t>
            </a:r>
            <a:r>
              <a:rPr sz="4250" spc="-10" dirty="0">
                <a:latin typeface="Book Antiqua"/>
                <a:cs typeface="Book Antiqua"/>
              </a:rPr>
              <a:t> implementation</a:t>
            </a:r>
            <a:endParaRPr sz="4250">
              <a:latin typeface="Book Antiqua"/>
              <a:cs typeface="Book Antiqua"/>
            </a:endParaRPr>
          </a:p>
        </p:txBody>
      </p:sp>
      <p:sp>
        <p:nvSpPr>
          <p:cNvPr id="9" name="object 9"/>
          <p:cNvSpPr txBox="1"/>
          <p:nvPr/>
        </p:nvSpPr>
        <p:spPr>
          <a:xfrm>
            <a:off x="982034" y="4475121"/>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0" name="object 10"/>
          <p:cNvSpPr txBox="1"/>
          <p:nvPr/>
        </p:nvSpPr>
        <p:spPr>
          <a:xfrm>
            <a:off x="1557932" y="4343188"/>
            <a:ext cx="752983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Spring will</a:t>
            </a:r>
            <a:r>
              <a:rPr sz="4250" spc="-5" dirty="0">
                <a:latin typeface="Book Antiqua"/>
                <a:cs typeface="Book Antiqua"/>
              </a:rPr>
              <a:t> </a:t>
            </a:r>
            <a:r>
              <a:rPr sz="4250" dirty="0">
                <a:latin typeface="Book Antiqua"/>
                <a:cs typeface="Book Antiqua"/>
              </a:rPr>
              <a:t>scan </a:t>
            </a:r>
            <a:r>
              <a:rPr sz="4250" spc="-10" dirty="0">
                <a:latin typeface="Book Antiqua"/>
                <a:cs typeface="Book Antiqua"/>
              </a:rPr>
              <a:t>@Components</a:t>
            </a:r>
            <a:endParaRPr sz="4250">
              <a:latin typeface="Book Antiqua"/>
              <a:cs typeface="Book Antiqua"/>
            </a:endParaRPr>
          </a:p>
        </p:txBody>
      </p:sp>
      <p:sp>
        <p:nvSpPr>
          <p:cNvPr id="11" name="object 11"/>
          <p:cNvSpPr txBox="1"/>
          <p:nvPr/>
        </p:nvSpPr>
        <p:spPr>
          <a:xfrm>
            <a:off x="982034" y="633893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2" name="object 12"/>
          <p:cNvSpPr txBox="1"/>
          <p:nvPr/>
        </p:nvSpPr>
        <p:spPr>
          <a:xfrm>
            <a:off x="1557932" y="6207006"/>
            <a:ext cx="1177925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Any</a:t>
            </a:r>
            <a:r>
              <a:rPr sz="4250" spc="-25" dirty="0">
                <a:latin typeface="Book Antiqua"/>
                <a:cs typeface="Book Antiqua"/>
              </a:rPr>
              <a:t> </a:t>
            </a:r>
            <a:r>
              <a:rPr sz="4250" dirty="0">
                <a:latin typeface="Book Antiqua"/>
                <a:cs typeface="Book Antiqua"/>
              </a:rPr>
              <a:t>one</a:t>
            </a:r>
            <a:r>
              <a:rPr sz="4250" spc="-10" dirty="0">
                <a:latin typeface="Book Antiqua"/>
                <a:cs typeface="Book Antiqua"/>
              </a:rPr>
              <a:t> </a:t>
            </a:r>
            <a:r>
              <a:rPr sz="4250" dirty="0">
                <a:latin typeface="Book Antiqua"/>
                <a:cs typeface="Book Antiqua"/>
              </a:rPr>
              <a:t>implements</a:t>
            </a:r>
            <a:r>
              <a:rPr sz="4250" spc="-15" dirty="0">
                <a:latin typeface="Book Antiqua"/>
                <a:cs typeface="Book Antiqua"/>
              </a:rPr>
              <a:t> </a:t>
            </a:r>
            <a:r>
              <a:rPr sz="4250" dirty="0">
                <a:latin typeface="Book Antiqua"/>
                <a:cs typeface="Book Antiqua"/>
              </a:rPr>
              <a:t>FortuneService</a:t>
            </a:r>
            <a:r>
              <a:rPr sz="4250" spc="-15" dirty="0">
                <a:latin typeface="Book Antiqua"/>
                <a:cs typeface="Book Antiqua"/>
              </a:rPr>
              <a:t> </a:t>
            </a:r>
            <a:r>
              <a:rPr sz="4250" spc="-10" dirty="0">
                <a:latin typeface="Book Antiqua"/>
                <a:cs typeface="Book Antiqua"/>
              </a:rPr>
              <a:t>interface???</a:t>
            </a:r>
            <a:endParaRPr sz="4250">
              <a:latin typeface="Book Antiqua"/>
              <a:cs typeface="Book Antiqua"/>
            </a:endParaRPr>
          </a:p>
        </p:txBody>
      </p:sp>
      <p:sp>
        <p:nvSpPr>
          <p:cNvPr id="13" name="object 13"/>
          <p:cNvSpPr txBox="1"/>
          <p:nvPr/>
        </p:nvSpPr>
        <p:spPr>
          <a:xfrm>
            <a:off x="982034" y="8202756"/>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4" name="object 14"/>
          <p:cNvSpPr txBox="1"/>
          <p:nvPr/>
        </p:nvSpPr>
        <p:spPr>
          <a:xfrm>
            <a:off x="1557932" y="8070823"/>
            <a:ext cx="1345501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If</a:t>
            </a:r>
            <a:r>
              <a:rPr sz="4250" spc="-5" dirty="0">
                <a:latin typeface="Book Antiqua"/>
                <a:cs typeface="Book Antiqua"/>
              </a:rPr>
              <a:t> </a:t>
            </a:r>
            <a:r>
              <a:rPr sz="4250" dirty="0">
                <a:latin typeface="Book Antiqua"/>
                <a:cs typeface="Book Antiqua"/>
              </a:rPr>
              <a:t>so, let’s</a:t>
            </a:r>
            <a:r>
              <a:rPr sz="4250" spc="-5" dirty="0">
                <a:latin typeface="Book Antiqua"/>
                <a:cs typeface="Book Antiqua"/>
              </a:rPr>
              <a:t> </a:t>
            </a:r>
            <a:r>
              <a:rPr sz="4250" dirty="0">
                <a:latin typeface="Book Antiqua"/>
                <a:cs typeface="Book Antiqua"/>
              </a:rPr>
              <a:t>inject them.</a:t>
            </a:r>
            <a:r>
              <a:rPr sz="4250" spc="-5" dirty="0">
                <a:latin typeface="Book Antiqua"/>
                <a:cs typeface="Book Antiqua"/>
              </a:rPr>
              <a:t> </a:t>
            </a:r>
            <a:r>
              <a:rPr sz="4250" dirty="0">
                <a:latin typeface="Book Antiqua"/>
                <a:cs typeface="Book Antiqua"/>
              </a:rPr>
              <a:t>For example:</a:t>
            </a:r>
            <a:r>
              <a:rPr sz="4250" spc="5" dirty="0">
                <a:latin typeface="Book Antiqua"/>
                <a:cs typeface="Book Antiqua"/>
              </a:rPr>
              <a:t> </a:t>
            </a:r>
            <a:r>
              <a:rPr sz="4250" i="1" spc="-10" dirty="0">
                <a:latin typeface="Palatino Linotype"/>
                <a:cs typeface="Palatino Linotype"/>
              </a:rPr>
              <a:t>HappyFortuneService</a:t>
            </a:r>
            <a:endParaRPr sz="4250">
              <a:latin typeface="Palatino Linotype"/>
              <a:cs typeface="Palatino Linotype"/>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432915" cy="1021080"/>
          </a:xfrm>
          <a:prstGeom prst="rect">
            <a:avLst/>
          </a:prstGeom>
        </p:spPr>
        <p:txBody>
          <a:bodyPr vert="horz" wrap="square" lIns="0" tIns="16510" rIns="0" bIns="0" rtlCol="0">
            <a:spAutoFit/>
          </a:bodyPr>
          <a:lstStyle/>
          <a:p>
            <a:pPr marL="12700">
              <a:lnSpc>
                <a:spcPct val="100000"/>
              </a:lnSpc>
              <a:spcBef>
                <a:spcPts val="130"/>
              </a:spcBef>
            </a:pPr>
            <a:r>
              <a:rPr sz="6500" spc="-190" dirty="0"/>
              <a:t>Development</a:t>
            </a:r>
            <a:r>
              <a:rPr sz="6500" spc="-135" dirty="0"/>
              <a:t> </a:t>
            </a:r>
            <a:r>
              <a:rPr sz="6500" dirty="0"/>
              <a:t>Process</a:t>
            </a:r>
            <a:r>
              <a:rPr sz="6500" spc="-135" dirty="0"/>
              <a:t> </a:t>
            </a:r>
            <a:r>
              <a:rPr sz="6500" spc="235" dirty="0"/>
              <a:t>-</a:t>
            </a:r>
            <a:r>
              <a:rPr sz="6500" spc="-130" dirty="0"/>
              <a:t> </a:t>
            </a:r>
            <a:r>
              <a:rPr sz="6500" spc="60" dirty="0"/>
              <a:t>Setter</a:t>
            </a:r>
            <a:r>
              <a:rPr sz="6500" spc="-135" dirty="0"/>
              <a:t> </a:t>
            </a:r>
            <a:r>
              <a:rPr sz="6500" spc="-10" dirty="0"/>
              <a:t>Injection</a:t>
            </a:r>
            <a:endParaRPr sz="6500"/>
          </a:p>
        </p:txBody>
      </p:sp>
      <p:sp>
        <p:nvSpPr>
          <p:cNvPr id="3" name="object 3"/>
          <p:cNvSpPr txBox="1">
            <a:spLocks noGrp="1"/>
          </p:cNvSpPr>
          <p:nvPr>
            <p:ph type="body" idx="1"/>
          </p:nvPr>
        </p:nvSpPr>
        <p:spPr>
          <a:xfrm>
            <a:off x="1289050" y="4756498"/>
            <a:ext cx="15941145" cy="2338461"/>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000" dirty="0"/>
              <a:t>Create</a:t>
            </a:r>
            <a:r>
              <a:rPr sz="4000" spc="-30" dirty="0"/>
              <a:t> </a:t>
            </a:r>
            <a:r>
              <a:rPr sz="4000" dirty="0"/>
              <a:t>setter</a:t>
            </a:r>
            <a:r>
              <a:rPr sz="4000" spc="-15" dirty="0"/>
              <a:t> </a:t>
            </a:r>
            <a:r>
              <a:rPr sz="4000" dirty="0"/>
              <a:t>method(s)</a:t>
            </a:r>
            <a:r>
              <a:rPr sz="4000" spc="-15" dirty="0"/>
              <a:t> </a:t>
            </a:r>
            <a:r>
              <a:rPr sz="4000" dirty="0"/>
              <a:t>in</a:t>
            </a:r>
            <a:r>
              <a:rPr sz="4000" spc="-15" dirty="0"/>
              <a:t> </a:t>
            </a:r>
            <a:r>
              <a:rPr sz="4000" dirty="0"/>
              <a:t>your</a:t>
            </a:r>
            <a:r>
              <a:rPr sz="4000" spc="-15" dirty="0"/>
              <a:t> </a:t>
            </a:r>
            <a:r>
              <a:rPr sz="4000" dirty="0"/>
              <a:t>class</a:t>
            </a:r>
            <a:r>
              <a:rPr sz="4000" spc="-15" dirty="0"/>
              <a:t> </a:t>
            </a:r>
            <a:r>
              <a:rPr sz="4000" dirty="0"/>
              <a:t>for</a:t>
            </a:r>
            <a:r>
              <a:rPr sz="4000" spc="-15" dirty="0"/>
              <a:t> </a:t>
            </a:r>
            <a:r>
              <a:rPr sz="4000" spc="-10" dirty="0"/>
              <a:t>injections</a:t>
            </a:r>
          </a:p>
          <a:p>
            <a:pPr>
              <a:lnSpc>
                <a:spcPct val="100000"/>
              </a:lnSpc>
              <a:buFont typeface="Book Antiqua"/>
              <a:buAutoNum type="arabicPeriod"/>
            </a:pPr>
            <a:endParaRPr sz="4000" dirty="0"/>
          </a:p>
          <a:p>
            <a:pPr marL="734695" indent="-722630">
              <a:lnSpc>
                <a:spcPct val="100000"/>
              </a:lnSpc>
              <a:spcBef>
                <a:spcPts val="3735"/>
              </a:spcBef>
              <a:buAutoNum type="arabicPeriod"/>
              <a:tabLst>
                <a:tab pos="734695" algn="l"/>
                <a:tab pos="735330" algn="l"/>
              </a:tabLst>
            </a:pPr>
            <a:r>
              <a:rPr sz="4000" dirty="0"/>
              <a:t>Configure</a:t>
            </a:r>
            <a:r>
              <a:rPr sz="4000" spc="-20" dirty="0"/>
              <a:t> </a:t>
            </a:r>
            <a:r>
              <a:rPr sz="4000" dirty="0"/>
              <a:t>the</a:t>
            </a:r>
            <a:r>
              <a:rPr sz="4000" spc="-20" dirty="0"/>
              <a:t> </a:t>
            </a:r>
            <a:r>
              <a:rPr sz="4000" dirty="0"/>
              <a:t>dependency</a:t>
            </a:r>
            <a:r>
              <a:rPr sz="4000" spc="-20" dirty="0"/>
              <a:t> </a:t>
            </a:r>
            <a:r>
              <a:rPr sz="4000" dirty="0"/>
              <a:t>injection</a:t>
            </a:r>
            <a:r>
              <a:rPr sz="4000" spc="-15" dirty="0"/>
              <a:t> </a:t>
            </a:r>
            <a:r>
              <a:rPr sz="4000" dirty="0"/>
              <a:t>with</a:t>
            </a:r>
            <a:r>
              <a:rPr sz="4000" spc="-15" dirty="0"/>
              <a:t> </a:t>
            </a:r>
            <a:r>
              <a:rPr sz="4000" b="1" dirty="0">
                <a:latin typeface="Book Antiqua"/>
                <a:cs typeface="Book Antiqua"/>
              </a:rPr>
              <a:t>@Autowired</a:t>
            </a:r>
            <a:r>
              <a:rPr sz="4000" b="1" spc="-170" dirty="0">
                <a:latin typeface="Book Antiqua"/>
                <a:cs typeface="Book Antiqua"/>
              </a:rPr>
              <a:t> </a:t>
            </a:r>
            <a:r>
              <a:rPr sz="4000" spc="-10" dirty="0"/>
              <a:t>Annotation</a:t>
            </a: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60057"/>
            <a:ext cx="18293715" cy="691215"/>
          </a:xfrm>
          <a:prstGeom prst="rect">
            <a:avLst/>
          </a:prstGeom>
        </p:spPr>
        <p:txBody>
          <a:bodyPr vert="horz" wrap="square" lIns="0" tIns="13970" rIns="0" bIns="0" rtlCol="0">
            <a:spAutoFit/>
          </a:bodyPr>
          <a:lstStyle/>
          <a:p>
            <a:pPr marL="12700">
              <a:lnSpc>
                <a:spcPct val="100000"/>
              </a:lnSpc>
              <a:spcBef>
                <a:spcPts val="110"/>
              </a:spcBef>
            </a:pPr>
            <a:r>
              <a:rPr sz="4400" dirty="0"/>
              <a:t>Step1:</a:t>
            </a:r>
            <a:r>
              <a:rPr sz="4400" spc="-380" dirty="0"/>
              <a:t> </a:t>
            </a:r>
            <a:r>
              <a:rPr sz="4400" dirty="0"/>
              <a:t>Create</a:t>
            </a:r>
            <a:r>
              <a:rPr sz="4400" spc="-170" dirty="0"/>
              <a:t> </a:t>
            </a:r>
            <a:r>
              <a:rPr sz="4400" dirty="0"/>
              <a:t>setter</a:t>
            </a:r>
            <a:r>
              <a:rPr sz="4400" spc="-125" dirty="0"/>
              <a:t> </a:t>
            </a:r>
            <a:r>
              <a:rPr sz="4400" spc="-185" dirty="0"/>
              <a:t>method(s)</a:t>
            </a:r>
            <a:r>
              <a:rPr sz="4400" spc="-125" dirty="0"/>
              <a:t> </a:t>
            </a:r>
            <a:r>
              <a:rPr sz="4400" dirty="0"/>
              <a:t>in</a:t>
            </a:r>
            <a:r>
              <a:rPr sz="4400" spc="-125" dirty="0"/>
              <a:t> </a:t>
            </a:r>
            <a:r>
              <a:rPr sz="4400" spc="-100" dirty="0"/>
              <a:t>your</a:t>
            </a:r>
            <a:r>
              <a:rPr sz="4400" spc="-120" dirty="0"/>
              <a:t> </a:t>
            </a:r>
            <a:r>
              <a:rPr sz="4400" spc="-50" dirty="0"/>
              <a:t>class</a:t>
            </a:r>
            <a:r>
              <a:rPr sz="4400" spc="-125" dirty="0"/>
              <a:t> </a:t>
            </a:r>
            <a:r>
              <a:rPr sz="4400" dirty="0"/>
              <a:t>for</a:t>
            </a:r>
            <a:r>
              <a:rPr sz="4400" spc="-125" dirty="0"/>
              <a:t> </a:t>
            </a:r>
            <a:r>
              <a:rPr sz="4400" spc="-25" dirty="0"/>
              <a:t>injections</a:t>
            </a:r>
            <a:endParaRPr sz="4400" dirty="0"/>
          </a:p>
        </p:txBody>
      </p:sp>
      <p:grpSp>
        <p:nvGrpSpPr>
          <p:cNvPr id="3" name="object 3"/>
          <p:cNvGrpSpPr/>
          <p:nvPr/>
        </p:nvGrpSpPr>
        <p:grpSpPr>
          <a:xfrm>
            <a:off x="1994529" y="2285729"/>
            <a:ext cx="14274800" cy="7929245"/>
            <a:chOff x="1994529" y="2285729"/>
            <a:chExt cx="14274800" cy="7929245"/>
          </a:xfrm>
        </p:grpSpPr>
        <p:sp>
          <p:nvSpPr>
            <p:cNvPr id="4" name="object 4"/>
            <p:cNvSpPr/>
            <p:nvPr/>
          </p:nvSpPr>
          <p:spPr>
            <a:xfrm>
              <a:off x="2172534" y="2400909"/>
              <a:ext cx="13918565" cy="7468870"/>
            </a:xfrm>
            <a:custGeom>
              <a:avLst/>
              <a:gdLst/>
              <a:ahLst/>
              <a:cxnLst/>
              <a:rect l="l" t="t" r="r" b="b"/>
              <a:pathLst>
                <a:path w="13918565" h="7468870">
                  <a:moveTo>
                    <a:pt x="0" y="0"/>
                  </a:moveTo>
                  <a:lnTo>
                    <a:pt x="13918535" y="0"/>
                  </a:lnTo>
                  <a:lnTo>
                    <a:pt x="13918535" y="7468358"/>
                  </a:lnTo>
                  <a:lnTo>
                    <a:pt x="0" y="746835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994529" y="2285729"/>
              <a:ext cx="14274549" cy="7929077"/>
            </a:xfrm>
            <a:prstGeom prst="rect">
              <a:avLst/>
            </a:prstGeom>
          </p:spPr>
        </p:pic>
      </p:grpSp>
      <p:sp>
        <p:nvSpPr>
          <p:cNvPr id="6" name="object 6"/>
          <p:cNvSpPr txBox="1"/>
          <p:nvPr/>
        </p:nvSpPr>
        <p:spPr>
          <a:xfrm>
            <a:off x="2228069" y="2437487"/>
            <a:ext cx="13672819" cy="6835775"/>
          </a:xfrm>
          <a:prstGeom prst="rect">
            <a:avLst/>
          </a:prstGeom>
        </p:spPr>
        <p:txBody>
          <a:bodyPr vert="horz" wrap="square" lIns="0" tIns="13970" rIns="0" bIns="0" rtlCol="0">
            <a:spAutoFit/>
          </a:bodyPr>
          <a:lstStyle/>
          <a:p>
            <a:pPr marL="12700">
              <a:lnSpc>
                <a:spcPts val="4130"/>
              </a:lnSpc>
              <a:spcBef>
                <a:spcPts val="110"/>
              </a:spcBef>
            </a:pPr>
            <a:r>
              <a:rPr sz="3450" b="1" spc="-10" dirty="0">
                <a:latin typeface="Arial"/>
                <a:cs typeface="Arial"/>
              </a:rPr>
              <a:t>@Component</a:t>
            </a:r>
            <a:endParaRPr sz="3450">
              <a:latin typeface="Arial"/>
              <a:cs typeface="Arial"/>
            </a:endParaRPr>
          </a:p>
          <a:p>
            <a:pPr marL="12700">
              <a:lnSpc>
                <a:spcPts val="4130"/>
              </a:lnSpc>
            </a:pPr>
            <a:r>
              <a:rPr sz="3450" b="1" dirty="0">
                <a:solidFill>
                  <a:srgbClr val="931A68"/>
                </a:solidFill>
                <a:latin typeface="Arial"/>
                <a:cs typeface="Arial"/>
              </a:rPr>
              <a:t>public</a:t>
            </a:r>
            <a:r>
              <a:rPr sz="3450" b="1" spc="-55" dirty="0">
                <a:solidFill>
                  <a:srgbClr val="931A68"/>
                </a:solidFill>
                <a:latin typeface="Arial"/>
                <a:cs typeface="Arial"/>
              </a:rPr>
              <a:t> </a:t>
            </a:r>
            <a:r>
              <a:rPr sz="3450" b="1" dirty="0">
                <a:solidFill>
                  <a:srgbClr val="931A68"/>
                </a:solidFill>
                <a:latin typeface="Arial"/>
                <a:cs typeface="Arial"/>
              </a:rPr>
              <a:t>class</a:t>
            </a:r>
            <a:r>
              <a:rPr sz="3450" b="1" spc="-50" dirty="0">
                <a:solidFill>
                  <a:srgbClr val="931A68"/>
                </a:solidFill>
                <a:latin typeface="Arial"/>
                <a:cs typeface="Arial"/>
              </a:rPr>
              <a:t> </a:t>
            </a:r>
            <a:r>
              <a:rPr sz="3450" b="1" spc="-10" dirty="0">
                <a:latin typeface="Arial"/>
                <a:cs typeface="Arial"/>
              </a:rPr>
              <a:t>TennisCoach</a:t>
            </a:r>
            <a:r>
              <a:rPr sz="3450" b="1" spc="-35" dirty="0">
                <a:latin typeface="Arial"/>
                <a:cs typeface="Arial"/>
              </a:rPr>
              <a:t> </a:t>
            </a:r>
            <a:r>
              <a:rPr sz="3450" b="1" dirty="0">
                <a:solidFill>
                  <a:srgbClr val="931A68"/>
                </a:solidFill>
                <a:latin typeface="Arial"/>
                <a:cs typeface="Arial"/>
              </a:rPr>
              <a:t>implements</a:t>
            </a:r>
            <a:r>
              <a:rPr sz="3450" b="1" spc="-50" dirty="0">
                <a:solidFill>
                  <a:srgbClr val="931A68"/>
                </a:solidFill>
                <a:latin typeface="Arial"/>
                <a:cs typeface="Arial"/>
              </a:rPr>
              <a:t> </a:t>
            </a:r>
            <a:r>
              <a:rPr sz="3450" b="1" dirty="0">
                <a:latin typeface="Arial"/>
                <a:cs typeface="Arial"/>
              </a:rPr>
              <a:t>Coach</a:t>
            </a:r>
            <a:r>
              <a:rPr sz="3450" b="1" spc="-50" dirty="0">
                <a:latin typeface="Arial"/>
                <a:cs typeface="Arial"/>
              </a:rPr>
              <a:t> {</a:t>
            </a:r>
            <a:endParaRPr sz="3450">
              <a:latin typeface="Arial"/>
              <a:cs typeface="Arial"/>
            </a:endParaRPr>
          </a:p>
          <a:p>
            <a:pPr marL="389255" marR="5160645">
              <a:lnSpc>
                <a:spcPct val="199100"/>
              </a:lnSpc>
              <a:spcBef>
                <a:spcPts val="5"/>
              </a:spcBef>
            </a:pPr>
            <a:r>
              <a:rPr sz="3450" b="1" dirty="0">
                <a:solidFill>
                  <a:srgbClr val="931A68"/>
                </a:solidFill>
                <a:latin typeface="Arial"/>
                <a:cs typeface="Arial"/>
              </a:rPr>
              <a:t>private</a:t>
            </a:r>
            <a:r>
              <a:rPr sz="3450" b="1" spc="-30" dirty="0">
                <a:solidFill>
                  <a:srgbClr val="931A68"/>
                </a:solidFill>
                <a:latin typeface="Arial"/>
                <a:cs typeface="Arial"/>
              </a:rPr>
              <a:t> </a:t>
            </a:r>
            <a:r>
              <a:rPr sz="3450" b="1" dirty="0">
                <a:latin typeface="Arial"/>
                <a:cs typeface="Arial"/>
              </a:rPr>
              <a:t>FortuneService</a:t>
            </a:r>
            <a:r>
              <a:rPr sz="3450" b="1" spc="-15" dirty="0">
                <a:latin typeface="Arial"/>
                <a:cs typeface="Arial"/>
              </a:rPr>
              <a:t> </a:t>
            </a:r>
            <a:r>
              <a:rPr sz="3450" b="1" spc="-10" dirty="0">
                <a:solidFill>
                  <a:srgbClr val="0326CC"/>
                </a:solidFill>
                <a:latin typeface="Arial"/>
                <a:cs typeface="Arial"/>
              </a:rPr>
              <a:t>fortuneService</a:t>
            </a:r>
            <a:r>
              <a:rPr sz="3450" b="1" spc="-10" dirty="0">
                <a:latin typeface="Arial"/>
                <a:cs typeface="Arial"/>
              </a:rPr>
              <a:t>; </a:t>
            </a:r>
            <a:r>
              <a:rPr sz="3450" b="1" dirty="0">
                <a:solidFill>
                  <a:srgbClr val="931A68"/>
                </a:solidFill>
                <a:latin typeface="Arial"/>
                <a:cs typeface="Arial"/>
              </a:rPr>
              <a:t>public</a:t>
            </a:r>
            <a:r>
              <a:rPr sz="3450" b="1" spc="-105" dirty="0">
                <a:solidFill>
                  <a:srgbClr val="931A68"/>
                </a:solidFill>
                <a:latin typeface="Arial"/>
                <a:cs typeface="Arial"/>
              </a:rPr>
              <a:t> </a:t>
            </a:r>
            <a:r>
              <a:rPr sz="3450" b="1" spc="-10" dirty="0">
                <a:latin typeface="Arial"/>
                <a:cs typeface="Arial"/>
              </a:rPr>
              <a:t>TennisCoach()</a:t>
            </a:r>
            <a:r>
              <a:rPr sz="3450" b="1" spc="-90" dirty="0">
                <a:latin typeface="Arial"/>
                <a:cs typeface="Arial"/>
              </a:rPr>
              <a:t> </a:t>
            </a:r>
            <a:r>
              <a:rPr sz="3450" b="1" spc="-50" dirty="0">
                <a:latin typeface="Arial"/>
                <a:cs typeface="Arial"/>
              </a:rPr>
              <a:t>{</a:t>
            </a:r>
            <a:endParaRPr sz="3450">
              <a:latin typeface="Arial"/>
              <a:cs typeface="Arial"/>
            </a:endParaRPr>
          </a:p>
          <a:p>
            <a:pPr marL="389255">
              <a:lnSpc>
                <a:spcPts val="4120"/>
              </a:lnSpc>
            </a:pPr>
            <a:r>
              <a:rPr sz="3450" b="1" spc="5" dirty="0">
                <a:latin typeface="Arial"/>
                <a:cs typeface="Arial"/>
              </a:rPr>
              <a:t>}</a:t>
            </a:r>
            <a:endParaRPr sz="3450">
              <a:latin typeface="Arial"/>
              <a:cs typeface="Arial"/>
            </a:endParaRPr>
          </a:p>
          <a:p>
            <a:pPr>
              <a:lnSpc>
                <a:spcPct val="100000"/>
              </a:lnSpc>
            </a:pPr>
            <a:endParaRPr sz="3700">
              <a:latin typeface="Arial"/>
              <a:cs typeface="Arial"/>
            </a:endParaRPr>
          </a:p>
          <a:p>
            <a:pPr marL="766445" marR="5080" indent="-377190">
              <a:lnSpc>
                <a:spcPts val="4120"/>
              </a:lnSpc>
              <a:spcBef>
                <a:spcPts val="5"/>
              </a:spcBef>
            </a:pPr>
            <a:r>
              <a:rPr sz="3450" b="1" dirty="0">
                <a:solidFill>
                  <a:srgbClr val="931A68"/>
                </a:solidFill>
                <a:latin typeface="Arial"/>
                <a:cs typeface="Arial"/>
              </a:rPr>
              <a:t>public</a:t>
            </a:r>
            <a:r>
              <a:rPr sz="3450" b="1" spc="-25" dirty="0">
                <a:solidFill>
                  <a:srgbClr val="931A68"/>
                </a:solidFill>
                <a:latin typeface="Arial"/>
                <a:cs typeface="Arial"/>
              </a:rPr>
              <a:t> </a:t>
            </a:r>
            <a:r>
              <a:rPr sz="3450" b="1" dirty="0">
                <a:solidFill>
                  <a:srgbClr val="931A68"/>
                </a:solidFill>
                <a:latin typeface="Arial"/>
                <a:cs typeface="Arial"/>
              </a:rPr>
              <a:t>void</a:t>
            </a:r>
            <a:r>
              <a:rPr sz="3450" b="1" spc="-25" dirty="0">
                <a:solidFill>
                  <a:srgbClr val="931A68"/>
                </a:solidFill>
                <a:latin typeface="Arial"/>
                <a:cs typeface="Arial"/>
              </a:rPr>
              <a:t> </a:t>
            </a:r>
            <a:r>
              <a:rPr sz="3450" b="1" dirty="0">
                <a:latin typeface="Arial"/>
                <a:cs typeface="Arial"/>
              </a:rPr>
              <a:t>setFortuneService(FortuneService</a:t>
            </a:r>
            <a:r>
              <a:rPr sz="3450" b="1" spc="-25" dirty="0">
                <a:latin typeface="Arial"/>
                <a:cs typeface="Arial"/>
              </a:rPr>
              <a:t> </a:t>
            </a:r>
            <a:r>
              <a:rPr sz="3450" b="1" dirty="0">
                <a:solidFill>
                  <a:srgbClr val="7E504F"/>
                </a:solidFill>
                <a:latin typeface="Arial"/>
                <a:cs typeface="Arial"/>
              </a:rPr>
              <a:t>fortuneService</a:t>
            </a:r>
            <a:r>
              <a:rPr sz="3450" b="1" dirty="0">
                <a:latin typeface="Arial"/>
                <a:cs typeface="Arial"/>
              </a:rPr>
              <a:t>)</a:t>
            </a:r>
            <a:r>
              <a:rPr sz="3450" b="1" spc="-20" dirty="0">
                <a:latin typeface="Arial"/>
                <a:cs typeface="Arial"/>
              </a:rPr>
              <a:t> </a:t>
            </a:r>
            <a:r>
              <a:rPr sz="3450" b="1" spc="-50" dirty="0">
                <a:latin typeface="Arial"/>
                <a:cs typeface="Arial"/>
              </a:rPr>
              <a:t>{ </a:t>
            </a:r>
            <a:r>
              <a:rPr sz="3450" b="1" dirty="0">
                <a:solidFill>
                  <a:srgbClr val="931A68"/>
                </a:solidFill>
                <a:latin typeface="Arial"/>
                <a:cs typeface="Arial"/>
              </a:rPr>
              <a:t>this</a:t>
            </a:r>
            <a:r>
              <a:rPr sz="3450" b="1" dirty="0">
                <a:latin typeface="Arial"/>
                <a:cs typeface="Arial"/>
              </a:rPr>
              <a:t>.</a:t>
            </a:r>
            <a:r>
              <a:rPr sz="3450" b="1" dirty="0">
                <a:solidFill>
                  <a:srgbClr val="0326CC"/>
                </a:solidFill>
                <a:latin typeface="Arial"/>
                <a:cs typeface="Arial"/>
              </a:rPr>
              <a:t>fortuneService</a:t>
            </a:r>
            <a:r>
              <a:rPr sz="3450" b="1" spc="-25" dirty="0">
                <a:solidFill>
                  <a:srgbClr val="0326CC"/>
                </a:solidFill>
                <a:latin typeface="Arial"/>
                <a:cs typeface="Arial"/>
              </a:rPr>
              <a:t> </a:t>
            </a:r>
            <a:r>
              <a:rPr sz="3450" b="1" dirty="0">
                <a:latin typeface="Arial"/>
                <a:cs typeface="Arial"/>
              </a:rPr>
              <a:t>=</a:t>
            </a:r>
            <a:r>
              <a:rPr sz="3450" b="1" spc="-15" dirty="0">
                <a:latin typeface="Arial"/>
                <a:cs typeface="Arial"/>
              </a:rPr>
              <a:t> </a:t>
            </a:r>
            <a:r>
              <a:rPr sz="3450" b="1" spc="-10" dirty="0">
                <a:solidFill>
                  <a:srgbClr val="7E504F"/>
                </a:solidFill>
                <a:latin typeface="Arial"/>
                <a:cs typeface="Arial"/>
              </a:rPr>
              <a:t>fortuneService</a:t>
            </a:r>
            <a:r>
              <a:rPr sz="3450" b="1" spc="-10" dirty="0">
                <a:latin typeface="Arial"/>
                <a:cs typeface="Arial"/>
              </a:rPr>
              <a:t>;</a:t>
            </a:r>
            <a:endParaRPr sz="3450">
              <a:latin typeface="Arial"/>
              <a:cs typeface="Arial"/>
            </a:endParaRPr>
          </a:p>
          <a:p>
            <a:pPr marL="389255">
              <a:lnSpc>
                <a:spcPts val="3979"/>
              </a:lnSpc>
            </a:pPr>
            <a:r>
              <a:rPr sz="3450" b="1" spc="5" dirty="0">
                <a:latin typeface="Arial"/>
                <a:cs typeface="Arial"/>
              </a:rPr>
              <a:t>}</a:t>
            </a:r>
            <a:endParaRPr sz="3450">
              <a:latin typeface="Arial"/>
              <a:cs typeface="Arial"/>
            </a:endParaRPr>
          </a:p>
          <a:p>
            <a:pPr marL="256540">
              <a:lnSpc>
                <a:spcPts val="4120"/>
              </a:lnSpc>
            </a:pPr>
            <a:r>
              <a:rPr sz="3450" b="1" spc="-25" dirty="0">
                <a:latin typeface="Arial"/>
                <a:cs typeface="Arial"/>
              </a:rPr>
              <a:t>...</a:t>
            </a:r>
            <a:endParaRPr sz="3450">
              <a:latin typeface="Arial"/>
              <a:cs typeface="Arial"/>
            </a:endParaRPr>
          </a:p>
          <a:p>
            <a:pPr marL="12700">
              <a:lnSpc>
                <a:spcPts val="4130"/>
              </a:lnSpc>
            </a:pPr>
            <a:r>
              <a:rPr sz="3450" b="1" spc="5" dirty="0">
                <a:latin typeface="Arial"/>
                <a:cs typeface="Arial"/>
              </a:rPr>
              <a:t>}</a:t>
            </a:r>
            <a:endParaRPr sz="3450">
              <a:latin typeface="Arial"/>
              <a:cs typeface="Arial"/>
            </a:endParaRPr>
          </a:p>
        </p:txBody>
      </p:sp>
      <p:sp>
        <p:nvSpPr>
          <p:cNvPr id="7" name="object 7"/>
          <p:cNvSpPr txBox="1"/>
          <p:nvPr/>
        </p:nvSpPr>
        <p:spPr>
          <a:xfrm>
            <a:off x="2112889" y="1924413"/>
            <a:ext cx="318071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TennisCoach.java</a:t>
            </a:r>
            <a:endParaRPr sz="2300">
              <a:latin typeface="Arial"/>
              <a:cs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01549" y="2065840"/>
            <a:ext cx="15567660" cy="9159240"/>
            <a:chOff x="701549" y="2065840"/>
            <a:chExt cx="15567660" cy="9159240"/>
          </a:xfrm>
        </p:grpSpPr>
        <p:sp>
          <p:nvSpPr>
            <p:cNvPr id="3" name="object 3"/>
            <p:cNvSpPr/>
            <p:nvPr/>
          </p:nvSpPr>
          <p:spPr>
            <a:xfrm>
              <a:off x="2172534" y="2181020"/>
              <a:ext cx="13918565" cy="7992109"/>
            </a:xfrm>
            <a:custGeom>
              <a:avLst/>
              <a:gdLst/>
              <a:ahLst/>
              <a:cxnLst/>
              <a:rect l="l" t="t" r="r" b="b"/>
              <a:pathLst>
                <a:path w="13918565" h="7992109">
                  <a:moveTo>
                    <a:pt x="0" y="0"/>
                  </a:moveTo>
                  <a:lnTo>
                    <a:pt x="13918535" y="0"/>
                  </a:lnTo>
                  <a:lnTo>
                    <a:pt x="13918535" y="7991903"/>
                  </a:lnTo>
                  <a:lnTo>
                    <a:pt x="0" y="7991903"/>
                  </a:lnTo>
                  <a:lnTo>
                    <a:pt x="0" y="0"/>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994529" y="2065840"/>
              <a:ext cx="14274549" cy="8452622"/>
            </a:xfrm>
            <a:prstGeom prst="rect">
              <a:avLst/>
            </a:prstGeom>
          </p:spPr>
        </p:pic>
      </p:grpSp>
      <p:sp>
        <p:nvSpPr>
          <p:cNvPr id="5" name="object 5"/>
          <p:cNvSpPr txBox="1">
            <a:spLocks noGrp="1"/>
          </p:cNvSpPr>
          <p:nvPr>
            <p:ph type="title"/>
          </p:nvPr>
        </p:nvSpPr>
        <p:spPr>
          <a:xfrm>
            <a:off x="679450" y="588357"/>
            <a:ext cx="17754600" cy="631583"/>
          </a:xfrm>
          <a:prstGeom prst="rect">
            <a:avLst/>
          </a:prstGeom>
        </p:spPr>
        <p:txBody>
          <a:bodyPr vert="horz" wrap="square" lIns="0" tIns="15875" rIns="0" bIns="0" rtlCol="0">
            <a:spAutoFit/>
          </a:bodyPr>
          <a:lstStyle/>
          <a:p>
            <a:pPr marL="123189">
              <a:lnSpc>
                <a:spcPct val="100000"/>
              </a:lnSpc>
              <a:spcBef>
                <a:spcPts val="125"/>
              </a:spcBef>
            </a:pPr>
            <a:r>
              <a:rPr sz="4000" dirty="0"/>
              <a:t>Step</a:t>
            </a:r>
            <a:r>
              <a:rPr sz="4000" spc="-165" dirty="0"/>
              <a:t> </a:t>
            </a:r>
            <a:r>
              <a:rPr sz="4000" spc="135" dirty="0"/>
              <a:t>2:</a:t>
            </a:r>
            <a:r>
              <a:rPr sz="4000" spc="-300" dirty="0"/>
              <a:t> </a:t>
            </a:r>
            <a:r>
              <a:rPr sz="4000" spc="-60" dirty="0"/>
              <a:t>Configure</a:t>
            </a:r>
            <a:r>
              <a:rPr sz="4000" spc="-80" dirty="0"/>
              <a:t> </a:t>
            </a:r>
            <a:r>
              <a:rPr sz="4000" dirty="0"/>
              <a:t>the</a:t>
            </a:r>
            <a:r>
              <a:rPr sz="4000" spc="-85" dirty="0"/>
              <a:t> </a:t>
            </a:r>
            <a:r>
              <a:rPr sz="4000" spc="-105" dirty="0"/>
              <a:t>dependency</a:t>
            </a:r>
            <a:r>
              <a:rPr sz="4000" spc="-85" dirty="0"/>
              <a:t> </a:t>
            </a:r>
            <a:r>
              <a:rPr sz="4000" spc="-25" dirty="0"/>
              <a:t>injection</a:t>
            </a:r>
            <a:r>
              <a:rPr sz="4000" spc="-80" dirty="0"/>
              <a:t> </a:t>
            </a:r>
            <a:r>
              <a:rPr sz="4000" spc="-125" dirty="0"/>
              <a:t>with</a:t>
            </a:r>
            <a:r>
              <a:rPr sz="4000" spc="-300" dirty="0"/>
              <a:t> </a:t>
            </a:r>
            <a:r>
              <a:rPr sz="4000" spc="-130" dirty="0"/>
              <a:t>Autowired</a:t>
            </a:r>
            <a:r>
              <a:rPr sz="4000" spc="-300" dirty="0"/>
              <a:t> </a:t>
            </a:r>
            <a:r>
              <a:rPr sz="4000" spc="-10" dirty="0"/>
              <a:t>Annotation</a:t>
            </a:r>
          </a:p>
        </p:txBody>
      </p:sp>
      <p:sp>
        <p:nvSpPr>
          <p:cNvPr id="6" name="object 6"/>
          <p:cNvSpPr txBox="1"/>
          <p:nvPr/>
        </p:nvSpPr>
        <p:spPr>
          <a:xfrm>
            <a:off x="2228069" y="2217598"/>
            <a:ext cx="13672819" cy="7359650"/>
          </a:xfrm>
          <a:prstGeom prst="rect">
            <a:avLst/>
          </a:prstGeom>
        </p:spPr>
        <p:txBody>
          <a:bodyPr vert="horz" wrap="square" lIns="0" tIns="13970" rIns="0" bIns="0" rtlCol="0">
            <a:spAutoFit/>
          </a:bodyPr>
          <a:lstStyle/>
          <a:p>
            <a:pPr marL="12700">
              <a:lnSpc>
                <a:spcPts val="4130"/>
              </a:lnSpc>
              <a:spcBef>
                <a:spcPts val="110"/>
              </a:spcBef>
            </a:pPr>
            <a:r>
              <a:rPr sz="3450" b="1" spc="-10" dirty="0">
                <a:latin typeface="Arial"/>
                <a:cs typeface="Arial"/>
              </a:rPr>
              <a:t>@Component</a:t>
            </a:r>
            <a:endParaRPr sz="3450">
              <a:latin typeface="Arial"/>
              <a:cs typeface="Arial"/>
            </a:endParaRPr>
          </a:p>
          <a:p>
            <a:pPr marL="12700">
              <a:lnSpc>
                <a:spcPts val="4130"/>
              </a:lnSpc>
            </a:pPr>
            <a:r>
              <a:rPr sz="3450" b="1" dirty="0">
                <a:solidFill>
                  <a:srgbClr val="931A68"/>
                </a:solidFill>
                <a:latin typeface="Arial"/>
                <a:cs typeface="Arial"/>
              </a:rPr>
              <a:t>public</a:t>
            </a:r>
            <a:r>
              <a:rPr sz="3450" b="1" spc="-55" dirty="0">
                <a:solidFill>
                  <a:srgbClr val="931A68"/>
                </a:solidFill>
                <a:latin typeface="Arial"/>
                <a:cs typeface="Arial"/>
              </a:rPr>
              <a:t> </a:t>
            </a:r>
            <a:r>
              <a:rPr sz="3450" b="1" dirty="0">
                <a:solidFill>
                  <a:srgbClr val="931A68"/>
                </a:solidFill>
                <a:latin typeface="Arial"/>
                <a:cs typeface="Arial"/>
              </a:rPr>
              <a:t>class</a:t>
            </a:r>
            <a:r>
              <a:rPr sz="3450" b="1" spc="-50" dirty="0">
                <a:solidFill>
                  <a:srgbClr val="931A68"/>
                </a:solidFill>
                <a:latin typeface="Arial"/>
                <a:cs typeface="Arial"/>
              </a:rPr>
              <a:t> </a:t>
            </a:r>
            <a:r>
              <a:rPr sz="3450" b="1" spc="-10" dirty="0">
                <a:latin typeface="Arial"/>
                <a:cs typeface="Arial"/>
              </a:rPr>
              <a:t>TennisCoach</a:t>
            </a:r>
            <a:r>
              <a:rPr sz="3450" b="1" spc="-35" dirty="0">
                <a:latin typeface="Arial"/>
                <a:cs typeface="Arial"/>
              </a:rPr>
              <a:t> </a:t>
            </a:r>
            <a:r>
              <a:rPr sz="3450" b="1" dirty="0">
                <a:solidFill>
                  <a:srgbClr val="931A68"/>
                </a:solidFill>
                <a:latin typeface="Arial"/>
                <a:cs typeface="Arial"/>
              </a:rPr>
              <a:t>implements</a:t>
            </a:r>
            <a:r>
              <a:rPr sz="3450" b="1" spc="-50" dirty="0">
                <a:solidFill>
                  <a:srgbClr val="931A68"/>
                </a:solidFill>
                <a:latin typeface="Arial"/>
                <a:cs typeface="Arial"/>
              </a:rPr>
              <a:t> </a:t>
            </a:r>
            <a:r>
              <a:rPr sz="3450" b="1" dirty="0">
                <a:latin typeface="Arial"/>
                <a:cs typeface="Arial"/>
              </a:rPr>
              <a:t>Coach</a:t>
            </a:r>
            <a:r>
              <a:rPr sz="3450" b="1" spc="-50" dirty="0">
                <a:latin typeface="Arial"/>
                <a:cs typeface="Arial"/>
              </a:rPr>
              <a:t> {</a:t>
            </a:r>
            <a:endParaRPr sz="3450">
              <a:latin typeface="Arial"/>
              <a:cs typeface="Arial"/>
            </a:endParaRPr>
          </a:p>
          <a:p>
            <a:pPr marL="389255" marR="5160645">
              <a:lnSpc>
                <a:spcPct val="199100"/>
              </a:lnSpc>
              <a:spcBef>
                <a:spcPts val="5"/>
              </a:spcBef>
            </a:pPr>
            <a:r>
              <a:rPr sz="3450" b="1" dirty="0">
                <a:solidFill>
                  <a:srgbClr val="931A68"/>
                </a:solidFill>
                <a:latin typeface="Arial"/>
                <a:cs typeface="Arial"/>
              </a:rPr>
              <a:t>private</a:t>
            </a:r>
            <a:r>
              <a:rPr sz="3450" b="1" spc="-30" dirty="0">
                <a:solidFill>
                  <a:srgbClr val="931A68"/>
                </a:solidFill>
                <a:latin typeface="Arial"/>
                <a:cs typeface="Arial"/>
              </a:rPr>
              <a:t> </a:t>
            </a:r>
            <a:r>
              <a:rPr sz="3450" b="1" dirty="0">
                <a:latin typeface="Arial"/>
                <a:cs typeface="Arial"/>
              </a:rPr>
              <a:t>FortuneService</a:t>
            </a:r>
            <a:r>
              <a:rPr sz="3450" b="1" spc="-15" dirty="0">
                <a:latin typeface="Arial"/>
                <a:cs typeface="Arial"/>
              </a:rPr>
              <a:t> </a:t>
            </a:r>
            <a:r>
              <a:rPr sz="3450" b="1" spc="-10" dirty="0">
                <a:solidFill>
                  <a:srgbClr val="0326CC"/>
                </a:solidFill>
                <a:latin typeface="Arial"/>
                <a:cs typeface="Arial"/>
              </a:rPr>
              <a:t>fortuneService</a:t>
            </a:r>
            <a:r>
              <a:rPr sz="3450" b="1" spc="-10" dirty="0">
                <a:latin typeface="Arial"/>
                <a:cs typeface="Arial"/>
              </a:rPr>
              <a:t>; </a:t>
            </a:r>
            <a:r>
              <a:rPr sz="3450" b="1" dirty="0">
                <a:solidFill>
                  <a:srgbClr val="931A68"/>
                </a:solidFill>
                <a:latin typeface="Arial"/>
                <a:cs typeface="Arial"/>
              </a:rPr>
              <a:t>public</a:t>
            </a:r>
            <a:r>
              <a:rPr sz="3450" b="1" spc="-105" dirty="0">
                <a:solidFill>
                  <a:srgbClr val="931A68"/>
                </a:solidFill>
                <a:latin typeface="Arial"/>
                <a:cs typeface="Arial"/>
              </a:rPr>
              <a:t> </a:t>
            </a:r>
            <a:r>
              <a:rPr sz="3450" b="1" spc="-10" dirty="0">
                <a:latin typeface="Arial"/>
                <a:cs typeface="Arial"/>
              </a:rPr>
              <a:t>TennisCoach()</a:t>
            </a:r>
            <a:r>
              <a:rPr sz="3450" b="1" spc="-90" dirty="0">
                <a:latin typeface="Arial"/>
                <a:cs typeface="Arial"/>
              </a:rPr>
              <a:t> </a:t>
            </a:r>
            <a:r>
              <a:rPr sz="3450" b="1" spc="-50" dirty="0">
                <a:latin typeface="Arial"/>
                <a:cs typeface="Arial"/>
              </a:rPr>
              <a:t>{</a:t>
            </a:r>
            <a:endParaRPr sz="3450">
              <a:latin typeface="Arial"/>
              <a:cs typeface="Arial"/>
            </a:endParaRPr>
          </a:p>
          <a:p>
            <a:pPr marL="389255">
              <a:lnSpc>
                <a:spcPts val="4120"/>
              </a:lnSpc>
            </a:pPr>
            <a:r>
              <a:rPr sz="3450" b="1" spc="5" dirty="0">
                <a:latin typeface="Arial"/>
                <a:cs typeface="Arial"/>
              </a:rPr>
              <a:t>}</a:t>
            </a:r>
            <a:endParaRPr sz="3450">
              <a:latin typeface="Arial"/>
              <a:cs typeface="Arial"/>
            </a:endParaRPr>
          </a:p>
          <a:p>
            <a:pPr>
              <a:lnSpc>
                <a:spcPct val="100000"/>
              </a:lnSpc>
              <a:spcBef>
                <a:spcPts val="20"/>
              </a:spcBef>
            </a:pPr>
            <a:endParaRPr sz="3550">
              <a:latin typeface="Arial"/>
              <a:cs typeface="Arial"/>
            </a:endParaRPr>
          </a:p>
          <a:p>
            <a:pPr marL="389255">
              <a:lnSpc>
                <a:spcPts val="4130"/>
              </a:lnSpc>
            </a:pPr>
            <a:r>
              <a:rPr sz="3450" b="1" spc="-10" dirty="0">
                <a:latin typeface="Arial"/>
                <a:cs typeface="Arial"/>
              </a:rPr>
              <a:t>@Autowired</a:t>
            </a:r>
            <a:endParaRPr sz="3450">
              <a:latin typeface="Arial"/>
              <a:cs typeface="Arial"/>
            </a:endParaRPr>
          </a:p>
          <a:p>
            <a:pPr marL="766445" marR="5080" indent="-377190">
              <a:lnSpc>
                <a:spcPts val="4120"/>
              </a:lnSpc>
              <a:spcBef>
                <a:spcPts val="145"/>
              </a:spcBef>
            </a:pPr>
            <a:r>
              <a:rPr sz="3450" b="1" dirty="0">
                <a:solidFill>
                  <a:srgbClr val="931A68"/>
                </a:solidFill>
                <a:latin typeface="Arial"/>
                <a:cs typeface="Arial"/>
              </a:rPr>
              <a:t>public</a:t>
            </a:r>
            <a:r>
              <a:rPr sz="3450" b="1" spc="-25" dirty="0">
                <a:solidFill>
                  <a:srgbClr val="931A68"/>
                </a:solidFill>
                <a:latin typeface="Arial"/>
                <a:cs typeface="Arial"/>
              </a:rPr>
              <a:t> </a:t>
            </a:r>
            <a:r>
              <a:rPr sz="3450" b="1" dirty="0">
                <a:solidFill>
                  <a:srgbClr val="931A68"/>
                </a:solidFill>
                <a:latin typeface="Arial"/>
                <a:cs typeface="Arial"/>
              </a:rPr>
              <a:t>void</a:t>
            </a:r>
            <a:r>
              <a:rPr sz="3450" b="1" spc="-25" dirty="0">
                <a:solidFill>
                  <a:srgbClr val="931A68"/>
                </a:solidFill>
                <a:latin typeface="Arial"/>
                <a:cs typeface="Arial"/>
              </a:rPr>
              <a:t> </a:t>
            </a:r>
            <a:r>
              <a:rPr sz="3450" b="1" dirty="0">
                <a:latin typeface="Arial"/>
                <a:cs typeface="Arial"/>
              </a:rPr>
              <a:t>setFortuneService(FortuneService</a:t>
            </a:r>
            <a:r>
              <a:rPr sz="3450" b="1" spc="-25" dirty="0">
                <a:latin typeface="Arial"/>
                <a:cs typeface="Arial"/>
              </a:rPr>
              <a:t> </a:t>
            </a:r>
            <a:r>
              <a:rPr sz="3450" b="1" dirty="0">
                <a:solidFill>
                  <a:srgbClr val="7E504F"/>
                </a:solidFill>
                <a:latin typeface="Arial"/>
                <a:cs typeface="Arial"/>
              </a:rPr>
              <a:t>fortuneService</a:t>
            </a:r>
            <a:r>
              <a:rPr sz="3450" b="1" dirty="0">
                <a:latin typeface="Arial"/>
                <a:cs typeface="Arial"/>
              </a:rPr>
              <a:t>)</a:t>
            </a:r>
            <a:r>
              <a:rPr sz="3450" b="1" spc="-20" dirty="0">
                <a:latin typeface="Arial"/>
                <a:cs typeface="Arial"/>
              </a:rPr>
              <a:t> </a:t>
            </a:r>
            <a:r>
              <a:rPr sz="3450" b="1" spc="-50" dirty="0">
                <a:latin typeface="Arial"/>
                <a:cs typeface="Arial"/>
              </a:rPr>
              <a:t>{ </a:t>
            </a:r>
            <a:r>
              <a:rPr sz="3450" b="1" dirty="0">
                <a:solidFill>
                  <a:srgbClr val="931A68"/>
                </a:solidFill>
                <a:latin typeface="Arial"/>
                <a:cs typeface="Arial"/>
              </a:rPr>
              <a:t>this</a:t>
            </a:r>
            <a:r>
              <a:rPr sz="3450" b="1" dirty="0">
                <a:latin typeface="Arial"/>
                <a:cs typeface="Arial"/>
              </a:rPr>
              <a:t>.</a:t>
            </a:r>
            <a:r>
              <a:rPr sz="3450" b="1" dirty="0">
                <a:solidFill>
                  <a:srgbClr val="0326CC"/>
                </a:solidFill>
                <a:latin typeface="Arial"/>
                <a:cs typeface="Arial"/>
              </a:rPr>
              <a:t>fortuneService</a:t>
            </a:r>
            <a:r>
              <a:rPr sz="3450" b="1" spc="-25" dirty="0">
                <a:solidFill>
                  <a:srgbClr val="0326CC"/>
                </a:solidFill>
                <a:latin typeface="Arial"/>
                <a:cs typeface="Arial"/>
              </a:rPr>
              <a:t> </a:t>
            </a:r>
            <a:r>
              <a:rPr sz="3450" b="1" dirty="0">
                <a:latin typeface="Arial"/>
                <a:cs typeface="Arial"/>
              </a:rPr>
              <a:t>=</a:t>
            </a:r>
            <a:r>
              <a:rPr sz="3450" b="1" spc="-15" dirty="0">
                <a:latin typeface="Arial"/>
                <a:cs typeface="Arial"/>
              </a:rPr>
              <a:t> </a:t>
            </a:r>
            <a:r>
              <a:rPr sz="3450" b="1" spc="-10" dirty="0">
                <a:solidFill>
                  <a:srgbClr val="7E504F"/>
                </a:solidFill>
                <a:latin typeface="Arial"/>
                <a:cs typeface="Arial"/>
              </a:rPr>
              <a:t>fortuneService</a:t>
            </a:r>
            <a:r>
              <a:rPr sz="3450" b="1" spc="-10" dirty="0">
                <a:latin typeface="Arial"/>
                <a:cs typeface="Arial"/>
              </a:rPr>
              <a:t>;</a:t>
            </a:r>
            <a:endParaRPr sz="3450">
              <a:latin typeface="Arial"/>
              <a:cs typeface="Arial"/>
            </a:endParaRPr>
          </a:p>
          <a:p>
            <a:pPr marL="389255">
              <a:lnSpc>
                <a:spcPts val="3979"/>
              </a:lnSpc>
            </a:pPr>
            <a:r>
              <a:rPr sz="3450" b="1" spc="5" dirty="0">
                <a:latin typeface="Arial"/>
                <a:cs typeface="Arial"/>
              </a:rPr>
              <a:t>}</a:t>
            </a:r>
            <a:endParaRPr sz="3450">
              <a:latin typeface="Arial"/>
              <a:cs typeface="Arial"/>
            </a:endParaRPr>
          </a:p>
          <a:p>
            <a:pPr marL="256540">
              <a:lnSpc>
                <a:spcPts val="4120"/>
              </a:lnSpc>
            </a:pPr>
            <a:r>
              <a:rPr sz="3450" b="1" spc="-25" dirty="0">
                <a:latin typeface="Arial"/>
                <a:cs typeface="Arial"/>
              </a:rPr>
              <a:t>...</a:t>
            </a:r>
            <a:endParaRPr sz="3450">
              <a:latin typeface="Arial"/>
              <a:cs typeface="Arial"/>
            </a:endParaRPr>
          </a:p>
          <a:p>
            <a:pPr marL="12700">
              <a:lnSpc>
                <a:spcPts val="4130"/>
              </a:lnSpc>
            </a:pPr>
            <a:r>
              <a:rPr sz="3450" b="1" spc="5" dirty="0">
                <a:latin typeface="Arial"/>
                <a:cs typeface="Arial"/>
              </a:rPr>
              <a:t>}</a:t>
            </a:r>
            <a:endParaRPr sz="3450">
              <a:latin typeface="Arial"/>
              <a:cs typeface="Arial"/>
            </a:endParaRPr>
          </a:p>
        </p:txBody>
      </p:sp>
      <p:sp>
        <p:nvSpPr>
          <p:cNvPr id="7" name="object 7"/>
          <p:cNvSpPr txBox="1"/>
          <p:nvPr/>
        </p:nvSpPr>
        <p:spPr>
          <a:xfrm>
            <a:off x="2112889" y="1704525"/>
            <a:ext cx="318071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TennisCoach.java</a:t>
            </a:r>
            <a:endParaRPr sz="2300">
              <a:latin typeface="Arial"/>
              <a:cs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46650" y="4130675"/>
            <a:ext cx="9890125" cy="3971290"/>
          </a:xfrm>
          <a:prstGeom prst="rect">
            <a:avLst/>
          </a:prstGeom>
        </p:spPr>
        <p:txBody>
          <a:bodyPr vert="horz" wrap="square" lIns="0" tIns="15875" rIns="0" bIns="0" rtlCol="0">
            <a:spAutoFit/>
          </a:bodyPr>
          <a:lstStyle/>
          <a:p>
            <a:pPr algn="ctr">
              <a:lnSpc>
                <a:spcPct val="100000"/>
              </a:lnSpc>
              <a:spcBef>
                <a:spcPts val="125"/>
              </a:spcBef>
            </a:pPr>
            <a:r>
              <a:rPr sz="5250" dirty="0">
                <a:solidFill>
                  <a:srgbClr val="0433FF"/>
                </a:solidFill>
                <a:latin typeface="Arial Rounded MT Bold"/>
                <a:cs typeface="Arial Rounded MT Bold"/>
              </a:rPr>
              <a:t>Inject</a:t>
            </a:r>
            <a:r>
              <a:rPr sz="5250" spc="-55" dirty="0">
                <a:solidFill>
                  <a:srgbClr val="0433FF"/>
                </a:solidFill>
                <a:latin typeface="Arial Rounded MT Bold"/>
                <a:cs typeface="Arial Rounded MT Bold"/>
              </a:rPr>
              <a:t> </a:t>
            </a:r>
            <a:r>
              <a:rPr sz="5250" dirty="0">
                <a:solidFill>
                  <a:srgbClr val="0433FF"/>
                </a:solidFill>
                <a:latin typeface="Arial Rounded MT Bold"/>
                <a:cs typeface="Arial Rounded MT Bold"/>
              </a:rPr>
              <a:t>dependencies</a:t>
            </a:r>
            <a:r>
              <a:rPr sz="5250" spc="-45" dirty="0">
                <a:solidFill>
                  <a:srgbClr val="0433FF"/>
                </a:solidFill>
                <a:latin typeface="Arial Rounded MT Bold"/>
                <a:cs typeface="Arial Rounded MT Bold"/>
              </a:rPr>
              <a:t> </a:t>
            </a:r>
            <a:r>
              <a:rPr sz="5250" dirty="0">
                <a:solidFill>
                  <a:srgbClr val="0433FF"/>
                </a:solidFill>
                <a:latin typeface="Arial Rounded MT Bold"/>
                <a:cs typeface="Arial Rounded MT Bold"/>
              </a:rPr>
              <a:t>by</a:t>
            </a:r>
            <a:r>
              <a:rPr sz="5250" spc="-40" dirty="0">
                <a:solidFill>
                  <a:srgbClr val="0433FF"/>
                </a:solidFill>
                <a:latin typeface="Arial Rounded MT Bold"/>
                <a:cs typeface="Arial Rounded MT Bold"/>
              </a:rPr>
              <a:t> </a:t>
            </a:r>
            <a:r>
              <a:rPr sz="5250" spc="-10" dirty="0">
                <a:solidFill>
                  <a:srgbClr val="0433FF"/>
                </a:solidFill>
                <a:latin typeface="Arial Rounded MT Bold"/>
                <a:cs typeface="Arial Rounded MT Bold"/>
              </a:rPr>
              <a:t>calling</a:t>
            </a:r>
            <a:endParaRPr sz="5250" dirty="0">
              <a:latin typeface="Arial Rounded MT Bold"/>
              <a:cs typeface="Arial Rounded MT Bold"/>
            </a:endParaRPr>
          </a:p>
          <a:p>
            <a:pPr marL="703580" marR="686435" algn="ctr">
              <a:lnSpc>
                <a:spcPct val="196300"/>
              </a:lnSpc>
            </a:pPr>
            <a:r>
              <a:rPr sz="5250" dirty="0">
                <a:solidFill>
                  <a:srgbClr val="0433FF"/>
                </a:solidFill>
                <a:latin typeface="Arial Rounded MT Bold"/>
                <a:cs typeface="Arial Rounded MT Bold"/>
              </a:rPr>
              <a:t>ANY</a:t>
            </a:r>
            <a:r>
              <a:rPr sz="5250" spc="-25" dirty="0">
                <a:solidFill>
                  <a:srgbClr val="0433FF"/>
                </a:solidFill>
                <a:latin typeface="Arial Rounded MT Bold"/>
                <a:cs typeface="Arial Rounded MT Bold"/>
              </a:rPr>
              <a:t> </a:t>
            </a:r>
            <a:r>
              <a:rPr sz="5250" dirty="0">
                <a:solidFill>
                  <a:srgbClr val="0433FF"/>
                </a:solidFill>
                <a:latin typeface="Arial Rounded MT Bold"/>
                <a:cs typeface="Arial Rounded MT Bold"/>
              </a:rPr>
              <a:t>method</a:t>
            </a:r>
            <a:r>
              <a:rPr sz="5250" spc="-15" dirty="0">
                <a:solidFill>
                  <a:srgbClr val="0433FF"/>
                </a:solidFill>
                <a:latin typeface="Arial Rounded MT Bold"/>
                <a:cs typeface="Arial Rounded MT Bold"/>
              </a:rPr>
              <a:t> </a:t>
            </a:r>
            <a:r>
              <a:rPr sz="5250" dirty="0">
                <a:solidFill>
                  <a:srgbClr val="0433FF"/>
                </a:solidFill>
                <a:latin typeface="Arial Rounded MT Bold"/>
                <a:cs typeface="Arial Rounded MT Bold"/>
              </a:rPr>
              <a:t>on</a:t>
            </a:r>
            <a:r>
              <a:rPr sz="5250" spc="-15" dirty="0">
                <a:solidFill>
                  <a:srgbClr val="0433FF"/>
                </a:solidFill>
                <a:latin typeface="Arial Rounded MT Bold"/>
                <a:cs typeface="Arial Rounded MT Bold"/>
              </a:rPr>
              <a:t> </a:t>
            </a:r>
            <a:r>
              <a:rPr sz="5250" dirty="0">
                <a:solidFill>
                  <a:srgbClr val="0433FF"/>
                </a:solidFill>
                <a:latin typeface="Arial Rounded MT Bold"/>
                <a:cs typeface="Arial Rounded MT Bold"/>
              </a:rPr>
              <a:t>your</a:t>
            </a:r>
            <a:r>
              <a:rPr sz="5250" spc="-15" dirty="0">
                <a:solidFill>
                  <a:srgbClr val="0433FF"/>
                </a:solidFill>
                <a:latin typeface="Arial Rounded MT Bold"/>
                <a:cs typeface="Arial Rounded MT Bold"/>
              </a:rPr>
              <a:t> </a:t>
            </a:r>
            <a:r>
              <a:rPr sz="5250" spc="-10" dirty="0">
                <a:solidFill>
                  <a:srgbClr val="0433FF"/>
                </a:solidFill>
                <a:latin typeface="Arial Rounded MT Bold"/>
                <a:cs typeface="Arial Rounded MT Bold"/>
              </a:rPr>
              <a:t>class </a:t>
            </a:r>
            <a:r>
              <a:rPr sz="5250" dirty="0">
                <a:solidFill>
                  <a:srgbClr val="A53234"/>
                </a:solidFill>
                <a:latin typeface="Arial Rounded MT Bold"/>
                <a:cs typeface="Arial Rounded MT Bold"/>
              </a:rPr>
              <a:t>Simply</a:t>
            </a:r>
            <a:r>
              <a:rPr sz="5250" spc="-35" dirty="0">
                <a:solidFill>
                  <a:srgbClr val="A53234"/>
                </a:solidFill>
                <a:latin typeface="Arial Rounded MT Bold"/>
                <a:cs typeface="Arial Rounded MT Bold"/>
              </a:rPr>
              <a:t> </a:t>
            </a:r>
            <a:r>
              <a:rPr sz="5250" dirty="0">
                <a:solidFill>
                  <a:srgbClr val="A53234"/>
                </a:solidFill>
                <a:latin typeface="Arial Rounded MT Bold"/>
                <a:cs typeface="Arial Rounded MT Bold"/>
              </a:rPr>
              <a:t>give:</a:t>
            </a:r>
            <a:r>
              <a:rPr sz="5250" spc="-35" dirty="0">
                <a:solidFill>
                  <a:srgbClr val="A53234"/>
                </a:solidFill>
                <a:latin typeface="Arial Rounded MT Bold"/>
                <a:cs typeface="Arial Rounded MT Bold"/>
              </a:rPr>
              <a:t> </a:t>
            </a:r>
            <a:r>
              <a:rPr sz="5250" spc="-10" dirty="0">
                <a:solidFill>
                  <a:srgbClr val="A53234"/>
                </a:solidFill>
                <a:latin typeface="Arial Rounded MT Bold"/>
                <a:cs typeface="Arial Rounded MT Bold"/>
              </a:rPr>
              <a:t>@Autowired</a:t>
            </a:r>
            <a:endParaRPr sz="5250" dirty="0">
              <a:latin typeface="Arial Rounded MT Bold"/>
              <a:cs typeface="Arial Rounded MT Bo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01549" y="2065840"/>
            <a:ext cx="15664180" cy="9159240"/>
            <a:chOff x="701549" y="2065840"/>
            <a:chExt cx="15664180" cy="9159240"/>
          </a:xfrm>
        </p:grpSpPr>
        <p:sp>
          <p:nvSpPr>
            <p:cNvPr id="3" name="object 3"/>
            <p:cNvSpPr/>
            <p:nvPr/>
          </p:nvSpPr>
          <p:spPr>
            <a:xfrm>
              <a:off x="2172534" y="2181020"/>
              <a:ext cx="14015719" cy="7992109"/>
            </a:xfrm>
            <a:custGeom>
              <a:avLst/>
              <a:gdLst/>
              <a:ahLst/>
              <a:cxnLst/>
              <a:rect l="l" t="t" r="r" b="b"/>
              <a:pathLst>
                <a:path w="14015719" h="7992109">
                  <a:moveTo>
                    <a:pt x="0" y="0"/>
                  </a:moveTo>
                  <a:lnTo>
                    <a:pt x="14015171" y="0"/>
                  </a:lnTo>
                  <a:lnTo>
                    <a:pt x="14015171" y="7991903"/>
                  </a:lnTo>
                  <a:lnTo>
                    <a:pt x="0" y="7991903"/>
                  </a:lnTo>
                  <a:lnTo>
                    <a:pt x="0" y="0"/>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994529" y="2065840"/>
              <a:ext cx="14371175" cy="8452622"/>
            </a:xfrm>
            <a:prstGeom prst="rect">
              <a:avLst/>
            </a:prstGeom>
          </p:spPr>
        </p:pic>
      </p:grpSp>
      <p:sp>
        <p:nvSpPr>
          <p:cNvPr id="5" name="object 5"/>
          <p:cNvSpPr txBox="1">
            <a:spLocks noGrp="1"/>
          </p:cNvSpPr>
          <p:nvPr>
            <p:ph type="title"/>
          </p:nvPr>
        </p:nvSpPr>
        <p:spPr>
          <a:xfrm>
            <a:off x="831850" y="699394"/>
            <a:ext cx="17297399" cy="631583"/>
          </a:xfrm>
          <a:prstGeom prst="rect">
            <a:avLst/>
          </a:prstGeom>
        </p:spPr>
        <p:txBody>
          <a:bodyPr vert="horz" wrap="square" lIns="0" tIns="15875" rIns="0" bIns="0" rtlCol="0">
            <a:spAutoFit/>
          </a:bodyPr>
          <a:lstStyle/>
          <a:p>
            <a:pPr marL="123189">
              <a:lnSpc>
                <a:spcPct val="100000"/>
              </a:lnSpc>
              <a:spcBef>
                <a:spcPts val="125"/>
              </a:spcBef>
            </a:pPr>
            <a:r>
              <a:rPr sz="4000" dirty="0"/>
              <a:t>Step</a:t>
            </a:r>
            <a:r>
              <a:rPr sz="4000" spc="-165" dirty="0"/>
              <a:t> </a:t>
            </a:r>
            <a:r>
              <a:rPr sz="4000" spc="135" dirty="0"/>
              <a:t>2:</a:t>
            </a:r>
            <a:r>
              <a:rPr sz="4000" spc="-300" dirty="0"/>
              <a:t> </a:t>
            </a:r>
            <a:r>
              <a:rPr sz="4000" spc="-60" dirty="0"/>
              <a:t>Configure</a:t>
            </a:r>
            <a:r>
              <a:rPr sz="4000" spc="-80" dirty="0"/>
              <a:t> </a:t>
            </a:r>
            <a:r>
              <a:rPr sz="4000" dirty="0"/>
              <a:t>the</a:t>
            </a:r>
            <a:r>
              <a:rPr sz="4000" spc="-85" dirty="0"/>
              <a:t> </a:t>
            </a:r>
            <a:r>
              <a:rPr sz="4000" spc="-105" dirty="0"/>
              <a:t>dependency</a:t>
            </a:r>
            <a:r>
              <a:rPr sz="4000" spc="-85" dirty="0"/>
              <a:t> </a:t>
            </a:r>
            <a:r>
              <a:rPr sz="4000" spc="-25" dirty="0"/>
              <a:t>injection</a:t>
            </a:r>
            <a:r>
              <a:rPr sz="4000" spc="-80" dirty="0"/>
              <a:t> </a:t>
            </a:r>
            <a:r>
              <a:rPr sz="4000" spc="-125" dirty="0"/>
              <a:t>with</a:t>
            </a:r>
            <a:r>
              <a:rPr sz="4000" spc="-300" dirty="0"/>
              <a:t> </a:t>
            </a:r>
            <a:r>
              <a:rPr sz="4000" spc="-130" dirty="0"/>
              <a:t>Autowired</a:t>
            </a:r>
            <a:r>
              <a:rPr sz="4000" spc="-300" dirty="0"/>
              <a:t> </a:t>
            </a:r>
            <a:r>
              <a:rPr sz="4000" spc="-10" dirty="0"/>
              <a:t>Annotation</a:t>
            </a:r>
          </a:p>
        </p:txBody>
      </p:sp>
      <p:sp>
        <p:nvSpPr>
          <p:cNvPr id="6" name="object 6"/>
          <p:cNvSpPr txBox="1"/>
          <p:nvPr/>
        </p:nvSpPr>
        <p:spPr>
          <a:xfrm>
            <a:off x="2228069" y="2217598"/>
            <a:ext cx="13769340" cy="7359650"/>
          </a:xfrm>
          <a:prstGeom prst="rect">
            <a:avLst/>
          </a:prstGeom>
        </p:spPr>
        <p:txBody>
          <a:bodyPr vert="horz" wrap="square" lIns="0" tIns="13970" rIns="0" bIns="0" rtlCol="0">
            <a:spAutoFit/>
          </a:bodyPr>
          <a:lstStyle/>
          <a:p>
            <a:pPr marL="12700">
              <a:lnSpc>
                <a:spcPts val="4130"/>
              </a:lnSpc>
              <a:spcBef>
                <a:spcPts val="110"/>
              </a:spcBef>
            </a:pPr>
            <a:r>
              <a:rPr sz="3450" b="1" spc="-10" dirty="0">
                <a:latin typeface="Arial"/>
                <a:cs typeface="Arial"/>
              </a:rPr>
              <a:t>@Component</a:t>
            </a:r>
            <a:endParaRPr sz="3450">
              <a:latin typeface="Arial"/>
              <a:cs typeface="Arial"/>
            </a:endParaRPr>
          </a:p>
          <a:p>
            <a:pPr marL="12700">
              <a:lnSpc>
                <a:spcPts val="4130"/>
              </a:lnSpc>
            </a:pPr>
            <a:r>
              <a:rPr sz="3450" b="1" dirty="0">
                <a:solidFill>
                  <a:srgbClr val="931A68"/>
                </a:solidFill>
                <a:latin typeface="Arial"/>
                <a:cs typeface="Arial"/>
              </a:rPr>
              <a:t>public</a:t>
            </a:r>
            <a:r>
              <a:rPr sz="3450" b="1" spc="-55" dirty="0">
                <a:solidFill>
                  <a:srgbClr val="931A68"/>
                </a:solidFill>
                <a:latin typeface="Arial"/>
                <a:cs typeface="Arial"/>
              </a:rPr>
              <a:t> </a:t>
            </a:r>
            <a:r>
              <a:rPr sz="3450" b="1" dirty="0">
                <a:solidFill>
                  <a:srgbClr val="931A68"/>
                </a:solidFill>
                <a:latin typeface="Arial"/>
                <a:cs typeface="Arial"/>
              </a:rPr>
              <a:t>class</a:t>
            </a:r>
            <a:r>
              <a:rPr sz="3450" b="1" spc="-50" dirty="0">
                <a:solidFill>
                  <a:srgbClr val="931A68"/>
                </a:solidFill>
                <a:latin typeface="Arial"/>
                <a:cs typeface="Arial"/>
              </a:rPr>
              <a:t> </a:t>
            </a:r>
            <a:r>
              <a:rPr sz="3450" b="1" spc="-10" dirty="0">
                <a:latin typeface="Arial"/>
                <a:cs typeface="Arial"/>
              </a:rPr>
              <a:t>TennisCoach</a:t>
            </a:r>
            <a:r>
              <a:rPr sz="3450" b="1" spc="-35" dirty="0">
                <a:latin typeface="Arial"/>
                <a:cs typeface="Arial"/>
              </a:rPr>
              <a:t> </a:t>
            </a:r>
            <a:r>
              <a:rPr sz="3450" b="1" dirty="0">
                <a:solidFill>
                  <a:srgbClr val="931A68"/>
                </a:solidFill>
                <a:latin typeface="Arial"/>
                <a:cs typeface="Arial"/>
              </a:rPr>
              <a:t>implements</a:t>
            </a:r>
            <a:r>
              <a:rPr sz="3450" b="1" spc="-50" dirty="0">
                <a:solidFill>
                  <a:srgbClr val="931A68"/>
                </a:solidFill>
                <a:latin typeface="Arial"/>
                <a:cs typeface="Arial"/>
              </a:rPr>
              <a:t> </a:t>
            </a:r>
            <a:r>
              <a:rPr sz="3450" b="1" dirty="0">
                <a:latin typeface="Arial"/>
                <a:cs typeface="Arial"/>
              </a:rPr>
              <a:t>Coach</a:t>
            </a:r>
            <a:r>
              <a:rPr sz="3450" b="1" spc="-50" dirty="0">
                <a:latin typeface="Arial"/>
                <a:cs typeface="Arial"/>
              </a:rPr>
              <a:t> {</a:t>
            </a:r>
            <a:endParaRPr sz="3450">
              <a:latin typeface="Arial"/>
              <a:cs typeface="Arial"/>
            </a:endParaRPr>
          </a:p>
          <a:p>
            <a:pPr marL="389255" marR="5257165">
              <a:lnSpc>
                <a:spcPct val="199100"/>
              </a:lnSpc>
              <a:spcBef>
                <a:spcPts val="5"/>
              </a:spcBef>
            </a:pPr>
            <a:r>
              <a:rPr sz="3450" b="1" dirty="0">
                <a:solidFill>
                  <a:srgbClr val="931A68"/>
                </a:solidFill>
                <a:latin typeface="Arial"/>
                <a:cs typeface="Arial"/>
              </a:rPr>
              <a:t>private</a:t>
            </a:r>
            <a:r>
              <a:rPr sz="3450" b="1" spc="-30" dirty="0">
                <a:solidFill>
                  <a:srgbClr val="931A68"/>
                </a:solidFill>
                <a:latin typeface="Arial"/>
                <a:cs typeface="Arial"/>
              </a:rPr>
              <a:t> </a:t>
            </a:r>
            <a:r>
              <a:rPr sz="3450" b="1" dirty="0">
                <a:latin typeface="Arial"/>
                <a:cs typeface="Arial"/>
              </a:rPr>
              <a:t>FortuneService</a:t>
            </a:r>
            <a:r>
              <a:rPr sz="3450" b="1" spc="-15" dirty="0">
                <a:latin typeface="Arial"/>
                <a:cs typeface="Arial"/>
              </a:rPr>
              <a:t> </a:t>
            </a:r>
            <a:r>
              <a:rPr sz="3450" b="1" spc="-10" dirty="0">
                <a:solidFill>
                  <a:srgbClr val="0326CC"/>
                </a:solidFill>
                <a:latin typeface="Arial"/>
                <a:cs typeface="Arial"/>
              </a:rPr>
              <a:t>fortuneService</a:t>
            </a:r>
            <a:r>
              <a:rPr sz="3450" b="1" spc="-10" dirty="0">
                <a:latin typeface="Arial"/>
                <a:cs typeface="Arial"/>
              </a:rPr>
              <a:t>; </a:t>
            </a:r>
            <a:r>
              <a:rPr sz="3450" b="1" dirty="0">
                <a:solidFill>
                  <a:srgbClr val="931A68"/>
                </a:solidFill>
                <a:latin typeface="Arial"/>
                <a:cs typeface="Arial"/>
              </a:rPr>
              <a:t>public</a:t>
            </a:r>
            <a:r>
              <a:rPr sz="3450" b="1" spc="-105" dirty="0">
                <a:solidFill>
                  <a:srgbClr val="931A68"/>
                </a:solidFill>
                <a:latin typeface="Arial"/>
                <a:cs typeface="Arial"/>
              </a:rPr>
              <a:t> </a:t>
            </a:r>
            <a:r>
              <a:rPr sz="3450" b="1" spc="-10" dirty="0">
                <a:latin typeface="Arial"/>
                <a:cs typeface="Arial"/>
              </a:rPr>
              <a:t>TennisCoach()</a:t>
            </a:r>
            <a:r>
              <a:rPr sz="3450" b="1" spc="-90" dirty="0">
                <a:latin typeface="Arial"/>
                <a:cs typeface="Arial"/>
              </a:rPr>
              <a:t> </a:t>
            </a:r>
            <a:r>
              <a:rPr sz="3450" b="1" spc="-50" dirty="0">
                <a:latin typeface="Arial"/>
                <a:cs typeface="Arial"/>
              </a:rPr>
              <a:t>{</a:t>
            </a:r>
            <a:endParaRPr sz="3450">
              <a:latin typeface="Arial"/>
              <a:cs typeface="Arial"/>
            </a:endParaRPr>
          </a:p>
          <a:p>
            <a:pPr marL="389255">
              <a:lnSpc>
                <a:spcPts val="4120"/>
              </a:lnSpc>
            </a:pPr>
            <a:r>
              <a:rPr sz="3450" b="1" spc="5" dirty="0">
                <a:latin typeface="Arial"/>
                <a:cs typeface="Arial"/>
              </a:rPr>
              <a:t>}</a:t>
            </a:r>
            <a:endParaRPr sz="3450">
              <a:latin typeface="Arial"/>
              <a:cs typeface="Arial"/>
            </a:endParaRPr>
          </a:p>
          <a:p>
            <a:pPr>
              <a:lnSpc>
                <a:spcPct val="100000"/>
              </a:lnSpc>
              <a:spcBef>
                <a:spcPts val="20"/>
              </a:spcBef>
            </a:pPr>
            <a:endParaRPr sz="3550">
              <a:latin typeface="Arial"/>
              <a:cs typeface="Arial"/>
            </a:endParaRPr>
          </a:p>
          <a:p>
            <a:pPr marL="389255">
              <a:lnSpc>
                <a:spcPts val="4130"/>
              </a:lnSpc>
            </a:pPr>
            <a:r>
              <a:rPr sz="3450" b="1" spc="-10" dirty="0">
                <a:latin typeface="Arial"/>
                <a:cs typeface="Arial"/>
              </a:rPr>
              <a:t>@Autowired</a:t>
            </a:r>
            <a:endParaRPr sz="3450">
              <a:latin typeface="Arial"/>
              <a:cs typeface="Arial"/>
            </a:endParaRPr>
          </a:p>
          <a:p>
            <a:pPr marL="766445" marR="5080" indent="-377190">
              <a:lnSpc>
                <a:spcPts val="4120"/>
              </a:lnSpc>
              <a:spcBef>
                <a:spcPts val="145"/>
              </a:spcBef>
            </a:pPr>
            <a:r>
              <a:rPr sz="3450" b="1" dirty="0">
                <a:solidFill>
                  <a:srgbClr val="931A68"/>
                </a:solidFill>
                <a:latin typeface="Arial"/>
                <a:cs typeface="Arial"/>
              </a:rPr>
              <a:t>public</a:t>
            </a:r>
            <a:r>
              <a:rPr sz="3450" b="1" spc="-25" dirty="0">
                <a:solidFill>
                  <a:srgbClr val="931A68"/>
                </a:solidFill>
                <a:latin typeface="Arial"/>
                <a:cs typeface="Arial"/>
              </a:rPr>
              <a:t> </a:t>
            </a:r>
            <a:r>
              <a:rPr sz="3450" b="1" dirty="0">
                <a:solidFill>
                  <a:srgbClr val="931A68"/>
                </a:solidFill>
                <a:latin typeface="Arial"/>
                <a:cs typeface="Arial"/>
              </a:rPr>
              <a:t>void</a:t>
            </a:r>
            <a:r>
              <a:rPr sz="3450" b="1" spc="-20" dirty="0">
                <a:solidFill>
                  <a:srgbClr val="931A68"/>
                </a:solidFill>
                <a:latin typeface="Arial"/>
                <a:cs typeface="Arial"/>
              </a:rPr>
              <a:t> </a:t>
            </a:r>
            <a:r>
              <a:rPr sz="3450" b="1" dirty="0">
                <a:latin typeface="Arial"/>
                <a:cs typeface="Arial"/>
              </a:rPr>
              <a:t>doSomeCrazyStuff(FortuneService</a:t>
            </a:r>
            <a:r>
              <a:rPr sz="3450" b="1" spc="-25" dirty="0">
                <a:latin typeface="Arial"/>
                <a:cs typeface="Arial"/>
              </a:rPr>
              <a:t> </a:t>
            </a:r>
            <a:r>
              <a:rPr sz="3450" b="1" dirty="0">
                <a:solidFill>
                  <a:srgbClr val="7E504F"/>
                </a:solidFill>
                <a:latin typeface="Arial"/>
                <a:cs typeface="Arial"/>
              </a:rPr>
              <a:t>fortuneService</a:t>
            </a:r>
            <a:r>
              <a:rPr sz="3450" b="1" dirty="0">
                <a:latin typeface="Arial"/>
                <a:cs typeface="Arial"/>
              </a:rPr>
              <a:t>)</a:t>
            </a:r>
            <a:r>
              <a:rPr sz="3450" b="1" spc="-20" dirty="0">
                <a:latin typeface="Arial"/>
                <a:cs typeface="Arial"/>
              </a:rPr>
              <a:t> </a:t>
            </a:r>
            <a:r>
              <a:rPr sz="3450" b="1" spc="-50" dirty="0">
                <a:latin typeface="Arial"/>
                <a:cs typeface="Arial"/>
              </a:rPr>
              <a:t>{ </a:t>
            </a:r>
            <a:r>
              <a:rPr sz="3450" b="1" dirty="0">
                <a:solidFill>
                  <a:srgbClr val="931A68"/>
                </a:solidFill>
                <a:latin typeface="Arial"/>
                <a:cs typeface="Arial"/>
              </a:rPr>
              <a:t>this</a:t>
            </a:r>
            <a:r>
              <a:rPr sz="3450" b="1" dirty="0">
                <a:latin typeface="Arial"/>
                <a:cs typeface="Arial"/>
              </a:rPr>
              <a:t>.</a:t>
            </a:r>
            <a:r>
              <a:rPr sz="3450" b="1" dirty="0">
                <a:solidFill>
                  <a:srgbClr val="0326CC"/>
                </a:solidFill>
                <a:latin typeface="Arial"/>
                <a:cs typeface="Arial"/>
              </a:rPr>
              <a:t>fortuneService</a:t>
            </a:r>
            <a:r>
              <a:rPr sz="3450" b="1" spc="-25" dirty="0">
                <a:solidFill>
                  <a:srgbClr val="0326CC"/>
                </a:solidFill>
                <a:latin typeface="Arial"/>
                <a:cs typeface="Arial"/>
              </a:rPr>
              <a:t> </a:t>
            </a:r>
            <a:r>
              <a:rPr sz="3450" b="1" dirty="0">
                <a:latin typeface="Arial"/>
                <a:cs typeface="Arial"/>
              </a:rPr>
              <a:t>=</a:t>
            </a:r>
            <a:r>
              <a:rPr sz="3450" b="1" spc="-15" dirty="0">
                <a:latin typeface="Arial"/>
                <a:cs typeface="Arial"/>
              </a:rPr>
              <a:t> </a:t>
            </a:r>
            <a:r>
              <a:rPr sz="3450" b="1" spc="-10" dirty="0">
                <a:solidFill>
                  <a:srgbClr val="7E504F"/>
                </a:solidFill>
                <a:latin typeface="Arial"/>
                <a:cs typeface="Arial"/>
              </a:rPr>
              <a:t>fortuneService</a:t>
            </a:r>
            <a:r>
              <a:rPr sz="3450" b="1" spc="-10" dirty="0">
                <a:latin typeface="Arial"/>
                <a:cs typeface="Arial"/>
              </a:rPr>
              <a:t>;</a:t>
            </a:r>
            <a:endParaRPr sz="3450">
              <a:latin typeface="Arial"/>
              <a:cs typeface="Arial"/>
            </a:endParaRPr>
          </a:p>
          <a:p>
            <a:pPr marL="389255">
              <a:lnSpc>
                <a:spcPts val="3979"/>
              </a:lnSpc>
            </a:pPr>
            <a:r>
              <a:rPr sz="3450" b="1" spc="5" dirty="0">
                <a:latin typeface="Arial"/>
                <a:cs typeface="Arial"/>
              </a:rPr>
              <a:t>}</a:t>
            </a:r>
            <a:endParaRPr sz="3450">
              <a:latin typeface="Arial"/>
              <a:cs typeface="Arial"/>
            </a:endParaRPr>
          </a:p>
          <a:p>
            <a:pPr marL="256540">
              <a:lnSpc>
                <a:spcPts val="4120"/>
              </a:lnSpc>
            </a:pPr>
            <a:r>
              <a:rPr sz="3450" b="1" spc="-25" dirty="0">
                <a:latin typeface="Arial"/>
                <a:cs typeface="Arial"/>
              </a:rPr>
              <a:t>...</a:t>
            </a:r>
            <a:endParaRPr sz="3450">
              <a:latin typeface="Arial"/>
              <a:cs typeface="Arial"/>
            </a:endParaRPr>
          </a:p>
          <a:p>
            <a:pPr marL="12700">
              <a:lnSpc>
                <a:spcPts val="4130"/>
              </a:lnSpc>
            </a:pPr>
            <a:r>
              <a:rPr sz="3450" b="1" spc="5" dirty="0">
                <a:latin typeface="Arial"/>
                <a:cs typeface="Arial"/>
              </a:rPr>
              <a:t>}</a:t>
            </a:r>
            <a:endParaRPr sz="3450">
              <a:latin typeface="Arial"/>
              <a:cs typeface="Arial"/>
            </a:endParaRPr>
          </a:p>
        </p:txBody>
      </p:sp>
      <p:sp>
        <p:nvSpPr>
          <p:cNvPr id="7" name="object 7"/>
          <p:cNvSpPr txBox="1"/>
          <p:nvPr/>
        </p:nvSpPr>
        <p:spPr>
          <a:xfrm>
            <a:off x="2112889" y="1704525"/>
            <a:ext cx="318071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TennisCoach.java</a:t>
            </a:r>
            <a:endParaRPr sz="2300">
              <a:latin typeface="Arial"/>
              <a:cs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4050" y="4130675"/>
            <a:ext cx="12934830" cy="1816779"/>
          </a:xfrm>
          <a:prstGeom prst="rect">
            <a:avLst/>
          </a:prstGeom>
        </p:spPr>
        <p:txBody>
          <a:bodyPr vert="horz" wrap="square" lIns="0" tIns="9525" rIns="0" bIns="0" rtlCol="0">
            <a:spAutoFit/>
          </a:bodyPr>
          <a:lstStyle/>
          <a:p>
            <a:pPr marL="14604" marR="9525" indent="1863725" algn="ctr">
              <a:lnSpc>
                <a:spcPct val="100600"/>
              </a:lnSpc>
              <a:spcBef>
                <a:spcPts val="75"/>
              </a:spcBef>
            </a:pPr>
            <a:r>
              <a:rPr sz="6000" spc="-90" dirty="0"/>
              <a:t>Field</a:t>
            </a:r>
            <a:r>
              <a:rPr sz="6000" spc="-345" dirty="0"/>
              <a:t> </a:t>
            </a:r>
            <a:r>
              <a:rPr sz="6000" spc="-120" dirty="0"/>
              <a:t>Injection</a:t>
            </a:r>
            <a:r>
              <a:rPr sz="6000" spc="-345" dirty="0"/>
              <a:t> </a:t>
            </a:r>
            <a:r>
              <a:rPr sz="6000" spc="-20" dirty="0"/>
              <a:t>with </a:t>
            </a:r>
            <a:r>
              <a:rPr sz="6000" spc="-125" dirty="0"/>
              <a:t>Annotations</a:t>
            </a:r>
            <a:r>
              <a:rPr sz="6000" spc="-275" dirty="0"/>
              <a:t> </a:t>
            </a:r>
            <a:r>
              <a:rPr sz="6000" spc="-100" dirty="0"/>
              <a:t>and</a:t>
            </a:r>
            <a:r>
              <a:rPr sz="6000" spc="-525" dirty="0"/>
              <a:t> </a:t>
            </a:r>
            <a:r>
              <a:rPr sz="6000" spc="-114" dirty="0"/>
              <a:t>Autowiring</a:t>
            </a: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89250" y="4283075"/>
            <a:ext cx="13813790" cy="3185795"/>
          </a:xfrm>
          <a:prstGeom prst="rect">
            <a:avLst/>
          </a:prstGeom>
        </p:spPr>
        <p:txBody>
          <a:bodyPr vert="horz" wrap="square" lIns="0" tIns="54610" rIns="0" bIns="0" rtlCol="0">
            <a:spAutoFit/>
          </a:bodyPr>
          <a:lstStyle/>
          <a:p>
            <a:pPr marL="12700" marR="5080" algn="ctr">
              <a:lnSpc>
                <a:spcPts val="6180"/>
              </a:lnSpc>
              <a:spcBef>
                <a:spcPts val="430"/>
              </a:spcBef>
            </a:pPr>
            <a:r>
              <a:rPr sz="5250" dirty="0">
                <a:solidFill>
                  <a:srgbClr val="0433FF"/>
                </a:solidFill>
                <a:latin typeface="Arial Rounded MT Bold"/>
                <a:cs typeface="Arial Rounded MT Bold"/>
              </a:rPr>
              <a:t>Inject</a:t>
            </a:r>
            <a:r>
              <a:rPr sz="5250" spc="-25" dirty="0">
                <a:solidFill>
                  <a:srgbClr val="0433FF"/>
                </a:solidFill>
                <a:latin typeface="Arial Rounded MT Bold"/>
                <a:cs typeface="Arial Rounded MT Bold"/>
              </a:rPr>
              <a:t> </a:t>
            </a:r>
            <a:r>
              <a:rPr sz="5250" dirty="0">
                <a:solidFill>
                  <a:srgbClr val="0433FF"/>
                </a:solidFill>
                <a:latin typeface="Arial Rounded MT Bold"/>
                <a:cs typeface="Arial Rounded MT Bold"/>
              </a:rPr>
              <a:t>dependencies</a:t>
            </a:r>
            <a:r>
              <a:rPr sz="5250" spc="-10" dirty="0">
                <a:solidFill>
                  <a:srgbClr val="0433FF"/>
                </a:solidFill>
                <a:latin typeface="Arial Rounded MT Bold"/>
                <a:cs typeface="Arial Rounded MT Bold"/>
              </a:rPr>
              <a:t> </a:t>
            </a:r>
            <a:r>
              <a:rPr sz="5250" dirty="0">
                <a:solidFill>
                  <a:srgbClr val="0433FF"/>
                </a:solidFill>
                <a:latin typeface="Arial Rounded MT Bold"/>
                <a:cs typeface="Arial Rounded MT Bold"/>
              </a:rPr>
              <a:t>by</a:t>
            </a:r>
            <a:r>
              <a:rPr sz="5250" spc="-15" dirty="0">
                <a:solidFill>
                  <a:srgbClr val="0433FF"/>
                </a:solidFill>
                <a:latin typeface="Arial Rounded MT Bold"/>
                <a:cs typeface="Arial Rounded MT Bold"/>
              </a:rPr>
              <a:t> </a:t>
            </a:r>
            <a:r>
              <a:rPr sz="5250" dirty="0">
                <a:solidFill>
                  <a:srgbClr val="0433FF"/>
                </a:solidFill>
                <a:latin typeface="Arial Rounded MT Bold"/>
                <a:cs typeface="Arial Rounded MT Bold"/>
              </a:rPr>
              <a:t>setting</a:t>
            </a:r>
            <a:r>
              <a:rPr sz="5250" spc="-10" dirty="0">
                <a:solidFill>
                  <a:srgbClr val="0433FF"/>
                </a:solidFill>
                <a:latin typeface="Arial Rounded MT Bold"/>
                <a:cs typeface="Arial Rounded MT Bold"/>
              </a:rPr>
              <a:t> </a:t>
            </a:r>
            <a:r>
              <a:rPr sz="5250" dirty="0">
                <a:solidFill>
                  <a:srgbClr val="0433FF"/>
                </a:solidFill>
                <a:latin typeface="Arial Rounded MT Bold"/>
                <a:cs typeface="Arial Rounded MT Bold"/>
              </a:rPr>
              <a:t>field</a:t>
            </a:r>
            <a:r>
              <a:rPr sz="5250" spc="-10" dirty="0">
                <a:solidFill>
                  <a:srgbClr val="0433FF"/>
                </a:solidFill>
                <a:latin typeface="Arial Rounded MT Bold"/>
                <a:cs typeface="Arial Rounded MT Bold"/>
              </a:rPr>
              <a:t> values </a:t>
            </a:r>
            <a:r>
              <a:rPr sz="5250" dirty="0">
                <a:solidFill>
                  <a:srgbClr val="0433FF"/>
                </a:solidFill>
                <a:latin typeface="Arial Rounded MT Bold"/>
                <a:cs typeface="Arial Rounded MT Bold"/>
              </a:rPr>
              <a:t>on</a:t>
            </a:r>
            <a:r>
              <a:rPr sz="5250" spc="-65" dirty="0">
                <a:solidFill>
                  <a:srgbClr val="0433FF"/>
                </a:solidFill>
                <a:latin typeface="Arial Rounded MT Bold"/>
                <a:cs typeface="Arial Rounded MT Bold"/>
              </a:rPr>
              <a:t> </a:t>
            </a:r>
            <a:r>
              <a:rPr sz="5250" dirty="0">
                <a:solidFill>
                  <a:srgbClr val="0433FF"/>
                </a:solidFill>
                <a:latin typeface="Arial Rounded MT Bold"/>
                <a:cs typeface="Arial Rounded MT Bold"/>
              </a:rPr>
              <a:t>your</a:t>
            </a:r>
            <a:r>
              <a:rPr sz="5250" spc="-65" dirty="0">
                <a:solidFill>
                  <a:srgbClr val="0433FF"/>
                </a:solidFill>
                <a:latin typeface="Arial Rounded MT Bold"/>
                <a:cs typeface="Arial Rounded MT Bold"/>
              </a:rPr>
              <a:t> </a:t>
            </a:r>
            <a:r>
              <a:rPr sz="5250" dirty="0">
                <a:solidFill>
                  <a:srgbClr val="0433FF"/>
                </a:solidFill>
                <a:latin typeface="Arial Rounded MT Bold"/>
                <a:cs typeface="Arial Rounded MT Bold"/>
              </a:rPr>
              <a:t>class</a:t>
            </a:r>
            <a:r>
              <a:rPr sz="5250" spc="-60" dirty="0">
                <a:solidFill>
                  <a:srgbClr val="0433FF"/>
                </a:solidFill>
                <a:latin typeface="Arial Rounded MT Bold"/>
                <a:cs typeface="Arial Rounded MT Bold"/>
              </a:rPr>
              <a:t> </a:t>
            </a:r>
            <a:r>
              <a:rPr sz="5250" spc="-10" dirty="0">
                <a:solidFill>
                  <a:srgbClr val="0433FF"/>
                </a:solidFill>
                <a:latin typeface="Arial Rounded MT Bold"/>
                <a:cs typeface="Arial Rounded MT Bold"/>
              </a:rPr>
              <a:t>directly</a:t>
            </a:r>
            <a:endParaRPr sz="5250" dirty="0">
              <a:latin typeface="Arial Rounded MT Bold"/>
              <a:cs typeface="Arial Rounded MT Bold"/>
            </a:endParaRPr>
          </a:p>
          <a:p>
            <a:pPr>
              <a:lnSpc>
                <a:spcPct val="100000"/>
              </a:lnSpc>
              <a:spcBef>
                <a:spcPts val="40"/>
              </a:spcBef>
            </a:pPr>
            <a:endParaRPr sz="5050" dirty="0">
              <a:latin typeface="Arial Rounded MT Bold"/>
              <a:cs typeface="Arial Rounded MT Bold"/>
            </a:endParaRPr>
          </a:p>
          <a:p>
            <a:pPr algn="ctr">
              <a:lnSpc>
                <a:spcPct val="100000"/>
              </a:lnSpc>
            </a:pPr>
            <a:r>
              <a:rPr sz="5250" dirty="0">
                <a:solidFill>
                  <a:srgbClr val="0433FF"/>
                </a:solidFill>
                <a:latin typeface="Arial Rounded MT Bold"/>
                <a:cs typeface="Arial Rounded MT Bold"/>
              </a:rPr>
              <a:t>(even</a:t>
            </a:r>
            <a:r>
              <a:rPr sz="5250" spc="-204" dirty="0">
                <a:solidFill>
                  <a:srgbClr val="0433FF"/>
                </a:solidFill>
                <a:latin typeface="Arial Rounded MT Bold"/>
                <a:cs typeface="Arial Rounded MT Bold"/>
              </a:rPr>
              <a:t> </a:t>
            </a:r>
            <a:r>
              <a:rPr sz="5250" dirty="0">
                <a:solidFill>
                  <a:srgbClr val="0433FF"/>
                </a:solidFill>
                <a:latin typeface="Arial Rounded MT Bold"/>
                <a:cs typeface="Arial Rounded MT Bold"/>
              </a:rPr>
              <a:t>private</a:t>
            </a:r>
            <a:r>
              <a:rPr sz="5250" spc="-200" dirty="0">
                <a:solidFill>
                  <a:srgbClr val="0433FF"/>
                </a:solidFill>
                <a:latin typeface="Arial Rounded MT Bold"/>
                <a:cs typeface="Arial Rounded MT Bold"/>
              </a:rPr>
              <a:t> </a:t>
            </a:r>
            <a:r>
              <a:rPr sz="5250" spc="-10" dirty="0">
                <a:solidFill>
                  <a:srgbClr val="0433FF"/>
                </a:solidFill>
                <a:latin typeface="Arial Rounded MT Bold"/>
                <a:cs typeface="Arial Rounded MT Bold"/>
              </a:rPr>
              <a:t>fields)</a:t>
            </a:r>
            <a:endParaRPr sz="5250" dirty="0">
              <a:latin typeface="Arial Rounded MT Bold"/>
              <a:cs typeface="Arial Rounded M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2034" y="487808"/>
            <a:ext cx="9080500" cy="1021080"/>
          </a:xfrm>
          <a:prstGeom prst="rect">
            <a:avLst/>
          </a:prstGeom>
        </p:spPr>
        <p:txBody>
          <a:bodyPr vert="horz" wrap="square" lIns="0" tIns="16510" rIns="0" bIns="0" rtlCol="0">
            <a:spAutoFit/>
          </a:bodyPr>
          <a:lstStyle/>
          <a:p>
            <a:pPr marL="12700">
              <a:lnSpc>
                <a:spcPct val="100000"/>
              </a:lnSpc>
              <a:spcBef>
                <a:spcPts val="130"/>
              </a:spcBef>
            </a:pPr>
            <a:r>
              <a:rPr sz="6500" b="1" spc="-55" dirty="0">
                <a:latin typeface="Book Antiqua"/>
                <a:cs typeface="Book Antiqua"/>
              </a:rPr>
              <a:t>Spring</a:t>
            </a:r>
            <a:r>
              <a:rPr sz="6500" b="1" spc="-660" dirty="0">
                <a:latin typeface="Book Antiqua"/>
                <a:cs typeface="Book Antiqua"/>
              </a:rPr>
              <a:t> </a:t>
            </a:r>
            <a:r>
              <a:rPr sz="6500" b="1" spc="-725" dirty="0">
                <a:latin typeface="Book Antiqua"/>
                <a:cs typeface="Book Antiqua"/>
              </a:rPr>
              <a:t>W</a:t>
            </a:r>
            <a:r>
              <a:rPr sz="6500" b="1" spc="-110" dirty="0">
                <a:latin typeface="Book Antiqua"/>
                <a:cs typeface="Book Antiqua"/>
              </a:rPr>
              <a:t>ebsit</a:t>
            </a:r>
            <a:r>
              <a:rPr sz="6500" b="1" spc="30" dirty="0">
                <a:latin typeface="Book Antiqua"/>
                <a:cs typeface="Book Antiqua"/>
              </a:rPr>
              <a:t>e</a:t>
            </a:r>
            <a:r>
              <a:rPr sz="6500" b="1" spc="-120" dirty="0">
                <a:latin typeface="Book Antiqua"/>
                <a:cs typeface="Book Antiqua"/>
              </a:rPr>
              <a:t> </a:t>
            </a:r>
            <a:r>
              <a:rPr sz="6500" b="1" spc="235" dirty="0">
                <a:latin typeface="Book Antiqua"/>
                <a:cs typeface="Book Antiqua"/>
              </a:rPr>
              <a:t>-</a:t>
            </a:r>
            <a:r>
              <a:rPr sz="6500" b="1" spc="-100" dirty="0">
                <a:latin typeface="Book Antiqua"/>
                <a:cs typeface="Book Antiqua"/>
              </a:rPr>
              <a:t> </a:t>
            </a:r>
            <a:r>
              <a:rPr sz="6500" b="1" spc="-130" dirty="0">
                <a:latin typeface="Book Antiqua"/>
                <a:cs typeface="Book Antiqua"/>
              </a:rPr>
              <a:t>Official</a:t>
            </a:r>
            <a:endParaRPr sz="6500">
              <a:latin typeface="Book Antiqua"/>
              <a:cs typeface="Book Antiqua"/>
            </a:endParaRPr>
          </a:p>
        </p:txBody>
      </p:sp>
      <p:grpSp>
        <p:nvGrpSpPr>
          <p:cNvPr id="3" name="object 3"/>
          <p:cNvGrpSpPr/>
          <p:nvPr/>
        </p:nvGrpSpPr>
        <p:grpSpPr>
          <a:xfrm>
            <a:off x="5396976" y="4003804"/>
            <a:ext cx="9552305" cy="2128520"/>
            <a:chOff x="5396976" y="4003804"/>
            <a:chExt cx="9552305" cy="2128520"/>
          </a:xfrm>
        </p:grpSpPr>
        <p:sp>
          <p:nvSpPr>
            <p:cNvPr id="4" name="object 4"/>
            <p:cNvSpPr/>
            <p:nvPr/>
          </p:nvSpPr>
          <p:spPr>
            <a:xfrm>
              <a:off x="5543568" y="4098042"/>
              <a:ext cx="9258935" cy="1751330"/>
            </a:xfrm>
            <a:custGeom>
              <a:avLst/>
              <a:gdLst/>
              <a:ahLst/>
              <a:cxnLst/>
              <a:rect l="l" t="t" r="r" b="b"/>
              <a:pathLst>
                <a:path w="9258935" h="1751329">
                  <a:moveTo>
                    <a:pt x="0" y="0"/>
                  </a:moveTo>
                  <a:lnTo>
                    <a:pt x="9258881" y="0"/>
                  </a:lnTo>
                  <a:lnTo>
                    <a:pt x="9258881" y="1751255"/>
                  </a:lnTo>
                  <a:lnTo>
                    <a:pt x="0" y="1751255"/>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5396976" y="4003804"/>
              <a:ext cx="9552065" cy="2128207"/>
            </a:xfrm>
            <a:prstGeom prst="rect">
              <a:avLst/>
            </a:prstGeom>
          </p:spPr>
        </p:pic>
      </p:grpSp>
      <p:sp>
        <p:nvSpPr>
          <p:cNvPr id="6" name="object 6"/>
          <p:cNvSpPr txBox="1"/>
          <p:nvPr/>
        </p:nvSpPr>
        <p:spPr>
          <a:xfrm>
            <a:off x="5610165" y="4123299"/>
            <a:ext cx="9134475" cy="1633855"/>
          </a:xfrm>
          <a:prstGeom prst="rect">
            <a:avLst/>
          </a:prstGeom>
        </p:spPr>
        <p:txBody>
          <a:bodyPr vert="horz" wrap="square" lIns="0" tIns="12700" rIns="0" bIns="0" rtlCol="0">
            <a:spAutoFit/>
          </a:bodyPr>
          <a:lstStyle/>
          <a:p>
            <a:pPr marL="12700">
              <a:lnSpc>
                <a:spcPct val="100000"/>
              </a:lnSpc>
              <a:spcBef>
                <a:spcPts val="100"/>
              </a:spcBef>
            </a:pPr>
            <a:r>
              <a:rPr sz="10550" b="1" spc="-30" dirty="0">
                <a:solidFill>
                  <a:schemeClr val="tx2">
                    <a:lumMod val="60000"/>
                    <a:lumOff val="40000"/>
                  </a:schemeClr>
                </a:solidFill>
                <a:latin typeface="Arial"/>
                <a:cs typeface="Arial"/>
                <a:hlinkClick r:id="rId3">
                  <a:extLst>
                    <a:ext uri="{A12FA001-AC4F-418D-AE19-62706E023703}">
                      <ahyp:hlinkClr xmlns:ahyp="http://schemas.microsoft.com/office/drawing/2018/hyperlinkcolor" val="tx"/>
                    </a:ext>
                  </a:extLst>
                </a:hlinkClick>
              </a:rPr>
              <a:t>www.spring.io</a:t>
            </a:r>
            <a:endParaRPr sz="10550" dirty="0">
              <a:solidFill>
                <a:schemeClr val="tx2">
                  <a:lumMod val="60000"/>
                  <a:lumOff val="40000"/>
                </a:schemeClr>
              </a:solidFill>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067155"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Development</a:t>
            </a:r>
            <a:r>
              <a:rPr sz="6500" spc="-210" dirty="0">
                <a:latin typeface="Book Antiqua"/>
                <a:cs typeface="Book Antiqua"/>
              </a:rPr>
              <a:t> </a:t>
            </a:r>
            <a:r>
              <a:rPr sz="6500" dirty="0">
                <a:latin typeface="Book Antiqua"/>
                <a:cs typeface="Book Antiqua"/>
              </a:rPr>
              <a:t>Process</a:t>
            </a:r>
            <a:r>
              <a:rPr sz="6500" spc="-210" dirty="0">
                <a:latin typeface="Book Antiqua"/>
                <a:cs typeface="Book Antiqua"/>
              </a:rPr>
              <a:t> </a:t>
            </a:r>
            <a:r>
              <a:rPr sz="6500" spc="235" dirty="0">
                <a:latin typeface="Book Antiqua"/>
                <a:cs typeface="Book Antiqua"/>
              </a:rPr>
              <a:t>-</a:t>
            </a:r>
            <a:r>
              <a:rPr sz="6500" spc="-204" dirty="0">
                <a:latin typeface="Book Antiqua"/>
                <a:cs typeface="Book Antiqua"/>
              </a:rPr>
              <a:t> </a:t>
            </a:r>
            <a:r>
              <a:rPr sz="6500" dirty="0">
                <a:latin typeface="Book Antiqua"/>
                <a:cs typeface="Book Antiqua"/>
              </a:rPr>
              <a:t>Field</a:t>
            </a:r>
            <a:r>
              <a:rPr sz="6500" spc="-210" dirty="0">
                <a:latin typeface="Book Antiqua"/>
                <a:cs typeface="Book Antiqua"/>
              </a:rPr>
              <a:t> </a:t>
            </a:r>
            <a:r>
              <a:rPr sz="6500" spc="-10" dirty="0">
                <a:latin typeface="Book Antiqua"/>
                <a:cs typeface="Book Antiqua"/>
              </a:rPr>
              <a:t>Injection</a:t>
            </a:r>
            <a:endParaRPr sz="6500">
              <a:latin typeface="Book Antiqua"/>
              <a:cs typeface="Book Antiqua"/>
            </a:endParaRPr>
          </a:p>
        </p:txBody>
      </p:sp>
      <p:sp>
        <p:nvSpPr>
          <p:cNvPr id="3" name="object 3"/>
          <p:cNvSpPr txBox="1"/>
          <p:nvPr/>
        </p:nvSpPr>
        <p:spPr>
          <a:xfrm>
            <a:off x="982034" y="4228008"/>
            <a:ext cx="16215360" cy="678815"/>
          </a:xfrm>
          <a:prstGeom prst="rect">
            <a:avLst/>
          </a:prstGeom>
        </p:spPr>
        <p:txBody>
          <a:bodyPr vert="horz" wrap="square" lIns="0" tIns="17145" rIns="0" bIns="0" rtlCol="0">
            <a:spAutoFit/>
          </a:bodyPr>
          <a:lstStyle/>
          <a:p>
            <a:pPr marL="12700">
              <a:lnSpc>
                <a:spcPct val="100000"/>
              </a:lnSpc>
              <a:spcBef>
                <a:spcPts val="135"/>
              </a:spcBef>
              <a:tabLst>
                <a:tab pos="734695" algn="l"/>
              </a:tabLst>
            </a:pPr>
            <a:r>
              <a:rPr sz="4250" spc="-25" dirty="0">
                <a:latin typeface="Palatino Linotype"/>
                <a:cs typeface="Palatino Linotype"/>
              </a:rPr>
              <a:t>1.</a:t>
            </a:r>
            <a:r>
              <a:rPr sz="4250" dirty="0">
                <a:latin typeface="Palatino Linotype"/>
                <a:cs typeface="Palatino Linotype"/>
              </a:rPr>
              <a:t>	Configure</a:t>
            </a:r>
            <a:r>
              <a:rPr sz="4250" spc="-40" dirty="0">
                <a:latin typeface="Palatino Linotype"/>
                <a:cs typeface="Palatino Linotype"/>
              </a:rPr>
              <a:t> </a:t>
            </a:r>
            <a:r>
              <a:rPr sz="4250" dirty="0">
                <a:latin typeface="Palatino Linotype"/>
                <a:cs typeface="Palatino Linotype"/>
              </a:rPr>
              <a:t>the</a:t>
            </a:r>
            <a:r>
              <a:rPr sz="4250" spc="-40" dirty="0">
                <a:latin typeface="Palatino Linotype"/>
                <a:cs typeface="Palatino Linotype"/>
              </a:rPr>
              <a:t> </a:t>
            </a:r>
            <a:r>
              <a:rPr sz="4250" dirty="0">
                <a:latin typeface="Palatino Linotype"/>
                <a:cs typeface="Palatino Linotype"/>
              </a:rPr>
              <a:t>dependency</a:t>
            </a:r>
            <a:r>
              <a:rPr sz="4250" spc="-40" dirty="0">
                <a:latin typeface="Palatino Linotype"/>
                <a:cs typeface="Palatino Linotype"/>
              </a:rPr>
              <a:t> </a:t>
            </a:r>
            <a:r>
              <a:rPr sz="4250" dirty="0">
                <a:latin typeface="Palatino Linotype"/>
                <a:cs typeface="Palatino Linotype"/>
              </a:rPr>
              <a:t>injection</a:t>
            </a:r>
            <a:r>
              <a:rPr sz="4250" spc="-35" dirty="0">
                <a:latin typeface="Palatino Linotype"/>
                <a:cs typeface="Palatino Linotype"/>
              </a:rPr>
              <a:t> </a:t>
            </a:r>
            <a:r>
              <a:rPr sz="4250" dirty="0">
                <a:latin typeface="Palatino Linotype"/>
                <a:cs typeface="Palatino Linotype"/>
              </a:rPr>
              <a:t>with</a:t>
            </a:r>
            <a:r>
              <a:rPr sz="4250" spc="-190" dirty="0">
                <a:latin typeface="Palatino Linotype"/>
                <a:cs typeface="Palatino Linotype"/>
              </a:rPr>
              <a:t> </a:t>
            </a:r>
            <a:r>
              <a:rPr sz="4250" dirty="0">
                <a:latin typeface="Palatino Linotype"/>
                <a:cs typeface="Palatino Linotype"/>
              </a:rPr>
              <a:t>Autowired</a:t>
            </a:r>
            <a:r>
              <a:rPr sz="4250" spc="-185" dirty="0">
                <a:latin typeface="Palatino Linotype"/>
                <a:cs typeface="Palatino Linotype"/>
              </a:rPr>
              <a:t> </a:t>
            </a:r>
            <a:r>
              <a:rPr sz="4250" spc="-10" dirty="0">
                <a:latin typeface="Palatino Linotype"/>
                <a:cs typeface="Palatino Linotype"/>
              </a:rPr>
              <a:t>Annotation</a:t>
            </a:r>
            <a:endParaRPr sz="4250">
              <a:latin typeface="Palatino Linotype"/>
              <a:cs typeface="Palatino Linotype"/>
            </a:endParaRPr>
          </a:p>
        </p:txBody>
      </p:sp>
      <p:sp>
        <p:nvSpPr>
          <p:cNvPr id="4" name="object 4"/>
          <p:cNvSpPr txBox="1"/>
          <p:nvPr/>
        </p:nvSpPr>
        <p:spPr>
          <a:xfrm>
            <a:off x="1400869" y="5480326"/>
            <a:ext cx="326390" cy="483234"/>
          </a:xfrm>
          <a:prstGeom prst="rect">
            <a:avLst/>
          </a:prstGeom>
        </p:spPr>
        <p:txBody>
          <a:bodyPr vert="horz" wrap="square" lIns="0" tIns="12700" rIns="0" bIns="0" rtlCol="0">
            <a:spAutoFit/>
          </a:bodyPr>
          <a:lstStyle/>
          <a:p>
            <a:pPr marL="12700">
              <a:lnSpc>
                <a:spcPct val="100000"/>
              </a:lnSpc>
              <a:spcBef>
                <a:spcPts val="100"/>
              </a:spcBef>
            </a:pPr>
            <a:r>
              <a:rPr sz="3000" spc="-635" dirty="0">
                <a:solidFill>
                  <a:srgbClr val="5C86B9"/>
                </a:solidFill>
                <a:latin typeface="MS PGothic"/>
                <a:cs typeface="MS PGothic"/>
              </a:rPr>
              <a:t>✤</a:t>
            </a:r>
            <a:endParaRPr sz="3000">
              <a:latin typeface="MS PGothic"/>
              <a:cs typeface="MS PGothic"/>
            </a:endParaRPr>
          </a:p>
        </p:txBody>
      </p:sp>
      <p:sp>
        <p:nvSpPr>
          <p:cNvPr id="5" name="object 5"/>
          <p:cNvSpPr txBox="1"/>
          <p:nvPr/>
        </p:nvSpPr>
        <p:spPr>
          <a:xfrm>
            <a:off x="1976768" y="5379805"/>
            <a:ext cx="670750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Applied</a:t>
            </a:r>
            <a:r>
              <a:rPr sz="4250" spc="-30" dirty="0">
                <a:latin typeface="Palatino Linotype"/>
                <a:cs typeface="Palatino Linotype"/>
              </a:rPr>
              <a:t> </a:t>
            </a:r>
            <a:r>
              <a:rPr sz="4250" dirty="0">
                <a:latin typeface="Palatino Linotype"/>
                <a:cs typeface="Palatino Linotype"/>
              </a:rPr>
              <a:t>directly</a:t>
            </a:r>
            <a:r>
              <a:rPr sz="4250" spc="-20" dirty="0">
                <a:latin typeface="Palatino Linotype"/>
                <a:cs typeface="Palatino Linotype"/>
              </a:rPr>
              <a:t> </a:t>
            </a:r>
            <a:r>
              <a:rPr sz="4250" dirty="0">
                <a:latin typeface="Palatino Linotype"/>
                <a:cs typeface="Palatino Linotype"/>
              </a:rPr>
              <a:t>to</a:t>
            </a:r>
            <a:r>
              <a:rPr sz="4250" spc="-25" dirty="0">
                <a:latin typeface="Palatino Linotype"/>
                <a:cs typeface="Palatino Linotype"/>
              </a:rPr>
              <a:t> </a:t>
            </a:r>
            <a:r>
              <a:rPr sz="4250" dirty="0">
                <a:latin typeface="Palatino Linotype"/>
                <a:cs typeface="Palatino Linotype"/>
              </a:rPr>
              <a:t>the</a:t>
            </a:r>
            <a:r>
              <a:rPr sz="4250" spc="-25" dirty="0">
                <a:latin typeface="Palatino Linotype"/>
                <a:cs typeface="Palatino Linotype"/>
              </a:rPr>
              <a:t> </a:t>
            </a:r>
            <a:r>
              <a:rPr sz="4250" spc="-10" dirty="0">
                <a:latin typeface="Palatino Linotype"/>
                <a:cs typeface="Palatino Linotype"/>
              </a:rPr>
              <a:t>field</a:t>
            </a:r>
            <a:endParaRPr sz="4250">
              <a:latin typeface="Palatino Linotype"/>
              <a:cs typeface="Palatino Linotype"/>
            </a:endParaRPr>
          </a:p>
        </p:txBody>
      </p:sp>
      <p:sp>
        <p:nvSpPr>
          <p:cNvPr id="6" name="object 6"/>
          <p:cNvSpPr txBox="1"/>
          <p:nvPr/>
        </p:nvSpPr>
        <p:spPr>
          <a:xfrm>
            <a:off x="1400869" y="6632123"/>
            <a:ext cx="326390" cy="483234"/>
          </a:xfrm>
          <a:prstGeom prst="rect">
            <a:avLst/>
          </a:prstGeom>
        </p:spPr>
        <p:txBody>
          <a:bodyPr vert="horz" wrap="square" lIns="0" tIns="12700" rIns="0" bIns="0" rtlCol="0">
            <a:spAutoFit/>
          </a:bodyPr>
          <a:lstStyle/>
          <a:p>
            <a:pPr marL="12700">
              <a:lnSpc>
                <a:spcPct val="100000"/>
              </a:lnSpc>
              <a:spcBef>
                <a:spcPts val="100"/>
              </a:spcBef>
            </a:pPr>
            <a:r>
              <a:rPr sz="3000" spc="-635" dirty="0">
                <a:solidFill>
                  <a:srgbClr val="5C86B9"/>
                </a:solidFill>
                <a:latin typeface="MS PGothic"/>
                <a:cs typeface="MS PGothic"/>
              </a:rPr>
              <a:t>✤</a:t>
            </a:r>
            <a:endParaRPr sz="3000">
              <a:latin typeface="MS PGothic"/>
              <a:cs typeface="MS PGothic"/>
            </a:endParaRPr>
          </a:p>
        </p:txBody>
      </p:sp>
      <p:sp>
        <p:nvSpPr>
          <p:cNvPr id="7" name="object 7"/>
          <p:cNvSpPr txBox="1"/>
          <p:nvPr/>
        </p:nvSpPr>
        <p:spPr>
          <a:xfrm>
            <a:off x="1976768" y="6531603"/>
            <a:ext cx="660400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No</a:t>
            </a:r>
            <a:r>
              <a:rPr sz="4250" spc="-5" dirty="0">
                <a:latin typeface="Palatino Linotype"/>
                <a:cs typeface="Palatino Linotype"/>
              </a:rPr>
              <a:t> </a:t>
            </a:r>
            <a:r>
              <a:rPr sz="4250" dirty="0">
                <a:latin typeface="Palatino Linotype"/>
                <a:cs typeface="Palatino Linotype"/>
              </a:rPr>
              <a:t>need</a:t>
            </a:r>
            <a:r>
              <a:rPr sz="4250" spc="5" dirty="0">
                <a:latin typeface="Palatino Linotype"/>
                <a:cs typeface="Palatino Linotype"/>
              </a:rPr>
              <a:t> </a:t>
            </a:r>
            <a:r>
              <a:rPr sz="4250" dirty="0">
                <a:latin typeface="Palatino Linotype"/>
                <a:cs typeface="Palatino Linotype"/>
              </a:rPr>
              <a:t>for</a:t>
            </a:r>
            <a:r>
              <a:rPr sz="4250" spc="-5" dirty="0">
                <a:latin typeface="Palatino Linotype"/>
                <a:cs typeface="Palatino Linotype"/>
              </a:rPr>
              <a:t> </a:t>
            </a:r>
            <a:r>
              <a:rPr sz="4250" dirty="0">
                <a:latin typeface="Palatino Linotype"/>
                <a:cs typeface="Palatino Linotype"/>
              </a:rPr>
              <a:t>setter </a:t>
            </a:r>
            <a:r>
              <a:rPr sz="4250" spc="-10" dirty="0">
                <a:latin typeface="Palatino Linotype"/>
                <a:cs typeface="Palatino Linotype"/>
              </a:rPr>
              <a:t>methods</a:t>
            </a:r>
            <a:endParaRPr sz="4250">
              <a:latin typeface="Palatino Linotype"/>
              <a:cs typeface="Palatino Linotype"/>
            </a:endParaRPr>
          </a:p>
        </p:txBody>
      </p:sp>
      <p:sp>
        <p:nvSpPr>
          <p:cNvPr id="8" name="object 8"/>
          <p:cNvSpPr/>
          <p:nvPr/>
        </p:nvSpPr>
        <p:spPr>
          <a:xfrm>
            <a:off x="15746893" y="1819584"/>
            <a:ext cx="3728720" cy="2101850"/>
          </a:xfrm>
          <a:custGeom>
            <a:avLst/>
            <a:gdLst/>
            <a:ahLst/>
            <a:cxnLst/>
            <a:rect l="l" t="t" r="r" b="b"/>
            <a:pathLst>
              <a:path w="3728719" h="2101850">
                <a:moveTo>
                  <a:pt x="440107" y="0"/>
                </a:moveTo>
                <a:lnTo>
                  <a:pt x="400699" y="578"/>
                </a:lnTo>
                <a:lnTo>
                  <a:pt x="358124" y="10785"/>
                </a:lnTo>
                <a:lnTo>
                  <a:pt x="319217" y="29748"/>
                </a:lnTo>
                <a:lnTo>
                  <a:pt x="285302" y="56637"/>
                </a:lnTo>
                <a:lnTo>
                  <a:pt x="257698" y="90622"/>
                </a:lnTo>
                <a:lnTo>
                  <a:pt x="240147" y="125884"/>
                </a:lnTo>
                <a:lnTo>
                  <a:pt x="226229" y="165568"/>
                </a:lnTo>
                <a:lnTo>
                  <a:pt x="213452" y="213845"/>
                </a:lnTo>
                <a:lnTo>
                  <a:pt x="199323" y="274888"/>
                </a:lnTo>
                <a:lnTo>
                  <a:pt x="27904" y="1029115"/>
                </a:lnTo>
                <a:lnTo>
                  <a:pt x="14079" y="1091091"/>
                </a:lnTo>
                <a:lnTo>
                  <a:pt x="4639" y="1140571"/>
                </a:lnTo>
                <a:lnTo>
                  <a:pt x="0" y="1182527"/>
                </a:lnTo>
                <a:lnTo>
                  <a:pt x="575" y="1221933"/>
                </a:lnTo>
                <a:lnTo>
                  <a:pt x="10782" y="1264512"/>
                </a:lnTo>
                <a:lnTo>
                  <a:pt x="29745" y="1303419"/>
                </a:lnTo>
                <a:lnTo>
                  <a:pt x="56635" y="1337335"/>
                </a:lnTo>
                <a:lnTo>
                  <a:pt x="90625" y="1364942"/>
                </a:lnTo>
                <a:lnTo>
                  <a:pt x="125884" y="1382492"/>
                </a:lnTo>
                <a:lnTo>
                  <a:pt x="165568" y="1396407"/>
                </a:lnTo>
                <a:lnTo>
                  <a:pt x="213847" y="1409183"/>
                </a:lnTo>
                <a:lnTo>
                  <a:pt x="3197123" y="2087201"/>
                </a:lnTo>
                <a:lnTo>
                  <a:pt x="3246602" y="2096642"/>
                </a:lnTo>
                <a:lnTo>
                  <a:pt x="3288558" y="2101281"/>
                </a:lnTo>
                <a:lnTo>
                  <a:pt x="3327961" y="2100702"/>
                </a:lnTo>
                <a:lnTo>
                  <a:pt x="3370541" y="2090495"/>
                </a:lnTo>
                <a:lnTo>
                  <a:pt x="3409448" y="2071533"/>
                </a:lnTo>
                <a:lnTo>
                  <a:pt x="3443364" y="2044644"/>
                </a:lnTo>
                <a:lnTo>
                  <a:pt x="3470972" y="2010659"/>
                </a:lnTo>
                <a:lnTo>
                  <a:pt x="3488522" y="1975396"/>
                </a:lnTo>
                <a:lnTo>
                  <a:pt x="3502437" y="1935712"/>
                </a:lnTo>
                <a:lnTo>
                  <a:pt x="3515214" y="1887435"/>
                </a:lnTo>
                <a:lnTo>
                  <a:pt x="3529347" y="1826392"/>
                </a:lnTo>
                <a:lnTo>
                  <a:pt x="3700756" y="1072166"/>
                </a:lnTo>
                <a:lnTo>
                  <a:pt x="3714587" y="1010189"/>
                </a:lnTo>
                <a:lnTo>
                  <a:pt x="3724029" y="960710"/>
                </a:lnTo>
                <a:lnTo>
                  <a:pt x="3728666" y="918754"/>
                </a:lnTo>
                <a:lnTo>
                  <a:pt x="3728085" y="879348"/>
                </a:lnTo>
                <a:lnTo>
                  <a:pt x="3717878" y="836768"/>
                </a:lnTo>
                <a:lnTo>
                  <a:pt x="3698917" y="797862"/>
                </a:lnTo>
                <a:lnTo>
                  <a:pt x="3672029" y="763946"/>
                </a:lnTo>
                <a:lnTo>
                  <a:pt x="3638046" y="736338"/>
                </a:lnTo>
                <a:lnTo>
                  <a:pt x="3602782" y="718789"/>
                </a:lnTo>
                <a:lnTo>
                  <a:pt x="3563099" y="704874"/>
                </a:lnTo>
                <a:lnTo>
                  <a:pt x="3514822" y="692098"/>
                </a:lnTo>
                <a:lnTo>
                  <a:pt x="593498" y="27902"/>
                </a:lnTo>
                <a:lnTo>
                  <a:pt x="531543" y="14080"/>
                </a:lnTo>
                <a:lnTo>
                  <a:pt x="482063" y="4639"/>
                </a:lnTo>
                <a:lnTo>
                  <a:pt x="440107" y="0"/>
                </a:lnTo>
                <a:close/>
              </a:path>
            </a:pathLst>
          </a:custGeom>
          <a:solidFill>
            <a:srgbClr val="5F844C"/>
          </a:solidFill>
        </p:spPr>
        <p:txBody>
          <a:bodyPr wrap="square" lIns="0" tIns="0" rIns="0" bIns="0" rtlCol="0"/>
          <a:lstStyle/>
          <a:p>
            <a:endParaRPr/>
          </a:p>
        </p:txBody>
      </p:sp>
      <p:sp>
        <p:nvSpPr>
          <p:cNvPr id="9" name="object 9"/>
          <p:cNvSpPr txBox="1"/>
          <p:nvPr/>
        </p:nvSpPr>
        <p:spPr>
          <a:xfrm rot="720000">
            <a:off x="16205910" y="2669771"/>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75067" y="2647100"/>
            <a:ext cx="10321925" cy="6882130"/>
            <a:chOff x="1975067" y="2647100"/>
            <a:chExt cx="10321925" cy="6882130"/>
          </a:xfrm>
        </p:grpSpPr>
        <p:sp>
          <p:nvSpPr>
            <p:cNvPr id="3" name="object 3"/>
            <p:cNvSpPr/>
            <p:nvPr/>
          </p:nvSpPr>
          <p:spPr>
            <a:xfrm>
              <a:off x="2153072" y="2762280"/>
              <a:ext cx="9965690" cy="6421755"/>
            </a:xfrm>
            <a:custGeom>
              <a:avLst/>
              <a:gdLst/>
              <a:ahLst/>
              <a:cxnLst/>
              <a:rect l="l" t="t" r="r" b="b"/>
              <a:pathLst>
                <a:path w="9965690" h="6421755">
                  <a:moveTo>
                    <a:pt x="0" y="0"/>
                  </a:moveTo>
                  <a:lnTo>
                    <a:pt x="9965605" y="0"/>
                  </a:lnTo>
                  <a:lnTo>
                    <a:pt x="9965605" y="6421270"/>
                  </a:lnTo>
                  <a:lnTo>
                    <a:pt x="0" y="6421270"/>
                  </a:lnTo>
                  <a:lnTo>
                    <a:pt x="0" y="0"/>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975067" y="2647100"/>
              <a:ext cx="10321614" cy="6881989"/>
            </a:xfrm>
            <a:prstGeom prst="rect">
              <a:avLst/>
            </a:prstGeom>
          </p:spPr>
        </p:pic>
      </p:grpSp>
      <p:sp>
        <p:nvSpPr>
          <p:cNvPr id="5" name="object 5"/>
          <p:cNvSpPr txBox="1"/>
          <p:nvPr/>
        </p:nvSpPr>
        <p:spPr>
          <a:xfrm>
            <a:off x="2207127" y="2803968"/>
            <a:ext cx="9718675" cy="578866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55" dirty="0">
                <a:solidFill>
                  <a:srgbClr val="931A68"/>
                </a:solidFill>
                <a:latin typeface="Arial"/>
                <a:cs typeface="Arial"/>
              </a:rPr>
              <a:t> </a:t>
            </a:r>
            <a:r>
              <a:rPr sz="3450" b="1" dirty="0">
                <a:solidFill>
                  <a:srgbClr val="931A68"/>
                </a:solidFill>
                <a:latin typeface="Arial"/>
                <a:cs typeface="Arial"/>
              </a:rPr>
              <a:t>class</a:t>
            </a:r>
            <a:r>
              <a:rPr sz="3450" b="1" spc="-50" dirty="0">
                <a:solidFill>
                  <a:srgbClr val="931A68"/>
                </a:solidFill>
                <a:latin typeface="Arial"/>
                <a:cs typeface="Arial"/>
              </a:rPr>
              <a:t> </a:t>
            </a:r>
            <a:r>
              <a:rPr sz="3450" b="1" spc="-10" dirty="0">
                <a:latin typeface="Arial"/>
                <a:cs typeface="Arial"/>
              </a:rPr>
              <a:t>TennisCoach</a:t>
            </a:r>
            <a:r>
              <a:rPr sz="3450" b="1" spc="-35" dirty="0">
                <a:latin typeface="Arial"/>
                <a:cs typeface="Arial"/>
              </a:rPr>
              <a:t> </a:t>
            </a:r>
            <a:r>
              <a:rPr sz="3450" b="1" dirty="0">
                <a:solidFill>
                  <a:srgbClr val="931A68"/>
                </a:solidFill>
                <a:latin typeface="Arial"/>
                <a:cs typeface="Arial"/>
              </a:rPr>
              <a:t>implements</a:t>
            </a:r>
            <a:r>
              <a:rPr sz="3450" b="1" spc="-50" dirty="0">
                <a:solidFill>
                  <a:srgbClr val="931A68"/>
                </a:solidFill>
                <a:latin typeface="Arial"/>
                <a:cs typeface="Arial"/>
              </a:rPr>
              <a:t> </a:t>
            </a:r>
            <a:r>
              <a:rPr sz="3450" b="1" dirty="0">
                <a:latin typeface="Arial"/>
                <a:cs typeface="Arial"/>
              </a:rPr>
              <a:t>Coach</a:t>
            </a:r>
            <a:r>
              <a:rPr sz="3450" b="1" spc="-50" dirty="0">
                <a:latin typeface="Arial"/>
                <a:cs typeface="Arial"/>
              </a:rPr>
              <a:t> {</a:t>
            </a:r>
            <a:endParaRPr sz="3450">
              <a:latin typeface="Arial"/>
              <a:cs typeface="Arial"/>
            </a:endParaRPr>
          </a:p>
          <a:p>
            <a:pPr>
              <a:lnSpc>
                <a:spcPct val="100000"/>
              </a:lnSpc>
              <a:spcBef>
                <a:spcPts val="25"/>
              </a:spcBef>
            </a:pPr>
            <a:endParaRPr sz="3550">
              <a:latin typeface="Arial"/>
              <a:cs typeface="Arial"/>
            </a:endParaRPr>
          </a:p>
          <a:p>
            <a:pPr marL="389255">
              <a:lnSpc>
                <a:spcPts val="4130"/>
              </a:lnSpc>
            </a:pPr>
            <a:r>
              <a:rPr sz="3450" b="1" spc="-10" dirty="0">
                <a:latin typeface="Arial"/>
                <a:cs typeface="Arial"/>
              </a:rPr>
              <a:t>@Autowired</a:t>
            </a:r>
            <a:endParaRPr sz="3450">
              <a:latin typeface="Arial"/>
              <a:cs typeface="Arial"/>
            </a:endParaRPr>
          </a:p>
          <a:p>
            <a:pPr marL="323215">
              <a:lnSpc>
                <a:spcPts val="4130"/>
              </a:lnSpc>
            </a:pPr>
            <a:r>
              <a:rPr sz="3450" b="1" dirty="0">
                <a:solidFill>
                  <a:srgbClr val="931A68"/>
                </a:solidFill>
                <a:latin typeface="Arial"/>
                <a:cs typeface="Arial"/>
              </a:rPr>
              <a:t>private</a:t>
            </a:r>
            <a:r>
              <a:rPr sz="3450" b="1" spc="-30" dirty="0">
                <a:solidFill>
                  <a:srgbClr val="931A68"/>
                </a:solidFill>
                <a:latin typeface="Arial"/>
                <a:cs typeface="Arial"/>
              </a:rPr>
              <a:t> </a:t>
            </a:r>
            <a:r>
              <a:rPr sz="3450" b="1" dirty="0">
                <a:latin typeface="Arial"/>
                <a:cs typeface="Arial"/>
              </a:rPr>
              <a:t>FortuneService</a:t>
            </a:r>
            <a:r>
              <a:rPr sz="3450" b="1" spc="-15" dirty="0">
                <a:latin typeface="Arial"/>
                <a:cs typeface="Arial"/>
              </a:rPr>
              <a:t> </a:t>
            </a:r>
            <a:r>
              <a:rPr sz="3450" b="1" spc="-10" dirty="0">
                <a:solidFill>
                  <a:srgbClr val="0326CC"/>
                </a:solidFill>
                <a:latin typeface="Arial"/>
                <a:cs typeface="Arial"/>
              </a:rPr>
              <a:t>fortuneService</a:t>
            </a:r>
            <a:r>
              <a:rPr sz="3450" b="1" spc="-10" dirty="0">
                <a:latin typeface="Arial"/>
                <a:cs typeface="Arial"/>
              </a:rPr>
              <a:t>;</a:t>
            </a:r>
            <a:endParaRPr sz="3450">
              <a:latin typeface="Arial"/>
              <a:cs typeface="Arial"/>
            </a:endParaRPr>
          </a:p>
          <a:p>
            <a:pPr>
              <a:lnSpc>
                <a:spcPct val="100000"/>
              </a:lnSpc>
              <a:spcBef>
                <a:spcPts val="20"/>
              </a:spcBef>
            </a:pPr>
            <a:endParaRPr sz="3550">
              <a:latin typeface="Arial"/>
              <a:cs typeface="Arial"/>
            </a:endParaRPr>
          </a:p>
          <a:p>
            <a:pPr marL="389255">
              <a:lnSpc>
                <a:spcPts val="4130"/>
              </a:lnSpc>
            </a:pPr>
            <a:r>
              <a:rPr sz="3450" b="1" dirty="0">
                <a:solidFill>
                  <a:srgbClr val="931A68"/>
                </a:solidFill>
                <a:latin typeface="Arial"/>
                <a:cs typeface="Arial"/>
              </a:rPr>
              <a:t>public</a:t>
            </a:r>
            <a:r>
              <a:rPr sz="3450" b="1" spc="-105" dirty="0">
                <a:solidFill>
                  <a:srgbClr val="931A68"/>
                </a:solidFill>
                <a:latin typeface="Arial"/>
                <a:cs typeface="Arial"/>
              </a:rPr>
              <a:t> </a:t>
            </a:r>
            <a:r>
              <a:rPr sz="3450" b="1" spc="-10" dirty="0">
                <a:latin typeface="Arial"/>
                <a:cs typeface="Arial"/>
              </a:rPr>
              <a:t>TennisCoach()</a:t>
            </a:r>
            <a:r>
              <a:rPr sz="3450" b="1" spc="-90" dirty="0">
                <a:latin typeface="Arial"/>
                <a:cs typeface="Arial"/>
              </a:rPr>
              <a:t> </a:t>
            </a:r>
            <a:r>
              <a:rPr sz="3450" b="1" spc="-50" dirty="0">
                <a:latin typeface="Arial"/>
                <a:cs typeface="Arial"/>
              </a:rPr>
              <a:t>{</a:t>
            </a:r>
            <a:endParaRPr sz="3450">
              <a:latin typeface="Arial"/>
              <a:cs typeface="Arial"/>
            </a:endParaRPr>
          </a:p>
          <a:p>
            <a:pPr marL="389255">
              <a:lnSpc>
                <a:spcPts val="4130"/>
              </a:lnSpc>
            </a:pPr>
            <a:r>
              <a:rPr sz="3450" b="1" spc="5"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ts val="4130"/>
              </a:lnSpc>
            </a:pPr>
            <a:r>
              <a:rPr sz="3450" b="1" i="1" dirty="0">
                <a:latin typeface="Arial"/>
                <a:cs typeface="Arial"/>
              </a:rPr>
              <a:t>//</a:t>
            </a:r>
            <a:r>
              <a:rPr sz="3450" b="1" i="1" spc="-5" dirty="0">
                <a:latin typeface="Arial"/>
                <a:cs typeface="Arial"/>
              </a:rPr>
              <a:t> </a:t>
            </a:r>
            <a:r>
              <a:rPr sz="3450" b="1" i="1" dirty="0">
                <a:latin typeface="Arial"/>
                <a:cs typeface="Arial"/>
              </a:rPr>
              <a:t>no</a:t>
            </a:r>
            <a:r>
              <a:rPr sz="3450" b="1" i="1" spc="-5" dirty="0">
                <a:latin typeface="Arial"/>
                <a:cs typeface="Arial"/>
              </a:rPr>
              <a:t> </a:t>
            </a:r>
            <a:r>
              <a:rPr sz="3450" b="1" i="1" dirty="0">
                <a:latin typeface="Arial"/>
                <a:cs typeface="Arial"/>
              </a:rPr>
              <a:t>need</a:t>
            </a:r>
            <a:r>
              <a:rPr sz="3450" b="1" i="1" spc="-5" dirty="0">
                <a:latin typeface="Arial"/>
                <a:cs typeface="Arial"/>
              </a:rPr>
              <a:t> </a:t>
            </a:r>
            <a:r>
              <a:rPr sz="3450" b="1" i="1" dirty="0">
                <a:latin typeface="Arial"/>
                <a:cs typeface="Arial"/>
              </a:rPr>
              <a:t>for</a:t>
            </a:r>
            <a:r>
              <a:rPr sz="3450" b="1" i="1" spc="-5" dirty="0">
                <a:latin typeface="Arial"/>
                <a:cs typeface="Arial"/>
              </a:rPr>
              <a:t> </a:t>
            </a:r>
            <a:r>
              <a:rPr sz="3450" b="1" i="1" dirty="0">
                <a:latin typeface="Arial"/>
                <a:cs typeface="Arial"/>
              </a:rPr>
              <a:t>setter </a:t>
            </a:r>
            <a:r>
              <a:rPr sz="3450" b="1" i="1" spc="-10" dirty="0">
                <a:latin typeface="Arial"/>
                <a:cs typeface="Arial"/>
              </a:rPr>
              <a:t>methods</a:t>
            </a:r>
            <a:endParaRPr sz="3450">
              <a:latin typeface="Arial"/>
              <a:cs typeface="Arial"/>
            </a:endParaRPr>
          </a:p>
          <a:p>
            <a:pPr marL="134620">
              <a:lnSpc>
                <a:spcPts val="4120"/>
              </a:lnSpc>
            </a:pPr>
            <a:r>
              <a:rPr sz="3450" b="1" spc="-25" dirty="0">
                <a:latin typeface="Arial"/>
                <a:cs typeface="Arial"/>
              </a:rPr>
              <a:t>...</a:t>
            </a:r>
            <a:endParaRPr sz="3450">
              <a:latin typeface="Arial"/>
              <a:cs typeface="Arial"/>
            </a:endParaRPr>
          </a:p>
          <a:p>
            <a:pPr marL="12700">
              <a:lnSpc>
                <a:spcPts val="4130"/>
              </a:lnSpc>
            </a:pPr>
            <a:r>
              <a:rPr sz="3450" b="1" spc="5" dirty="0">
                <a:latin typeface="Arial"/>
                <a:cs typeface="Arial"/>
              </a:rPr>
              <a:t>}</a:t>
            </a:r>
            <a:endParaRPr sz="3450">
              <a:latin typeface="Arial"/>
              <a:cs typeface="Arial"/>
            </a:endParaRPr>
          </a:p>
        </p:txBody>
      </p:sp>
      <p:sp>
        <p:nvSpPr>
          <p:cNvPr id="6" name="object 6"/>
          <p:cNvSpPr txBox="1"/>
          <p:nvPr/>
        </p:nvSpPr>
        <p:spPr>
          <a:xfrm>
            <a:off x="2112889" y="2175714"/>
            <a:ext cx="318071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TennisCoach.java</a:t>
            </a:r>
            <a:endParaRPr sz="2300">
              <a:latin typeface="Arial"/>
              <a:cs typeface="Arial"/>
            </a:endParaRPr>
          </a:p>
        </p:txBody>
      </p:sp>
      <p:sp>
        <p:nvSpPr>
          <p:cNvPr id="7" name="object 7"/>
          <p:cNvSpPr txBox="1">
            <a:spLocks noGrp="1"/>
          </p:cNvSpPr>
          <p:nvPr>
            <p:ph type="title"/>
          </p:nvPr>
        </p:nvSpPr>
        <p:spPr>
          <a:xfrm>
            <a:off x="982034" y="658483"/>
            <a:ext cx="18250535" cy="715645"/>
          </a:xfrm>
          <a:prstGeom prst="rect">
            <a:avLst/>
          </a:prstGeom>
        </p:spPr>
        <p:txBody>
          <a:bodyPr vert="horz" wrap="square" lIns="0" tIns="15875" rIns="0" bIns="0" rtlCol="0">
            <a:spAutoFit/>
          </a:bodyPr>
          <a:lstStyle/>
          <a:p>
            <a:pPr marL="12700">
              <a:lnSpc>
                <a:spcPct val="100000"/>
              </a:lnSpc>
              <a:spcBef>
                <a:spcPts val="125"/>
              </a:spcBef>
            </a:pPr>
            <a:r>
              <a:rPr sz="4500" dirty="0">
                <a:latin typeface="Book Antiqua"/>
                <a:cs typeface="Book Antiqua"/>
              </a:rPr>
              <a:t>Step</a:t>
            </a:r>
            <a:r>
              <a:rPr sz="4500" spc="-165" dirty="0">
                <a:latin typeface="Book Antiqua"/>
                <a:cs typeface="Book Antiqua"/>
              </a:rPr>
              <a:t> </a:t>
            </a:r>
            <a:r>
              <a:rPr sz="4500" spc="135" dirty="0">
                <a:latin typeface="Book Antiqua"/>
                <a:cs typeface="Book Antiqua"/>
              </a:rPr>
              <a:t>1:</a:t>
            </a:r>
            <a:r>
              <a:rPr sz="4500" spc="-300" dirty="0">
                <a:latin typeface="Book Antiqua"/>
                <a:cs typeface="Book Antiqua"/>
              </a:rPr>
              <a:t> </a:t>
            </a:r>
            <a:r>
              <a:rPr sz="4500" spc="-60" dirty="0">
                <a:latin typeface="Book Antiqua"/>
                <a:cs typeface="Book Antiqua"/>
              </a:rPr>
              <a:t>Configure</a:t>
            </a:r>
            <a:r>
              <a:rPr sz="4500" spc="-80" dirty="0">
                <a:latin typeface="Book Antiqua"/>
                <a:cs typeface="Book Antiqua"/>
              </a:rPr>
              <a:t> </a:t>
            </a:r>
            <a:r>
              <a:rPr sz="4500" dirty="0">
                <a:latin typeface="Book Antiqua"/>
                <a:cs typeface="Book Antiqua"/>
              </a:rPr>
              <a:t>the</a:t>
            </a:r>
            <a:r>
              <a:rPr sz="4500" spc="-85" dirty="0">
                <a:latin typeface="Book Antiqua"/>
                <a:cs typeface="Book Antiqua"/>
              </a:rPr>
              <a:t> </a:t>
            </a:r>
            <a:r>
              <a:rPr sz="4500" spc="-105" dirty="0">
                <a:latin typeface="Book Antiqua"/>
                <a:cs typeface="Book Antiqua"/>
              </a:rPr>
              <a:t>dependency</a:t>
            </a:r>
            <a:r>
              <a:rPr sz="4500" spc="-85" dirty="0">
                <a:latin typeface="Book Antiqua"/>
                <a:cs typeface="Book Antiqua"/>
              </a:rPr>
              <a:t> </a:t>
            </a:r>
            <a:r>
              <a:rPr sz="4500" spc="-25" dirty="0">
                <a:latin typeface="Book Antiqua"/>
                <a:cs typeface="Book Antiqua"/>
              </a:rPr>
              <a:t>injection</a:t>
            </a:r>
            <a:r>
              <a:rPr sz="4500" spc="-80" dirty="0">
                <a:latin typeface="Book Antiqua"/>
                <a:cs typeface="Book Antiqua"/>
              </a:rPr>
              <a:t> </a:t>
            </a:r>
            <a:r>
              <a:rPr sz="4500" spc="-125" dirty="0">
                <a:latin typeface="Book Antiqua"/>
                <a:cs typeface="Book Antiqua"/>
              </a:rPr>
              <a:t>with</a:t>
            </a:r>
            <a:r>
              <a:rPr sz="4500" spc="-300" dirty="0">
                <a:latin typeface="Book Antiqua"/>
                <a:cs typeface="Book Antiqua"/>
              </a:rPr>
              <a:t> </a:t>
            </a:r>
            <a:r>
              <a:rPr sz="4500" spc="-130" dirty="0">
                <a:latin typeface="Book Antiqua"/>
                <a:cs typeface="Book Antiqua"/>
              </a:rPr>
              <a:t>Autowired</a:t>
            </a:r>
            <a:r>
              <a:rPr sz="4500" spc="-300" dirty="0">
                <a:latin typeface="Book Antiqua"/>
                <a:cs typeface="Book Antiqua"/>
              </a:rPr>
              <a:t> </a:t>
            </a:r>
            <a:r>
              <a:rPr sz="4500" spc="-10" dirty="0">
                <a:latin typeface="Book Antiqua"/>
                <a:cs typeface="Book Antiqua"/>
              </a:rPr>
              <a:t>Annotation</a:t>
            </a:r>
            <a:endParaRPr sz="4500">
              <a:latin typeface="Book Antiqua"/>
              <a:cs typeface="Book Antiqu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8301990" cy="940001"/>
          </a:xfrm>
          <a:prstGeom prst="rect">
            <a:avLst/>
          </a:prstGeom>
        </p:spPr>
        <p:txBody>
          <a:bodyPr vert="horz" wrap="square" lIns="0" tIns="16510" rIns="0" bIns="0" rtlCol="0">
            <a:spAutoFit/>
          </a:bodyPr>
          <a:lstStyle/>
          <a:p>
            <a:pPr marL="12700">
              <a:lnSpc>
                <a:spcPct val="100000"/>
              </a:lnSpc>
              <a:spcBef>
                <a:spcPts val="130"/>
              </a:spcBef>
            </a:pPr>
            <a:r>
              <a:rPr sz="6000" dirty="0"/>
              <a:t>Spring</a:t>
            </a:r>
            <a:r>
              <a:rPr sz="6000" spc="-265" dirty="0"/>
              <a:t> </a:t>
            </a:r>
            <a:r>
              <a:rPr sz="6000" spc="-40" dirty="0"/>
              <a:t>Injection</a:t>
            </a:r>
            <a:r>
              <a:rPr sz="6000" spc="-660" dirty="0"/>
              <a:t> </a:t>
            </a:r>
            <a:r>
              <a:rPr sz="6000" spc="-1120" dirty="0"/>
              <a:t>T</a:t>
            </a:r>
            <a:r>
              <a:rPr sz="6000" spc="-245" dirty="0"/>
              <a:t>ypes</a:t>
            </a:r>
          </a:p>
        </p:txBody>
      </p:sp>
      <p:sp>
        <p:nvSpPr>
          <p:cNvPr id="3" name="object 3"/>
          <p:cNvSpPr txBox="1"/>
          <p:nvPr/>
        </p:nvSpPr>
        <p:spPr>
          <a:xfrm>
            <a:off x="866854" y="2437487"/>
            <a:ext cx="7646034" cy="93027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338"/>
              <a:buFont typeface="Lucida Sans"/>
              <a:buChar char="•"/>
              <a:tabLst>
                <a:tab pos="577850" algn="l"/>
                <a:tab pos="578485" algn="l"/>
              </a:tabLst>
            </a:pPr>
            <a:r>
              <a:rPr sz="5900" dirty="0">
                <a:latin typeface="Palatino Linotype"/>
                <a:cs typeface="Palatino Linotype"/>
              </a:rPr>
              <a:t>Constructor</a:t>
            </a:r>
            <a:r>
              <a:rPr sz="5900" spc="-80" dirty="0">
                <a:latin typeface="Palatino Linotype"/>
                <a:cs typeface="Palatino Linotype"/>
              </a:rPr>
              <a:t> </a:t>
            </a:r>
            <a:r>
              <a:rPr sz="5900" spc="-10" dirty="0">
                <a:latin typeface="Palatino Linotype"/>
                <a:cs typeface="Palatino Linotype"/>
              </a:rPr>
              <a:t>Injection</a:t>
            </a:r>
            <a:endParaRPr sz="5900">
              <a:latin typeface="Palatino Linotype"/>
              <a:cs typeface="Palatino Linotype"/>
            </a:endParaRPr>
          </a:p>
        </p:txBody>
      </p:sp>
      <p:sp>
        <p:nvSpPr>
          <p:cNvPr id="4" name="object 4"/>
          <p:cNvSpPr txBox="1"/>
          <p:nvPr/>
        </p:nvSpPr>
        <p:spPr>
          <a:xfrm>
            <a:off x="866854" y="4866732"/>
            <a:ext cx="5567680" cy="93027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338"/>
              <a:buFont typeface="Lucida Sans"/>
              <a:buChar char="•"/>
              <a:tabLst>
                <a:tab pos="577850" algn="l"/>
                <a:tab pos="578485" algn="l"/>
              </a:tabLst>
            </a:pPr>
            <a:r>
              <a:rPr sz="5900" dirty="0">
                <a:latin typeface="Palatino Linotype"/>
                <a:cs typeface="Palatino Linotype"/>
              </a:rPr>
              <a:t>Setter</a:t>
            </a:r>
            <a:r>
              <a:rPr sz="5900" spc="-5" dirty="0">
                <a:latin typeface="Palatino Linotype"/>
                <a:cs typeface="Palatino Linotype"/>
              </a:rPr>
              <a:t> </a:t>
            </a:r>
            <a:r>
              <a:rPr sz="5900" spc="-10" dirty="0">
                <a:latin typeface="Palatino Linotype"/>
                <a:cs typeface="Palatino Linotype"/>
              </a:rPr>
              <a:t>Injection</a:t>
            </a:r>
            <a:endParaRPr sz="5900">
              <a:latin typeface="Palatino Linotype"/>
              <a:cs typeface="Palatino Linotype"/>
            </a:endParaRPr>
          </a:p>
        </p:txBody>
      </p:sp>
      <p:sp>
        <p:nvSpPr>
          <p:cNvPr id="5" name="object 5"/>
          <p:cNvSpPr txBox="1"/>
          <p:nvPr/>
        </p:nvSpPr>
        <p:spPr>
          <a:xfrm>
            <a:off x="866854" y="7295977"/>
            <a:ext cx="5339080" cy="93027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338"/>
              <a:buFont typeface="Lucida Sans"/>
              <a:buChar char="•"/>
              <a:tabLst>
                <a:tab pos="577850" algn="l"/>
                <a:tab pos="578485" algn="l"/>
              </a:tabLst>
            </a:pPr>
            <a:r>
              <a:rPr sz="5900" dirty="0">
                <a:latin typeface="Palatino Linotype"/>
                <a:cs typeface="Palatino Linotype"/>
              </a:rPr>
              <a:t>Field</a:t>
            </a:r>
            <a:r>
              <a:rPr sz="5900" spc="-10" dirty="0">
                <a:latin typeface="Palatino Linotype"/>
                <a:cs typeface="Palatino Linotype"/>
              </a:rPr>
              <a:t> Injection</a:t>
            </a:r>
            <a:endParaRPr sz="5900">
              <a:latin typeface="Palatino Linotype"/>
              <a:cs typeface="Palatino Linotype"/>
            </a:endParaRPr>
          </a:p>
        </p:txBody>
      </p:sp>
      <p:sp>
        <p:nvSpPr>
          <p:cNvPr id="6" name="object 6"/>
          <p:cNvSpPr/>
          <p:nvPr/>
        </p:nvSpPr>
        <p:spPr>
          <a:xfrm>
            <a:off x="9205563" y="4290633"/>
            <a:ext cx="9613265" cy="2727325"/>
          </a:xfrm>
          <a:custGeom>
            <a:avLst/>
            <a:gdLst/>
            <a:ahLst/>
            <a:cxnLst/>
            <a:rect l="l" t="t" r="r" b="b"/>
            <a:pathLst>
              <a:path w="9613265" h="2727325">
                <a:moveTo>
                  <a:pt x="9268669" y="0"/>
                </a:moveTo>
                <a:lnTo>
                  <a:pt x="345563" y="0"/>
                </a:lnTo>
                <a:lnTo>
                  <a:pt x="278999" y="263"/>
                </a:lnTo>
                <a:lnTo>
                  <a:pt x="226229" y="2107"/>
                </a:lnTo>
                <a:lnTo>
                  <a:pt x="182265" y="7112"/>
                </a:lnTo>
                <a:lnTo>
                  <a:pt x="142120" y="16859"/>
                </a:lnTo>
                <a:lnTo>
                  <a:pt x="100968" y="37183"/>
                </a:lnTo>
                <a:lnTo>
                  <a:pt x="65604" y="65605"/>
                </a:lnTo>
                <a:lnTo>
                  <a:pt x="37183" y="100969"/>
                </a:lnTo>
                <a:lnTo>
                  <a:pt x="16859" y="142121"/>
                </a:lnTo>
                <a:lnTo>
                  <a:pt x="7109" y="182266"/>
                </a:lnTo>
                <a:lnTo>
                  <a:pt x="2107" y="226039"/>
                </a:lnTo>
                <a:lnTo>
                  <a:pt x="263" y="278355"/>
                </a:lnTo>
                <a:lnTo>
                  <a:pt x="0" y="344034"/>
                </a:lnTo>
                <a:lnTo>
                  <a:pt x="6" y="2383254"/>
                </a:lnTo>
                <a:lnTo>
                  <a:pt x="263" y="2448287"/>
                </a:lnTo>
                <a:lnTo>
                  <a:pt x="2107" y="2501058"/>
                </a:lnTo>
                <a:lnTo>
                  <a:pt x="7118" y="2545046"/>
                </a:lnTo>
                <a:lnTo>
                  <a:pt x="16859" y="2585167"/>
                </a:lnTo>
                <a:lnTo>
                  <a:pt x="37183" y="2626319"/>
                </a:lnTo>
                <a:lnTo>
                  <a:pt x="65604" y="2661683"/>
                </a:lnTo>
                <a:lnTo>
                  <a:pt x="100968" y="2690104"/>
                </a:lnTo>
                <a:lnTo>
                  <a:pt x="142120" y="2710428"/>
                </a:lnTo>
                <a:lnTo>
                  <a:pt x="182241" y="2720175"/>
                </a:lnTo>
                <a:lnTo>
                  <a:pt x="226038" y="2725180"/>
                </a:lnTo>
                <a:lnTo>
                  <a:pt x="278354" y="2727024"/>
                </a:lnTo>
                <a:lnTo>
                  <a:pt x="344033" y="2727287"/>
                </a:lnTo>
                <a:lnTo>
                  <a:pt x="9267140" y="2727287"/>
                </a:lnTo>
                <a:lnTo>
                  <a:pt x="9333704" y="2727024"/>
                </a:lnTo>
                <a:lnTo>
                  <a:pt x="9386474" y="2725180"/>
                </a:lnTo>
                <a:lnTo>
                  <a:pt x="9430437" y="2720175"/>
                </a:lnTo>
                <a:lnTo>
                  <a:pt x="9470579" y="2710428"/>
                </a:lnTo>
                <a:lnTo>
                  <a:pt x="9511734" y="2690104"/>
                </a:lnTo>
                <a:lnTo>
                  <a:pt x="9547099" y="2661683"/>
                </a:lnTo>
                <a:lnTo>
                  <a:pt x="9575521" y="2626319"/>
                </a:lnTo>
                <a:lnTo>
                  <a:pt x="9595842" y="2585167"/>
                </a:lnTo>
                <a:lnTo>
                  <a:pt x="9605591" y="2545022"/>
                </a:lnTo>
                <a:lnTo>
                  <a:pt x="9610593" y="2501249"/>
                </a:lnTo>
                <a:lnTo>
                  <a:pt x="9612437" y="2448933"/>
                </a:lnTo>
                <a:lnTo>
                  <a:pt x="9612701" y="2383254"/>
                </a:lnTo>
                <a:lnTo>
                  <a:pt x="9612694" y="344034"/>
                </a:lnTo>
                <a:lnTo>
                  <a:pt x="9612437" y="279000"/>
                </a:lnTo>
                <a:lnTo>
                  <a:pt x="9610593" y="226230"/>
                </a:lnTo>
                <a:lnTo>
                  <a:pt x="9605583" y="182242"/>
                </a:lnTo>
                <a:lnTo>
                  <a:pt x="9595842" y="142121"/>
                </a:lnTo>
                <a:lnTo>
                  <a:pt x="9575521" y="100969"/>
                </a:lnTo>
                <a:lnTo>
                  <a:pt x="9547099" y="65605"/>
                </a:lnTo>
                <a:lnTo>
                  <a:pt x="9511734" y="37183"/>
                </a:lnTo>
                <a:lnTo>
                  <a:pt x="9470579" y="16859"/>
                </a:lnTo>
                <a:lnTo>
                  <a:pt x="9430461" y="7112"/>
                </a:lnTo>
                <a:lnTo>
                  <a:pt x="9386666" y="2107"/>
                </a:lnTo>
                <a:lnTo>
                  <a:pt x="9334349" y="263"/>
                </a:lnTo>
                <a:lnTo>
                  <a:pt x="9268669" y="0"/>
                </a:lnTo>
                <a:close/>
              </a:path>
            </a:pathLst>
          </a:custGeom>
          <a:solidFill>
            <a:srgbClr val="C15E17"/>
          </a:solidFill>
        </p:spPr>
        <p:txBody>
          <a:bodyPr wrap="square" lIns="0" tIns="0" rIns="0" bIns="0" rtlCol="0"/>
          <a:lstStyle/>
          <a:p>
            <a:endParaRPr/>
          </a:p>
        </p:txBody>
      </p:sp>
      <p:sp>
        <p:nvSpPr>
          <p:cNvPr id="7" name="object 7"/>
          <p:cNvSpPr txBox="1"/>
          <p:nvPr/>
        </p:nvSpPr>
        <p:spPr>
          <a:xfrm>
            <a:off x="12227765" y="4709669"/>
            <a:ext cx="3573145" cy="628650"/>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FFFFFF"/>
                </a:solidFill>
                <a:latin typeface="Arial"/>
                <a:cs typeface="Arial"/>
              </a:rPr>
              <a:t>Choose</a:t>
            </a:r>
            <a:r>
              <a:rPr sz="3950" b="1" spc="-20" dirty="0">
                <a:solidFill>
                  <a:srgbClr val="FFFFFF"/>
                </a:solidFill>
                <a:latin typeface="Arial"/>
                <a:cs typeface="Arial"/>
              </a:rPr>
              <a:t> </a:t>
            </a:r>
            <a:r>
              <a:rPr sz="3950" b="1" dirty="0">
                <a:solidFill>
                  <a:srgbClr val="FFFFFF"/>
                </a:solidFill>
                <a:latin typeface="Arial"/>
                <a:cs typeface="Arial"/>
              </a:rPr>
              <a:t>a</a:t>
            </a:r>
            <a:r>
              <a:rPr sz="3950" b="1" spc="-5" dirty="0">
                <a:solidFill>
                  <a:srgbClr val="FFFFFF"/>
                </a:solidFill>
                <a:latin typeface="Arial"/>
                <a:cs typeface="Arial"/>
              </a:rPr>
              <a:t> </a:t>
            </a:r>
            <a:r>
              <a:rPr sz="3950" b="1" spc="-10" dirty="0">
                <a:solidFill>
                  <a:srgbClr val="FFFFFF"/>
                </a:solidFill>
                <a:latin typeface="Arial"/>
                <a:cs typeface="Arial"/>
              </a:rPr>
              <a:t>style</a:t>
            </a:r>
            <a:endParaRPr sz="3950">
              <a:latin typeface="Arial"/>
              <a:cs typeface="Arial"/>
            </a:endParaRPr>
          </a:p>
        </p:txBody>
      </p:sp>
      <p:sp>
        <p:nvSpPr>
          <p:cNvPr id="8" name="object 8"/>
          <p:cNvSpPr txBox="1"/>
          <p:nvPr/>
        </p:nvSpPr>
        <p:spPr>
          <a:xfrm>
            <a:off x="10322063" y="5924291"/>
            <a:ext cx="7371080" cy="628650"/>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FFFFFF"/>
                </a:solidFill>
                <a:latin typeface="Arial"/>
                <a:cs typeface="Arial"/>
              </a:rPr>
              <a:t>Stay</a:t>
            </a:r>
            <a:r>
              <a:rPr sz="3950" b="1" spc="-10" dirty="0">
                <a:solidFill>
                  <a:srgbClr val="FFFFFF"/>
                </a:solidFill>
                <a:latin typeface="Arial"/>
                <a:cs typeface="Arial"/>
              </a:rPr>
              <a:t> </a:t>
            </a:r>
            <a:r>
              <a:rPr sz="3950" b="1" dirty="0">
                <a:solidFill>
                  <a:srgbClr val="FFFFFF"/>
                </a:solidFill>
                <a:latin typeface="Arial"/>
                <a:cs typeface="Arial"/>
              </a:rPr>
              <a:t>consistent</a:t>
            </a:r>
            <a:r>
              <a:rPr sz="3950" b="1" spc="-10" dirty="0">
                <a:solidFill>
                  <a:srgbClr val="FFFFFF"/>
                </a:solidFill>
                <a:latin typeface="Arial"/>
                <a:cs typeface="Arial"/>
              </a:rPr>
              <a:t> </a:t>
            </a:r>
            <a:r>
              <a:rPr sz="3950" b="1" dirty="0">
                <a:solidFill>
                  <a:srgbClr val="FFFFFF"/>
                </a:solidFill>
                <a:latin typeface="Arial"/>
                <a:cs typeface="Arial"/>
              </a:rPr>
              <a:t>in</a:t>
            </a:r>
            <a:r>
              <a:rPr sz="3950" b="1" spc="-10" dirty="0">
                <a:solidFill>
                  <a:srgbClr val="FFFFFF"/>
                </a:solidFill>
                <a:latin typeface="Arial"/>
                <a:cs typeface="Arial"/>
              </a:rPr>
              <a:t> </a:t>
            </a:r>
            <a:r>
              <a:rPr sz="3950" b="1" dirty="0">
                <a:solidFill>
                  <a:srgbClr val="FFFFFF"/>
                </a:solidFill>
                <a:latin typeface="Arial"/>
                <a:cs typeface="Arial"/>
              </a:rPr>
              <a:t>your</a:t>
            </a:r>
            <a:r>
              <a:rPr sz="3950" b="1" spc="-5" dirty="0">
                <a:solidFill>
                  <a:srgbClr val="FFFFFF"/>
                </a:solidFill>
                <a:latin typeface="Arial"/>
                <a:cs typeface="Arial"/>
              </a:rPr>
              <a:t> </a:t>
            </a:r>
            <a:r>
              <a:rPr sz="3950" b="1" spc="-10" dirty="0">
                <a:solidFill>
                  <a:srgbClr val="FFFFFF"/>
                </a:solidFill>
                <a:latin typeface="Arial"/>
                <a:cs typeface="Arial"/>
              </a:rPr>
              <a:t>project</a:t>
            </a:r>
            <a:endParaRPr sz="3950">
              <a:latin typeface="Arial"/>
              <a:cs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2650" y="4206875"/>
            <a:ext cx="12934830" cy="2230098"/>
          </a:xfrm>
          <a:prstGeom prst="rect">
            <a:avLst/>
          </a:prstGeom>
        </p:spPr>
        <p:txBody>
          <a:bodyPr vert="horz" wrap="square" lIns="0" tIns="13970" rIns="0" bIns="0" rtlCol="0">
            <a:spAutoFit/>
          </a:bodyPr>
          <a:lstStyle/>
          <a:p>
            <a:pPr marL="20955" algn="ctr">
              <a:lnSpc>
                <a:spcPct val="100000"/>
              </a:lnSpc>
              <a:spcBef>
                <a:spcPts val="110"/>
              </a:spcBef>
            </a:pPr>
            <a:r>
              <a:rPr sz="7200" spc="-130" dirty="0"/>
              <a:t>Annotation</a:t>
            </a:r>
            <a:r>
              <a:rPr sz="7200" spc="-509" dirty="0"/>
              <a:t> </a:t>
            </a:r>
            <a:r>
              <a:rPr sz="7200" spc="-120" dirty="0"/>
              <a:t>Autowiring</a:t>
            </a:r>
            <a:r>
              <a:rPr sz="7200" spc="-305" dirty="0"/>
              <a:t> </a:t>
            </a:r>
            <a:r>
              <a:rPr sz="7200" spc="-45" dirty="0"/>
              <a:t>and</a:t>
            </a:r>
            <a:r>
              <a:rPr sz="7200" spc="-280" dirty="0"/>
              <a:t> </a:t>
            </a:r>
            <a:r>
              <a:rPr sz="7200" spc="-95" dirty="0"/>
              <a:t>Qualifiers</a:t>
            </a: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4230370" cy="940001"/>
          </a:xfrm>
          <a:prstGeom prst="rect">
            <a:avLst/>
          </a:prstGeom>
        </p:spPr>
        <p:txBody>
          <a:bodyPr vert="horz" wrap="square" lIns="0" tIns="16510" rIns="0" bIns="0" rtlCol="0">
            <a:spAutoFit/>
          </a:bodyPr>
          <a:lstStyle/>
          <a:p>
            <a:pPr marL="12700">
              <a:lnSpc>
                <a:spcPct val="100000"/>
              </a:lnSpc>
              <a:spcBef>
                <a:spcPts val="130"/>
              </a:spcBef>
            </a:pPr>
            <a:r>
              <a:rPr sz="6000" spc="-160" dirty="0">
                <a:latin typeface="Book Antiqua"/>
                <a:cs typeface="Book Antiqua"/>
              </a:rPr>
              <a:t>Autowiring</a:t>
            </a:r>
          </a:p>
        </p:txBody>
      </p:sp>
      <p:sp>
        <p:nvSpPr>
          <p:cNvPr id="3" name="object 3"/>
          <p:cNvSpPr/>
          <p:nvPr/>
        </p:nvSpPr>
        <p:spPr>
          <a:xfrm>
            <a:off x="13976590" y="558726"/>
            <a:ext cx="2240915" cy="957580"/>
          </a:xfrm>
          <a:custGeom>
            <a:avLst/>
            <a:gdLst/>
            <a:ahLst/>
            <a:cxnLst/>
            <a:rect l="l" t="t" r="r" b="b"/>
            <a:pathLst>
              <a:path w="2240915" h="957580">
                <a:moveTo>
                  <a:pt x="1916234" y="0"/>
                </a:moveTo>
                <a:lnTo>
                  <a:pt x="325508" y="0"/>
                </a:lnTo>
                <a:lnTo>
                  <a:pt x="262806" y="248"/>
                </a:lnTo>
                <a:lnTo>
                  <a:pt x="213099" y="1985"/>
                </a:lnTo>
                <a:lnTo>
                  <a:pt x="171687" y="6701"/>
                </a:lnTo>
                <a:lnTo>
                  <a:pt x="133870" y="15884"/>
                </a:lnTo>
                <a:lnTo>
                  <a:pt x="95105" y="35029"/>
                </a:lnTo>
                <a:lnTo>
                  <a:pt x="61792" y="61803"/>
                </a:lnTo>
                <a:lnTo>
                  <a:pt x="35019" y="95116"/>
                </a:lnTo>
                <a:lnTo>
                  <a:pt x="15873" y="133880"/>
                </a:lnTo>
                <a:lnTo>
                  <a:pt x="6694" y="171692"/>
                </a:lnTo>
                <a:lnTo>
                  <a:pt x="1984" y="212925"/>
                </a:lnTo>
                <a:lnTo>
                  <a:pt x="248" y="262205"/>
                </a:lnTo>
                <a:lnTo>
                  <a:pt x="0" y="324072"/>
                </a:lnTo>
                <a:lnTo>
                  <a:pt x="5" y="633169"/>
                </a:lnTo>
                <a:lnTo>
                  <a:pt x="248" y="694429"/>
                </a:lnTo>
                <a:lnTo>
                  <a:pt x="1984" y="744137"/>
                </a:lnTo>
                <a:lnTo>
                  <a:pt x="6702" y="785572"/>
                </a:lnTo>
                <a:lnTo>
                  <a:pt x="15873" y="823365"/>
                </a:lnTo>
                <a:lnTo>
                  <a:pt x="35019" y="862129"/>
                </a:lnTo>
                <a:lnTo>
                  <a:pt x="61792" y="895440"/>
                </a:lnTo>
                <a:lnTo>
                  <a:pt x="95105" y="922212"/>
                </a:lnTo>
                <a:lnTo>
                  <a:pt x="133870" y="941357"/>
                </a:lnTo>
                <a:lnTo>
                  <a:pt x="171664" y="950539"/>
                </a:lnTo>
                <a:lnTo>
                  <a:pt x="212918" y="955253"/>
                </a:lnTo>
                <a:lnTo>
                  <a:pt x="262197" y="956990"/>
                </a:lnTo>
                <a:lnTo>
                  <a:pt x="324063" y="957238"/>
                </a:lnTo>
                <a:lnTo>
                  <a:pt x="1914800" y="957238"/>
                </a:lnTo>
                <a:lnTo>
                  <a:pt x="1977497" y="956990"/>
                </a:lnTo>
                <a:lnTo>
                  <a:pt x="2027203" y="955253"/>
                </a:lnTo>
                <a:lnTo>
                  <a:pt x="2068615" y="950539"/>
                </a:lnTo>
                <a:lnTo>
                  <a:pt x="2106428" y="941357"/>
                </a:lnTo>
                <a:lnTo>
                  <a:pt x="2145196" y="922212"/>
                </a:lnTo>
                <a:lnTo>
                  <a:pt x="2178509" y="895440"/>
                </a:lnTo>
                <a:lnTo>
                  <a:pt x="2205280" y="862129"/>
                </a:lnTo>
                <a:lnTo>
                  <a:pt x="2224424" y="823365"/>
                </a:lnTo>
                <a:lnTo>
                  <a:pt x="2233610" y="785549"/>
                </a:lnTo>
                <a:lnTo>
                  <a:pt x="2238323" y="744317"/>
                </a:lnTo>
                <a:lnTo>
                  <a:pt x="2240060" y="695037"/>
                </a:lnTo>
                <a:lnTo>
                  <a:pt x="2240308" y="633169"/>
                </a:lnTo>
                <a:lnTo>
                  <a:pt x="2240303" y="324072"/>
                </a:lnTo>
                <a:lnTo>
                  <a:pt x="2240060" y="262813"/>
                </a:lnTo>
                <a:lnTo>
                  <a:pt x="2238323" y="213105"/>
                </a:lnTo>
                <a:lnTo>
                  <a:pt x="2233602" y="171670"/>
                </a:lnTo>
                <a:lnTo>
                  <a:pt x="2224424" y="133880"/>
                </a:lnTo>
                <a:lnTo>
                  <a:pt x="2205280" y="95116"/>
                </a:lnTo>
                <a:lnTo>
                  <a:pt x="2178509" y="61803"/>
                </a:lnTo>
                <a:lnTo>
                  <a:pt x="2145196" y="35029"/>
                </a:lnTo>
                <a:lnTo>
                  <a:pt x="2106428" y="15884"/>
                </a:lnTo>
                <a:lnTo>
                  <a:pt x="2068638" y="6701"/>
                </a:lnTo>
                <a:lnTo>
                  <a:pt x="2027383" y="1985"/>
                </a:lnTo>
                <a:lnTo>
                  <a:pt x="1978102" y="248"/>
                </a:lnTo>
                <a:lnTo>
                  <a:pt x="1916234" y="0"/>
                </a:lnTo>
                <a:close/>
              </a:path>
            </a:pathLst>
          </a:custGeom>
          <a:solidFill>
            <a:srgbClr val="BB484A"/>
          </a:solidFill>
        </p:spPr>
        <p:txBody>
          <a:bodyPr wrap="square" lIns="0" tIns="0" rIns="0" bIns="0" rtlCol="0"/>
          <a:lstStyle/>
          <a:p>
            <a:endParaRPr/>
          </a:p>
        </p:txBody>
      </p:sp>
      <p:sp>
        <p:nvSpPr>
          <p:cNvPr id="4" name="object 4"/>
          <p:cNvSpPr txBox="1"/>
          <p:nvPr/>
        </p:nvSpPr>
        <p:spPr>
          <a:xfrm>
            <a:off x="14667481" y="835441"/>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5" name="object 5"/>
          <p:cNvPicPr/>
          <p:nvPr/>
        </p:nvPicPr>
        <p:blipFill>
          <a:blip r:embed="rId2" cstate="print"/>
          <a:stretch>
            <a:fillRect/>
          </a:stretch>
        </p:blipFill>
        <p:spPr>
          <a:xfrm>
            <a:off x="16247312" y="1007880"/>
            <a:ext cx="3329243" cy="1641149"/>
          </a:xfrm>
          <a:prstGeom prst="rect">
            <a:avLst/>
          </a:prstGeom>
        </p:spPr>
      </p:pic>
      <p:sp>
        <p:nvSpPr>
          <p:cNvPr id="6" name="object 6"/>
          <p:cNvSpPr txBox="1"/>
          <p:nvPr/>
        </p:nvSpPr>
        <p:spPr>
          <a:xfrm>
            <a:off x="17431794" y="1976768"/>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
        <p:nvSpPr>
          <p:cNvPr id="7" name="object 7"/>
          <p:cNvSpPr txBox="1"/>
          <p:nvPr/>
        </p:nvSpPr>
        <p:spPr>
          <a:xfrm>
            <a:off x="982034" y="261130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2479370"/>
            <a:ext cx="1300162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Injecting</a:t>
            </a:r>
            <a:r>
              <a:rPr sz="4250" spc="-20" dirty="0">
                <a:latin typeface="Book Antiqua"/>
                <a:cs typeface="Book Antiqua"/>
              </a:rPr>
              <a:t> </a:t>
            </a:r>
            <a:r>
              <a:rPr sz="4250" dirty="0">
                <a:latin typeface="Book Antiqua"/>
                <a:cs typeface="Book Antiqua"/>
              </a:rPr>
              <a:t>FortuneService</a:t>
            </a:r>
            <a:r>
              <a:rPr sz="4250" spc="-15" dirty="0">
                <a:latin typeface="Book Antiqua"/>
                <a:cs typeface="Book Antiqua"/>
              </a:rPr>
              <a:t> </a:t>
            </a:r>
            <a:r>
              <a:rPr sz="4250" dirty="0">
                <a:latin typeface="Book Antiqua"/>
                <a:cs typeface="Book Antiqua"/>
              </a:rPr>
              <a:t>into</a:t>
            </a:r>
            <a:r>
              <a:rPr sz="4250" spc="-10" dirty="0">
                <a:latin typeface="Book Antiqua"/>
                <a:cs typeface="Book Antiqua"/>
              </a:rPr>
              <a:t> </a:t>
            </a:r>
            <a:r>
              <a:rPr sz="4250" dirty="0">
                <a:latin typeface="Book Antiqua"/>
                <a:cs typeface="Book Antiqua"/>
              </a:rPr>
              <a:t>a</a:t>
            </a:r>
            <a:r>
              <a:rPr sz="4250" spc="-15" dirty="0">
                <a:latin typeface="Book Antiqua"/>
                <a:cs typeface="Book Antiqua"/>
              </a:rPr>
              <a:t> </a:t>
            </a:r>
            <a:r>
              <a:rPr sz="4250" dirty="0">
                <a:latin typeface="Book Antiqua"/>
                <a:cs typeface="Book Antiqua"/>
              </a:rPr>
              <a:t>Coach</a:t>
            </a:r>
            <a:r>
              <a:rPr sz="4250" spc="-10" dirty="0">
                <a:latin typeface="Book Antiqua"/>
                <a:cs typeface="Book Antiqua"/>
              </a:rPr>
              <a:t> implementation</a:t>
            </a:r>
            <a:endParaRPr sz="4250">
              <a:latin typeface="Book Antiqua"/>
              <a:cs typeface="Book Antiqua"/>
            </a:endParaRPr>
          </a:p>
        </p:txBody>
      </p:sp>
      <p:sp>
        <p:nvSpPr>
          <p:cNvPr id="9" name="object 9"/>
          <p:cNvSpPr txBox="1"/>
          <p:nvPr/>
        </p:nvSpPr>
        <p:spPr>
          <a:xfrm>
            <a:off x="982034" y="4475121"/>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0" name="object 10"/>
          <p:cNvSpPr txBox="1"/>
          <p:nvPr/>
        </p:nvSpPr>
        <p:spPr>
          <a:xfrm>
            <a:off x="1557932" y="4343188"/>
            <a:ext cx="752983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Spring will</a:t>
            </a:r>
            <a:r>
              <a:rPr sz="4250" spc="-5" dirty="0">
                <a:latin typeface="Book Antiqua"/>
                <a:cs typeface="Book Antiqua"/>
              </a:rPr>
              <a:t> </a:t>
            </a:r>
            <a:r>
              <a:rPr sz="4250" dirty="0">
                <a:latin typeface="Book Antiqua"/>
                <a:cs typeface="Book Antiqua"/>
              </a:rPr>
              <a:t>scan </a:t>
            </a:r>
            <a:r>
              <a:rPr sz="4250" spc="-10" dirty="0">
                <a:latin typeface="Book Antiqua"/>
                <a:cs typeface="Book Antiqua"/>
              </a:rPr>
              <a:t>@Components</a:t>
            </a:r>
            <a:endParaRPr sz="4250">
              <a:latin typeface="Book Antiqua"/>
              <a:cs typeface="Book Antiqua"/>
            </a:endParaRPr>
          </a:p>
        </p:txBody>
      </p:sp>
      <p:sp>
        <p:nvSpPr>
          <p:cNvPr id="11" name="object 11"/>
          <p:cNvSpPr txBox="1"/>
          <p:nvPr/>
        </p:nvSpPr>
        <p:spPr>
          <a:xfrm>
            <a:off x="982034" y="633893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2" name="object 12"/>
          <p:cNvSpPr txBox="1"/>
          <p:nvPr/>
        </p:nvSpPr>
        <p:spPr>
          <a:xfrm>
            <a:off x="1557932" y="6207006"/>
            <a:ext cx="1177925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Any</a:t>
            </a:r>
            <a:r>
              <a:rPr sz="4250" spc="-25" dirty="0">
                <a:latin typeface="Book Antiqua"/>
                <a:cs typeface="Book Antiqua"/>
              </a:rPr>
              <a:t> </a:t>
            </a:r>
            <a:r>
              <a:rPr sz="4250" dirty="0">
                <a:latin typeface="Book Antiqua"/>
                <a:cs typeface="Book Antiqua"/>
              </a:rPr>
              <a:t>one</a:t>
            </a:r>
            <a:r>
              <a:rPr sz="4250" spc="-10" dirty="0">
                <a:latin typeface="Book Antiqua"/>
                <a:cs typeface="Book Antiqua"/>
              </a:rPr>
              <a:t> </a:t>
            </a:r>
            <a:r>
              <a:rPr sz="4250" dirty="0">
                <a:latin typeface="Book Antiqua"/>
                <a:cs typeface="Book Antiqua"/>
              </a:rPr>
              <a:t>implements</a:t>
            </a:r>
            <a:r>
              <a:rPr sz="4250" spc="-15" dirty="0">
                <a:latin typeface="Book Antiqua"/>
                <a:cs typeface="Book Antiqua"/>
              </a:rPr>
              <a:t> </a:t>
            </a:r>
            <a:r>
              <a:rPr sz="4250" dirty="0">
                <a:latin typeface="Book Antiqua"/>
                <a:cs typeface="Book Antiqua"/>
              </a:rPr>
              <a:t>FortuneService</a:t>
            </a:r>
            <a:r>
              <a:rPr sz="4250" spc="-15" dirty="0">
                <a:latin typeface="Book Antiqua"/>
                <a:cs typeface="Book Antiqua"/>
              </a:rPr>
              <a:t> </a:t>
            </a:r>
            <a:r>
              <a:rPr sz="4250" spc="-10" dirty="0">
                <a:latin typeface="Book Antiqua"/>
                <a:cs typeface="Book Antiqua"/>
              </a:rPr>
              <a:t>interface???</a:t>
            </a:r>
            <a:endParaRPr sz="4250">
              <a:latin typeface="Book Antiqua"/>
              <a:cs typeface="Book Antiqua"/>
            </a:endParaRPr>
          </a:p>
        </p:txBody>
      </p:sp>
      <p:sp>
        <p:nvSpPr>
          <p:cNvPr id="13" name="object 13"/>
          <p:cNvSpPr txBox="1"/>
          <p:nvPr/>
        </p:nvSpPr>
        <p:spPr>
          <a:xfrm>
            <a:off x="982034" y="8202756"/>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4" name="object 14"/>
          <p:cNvSpPr txBox="1"/>
          <p:nvPr/>
        </p:nvSpPr>
        <p:spPr>
          <a:xfrm>
            <a:off x="1557932" y="8070823"/>
            <a:ext cx="990727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If</a:t>
            </a:r>
            <a:r>
              <a:rPr sz="4250" spc="-15" dirty="0">
                <a:latin typeface="Book Antiqua"/>
                <a:cs typeface="Book Antiqua"/>
              </a:rPr>
              <a:t> </a:t>
            </a:r>
            <a:r>
              <a:rPr sz="4250" dirty="0">
                <a:latin typeface="Book Antiqua"/>
                <a:cs typeface="Book Antiqua"/>
              </a:rPr>
              <a:t>so, let’s</a:t>
            </a:r>
            <a:r>
              <a:rPr sz="4250" spc="-5" dirty="0">
                <a:latin typeface="Book Antiqua"/>
                <a:cs typeface="Book Antiqua"/>
              </a:rPr>
              <a:t> </a:t>
            </a:r>
            <a:r>
              <a:rPr sz="4250" dirty="0">
                <a:latin typeface="Book Antiqua"/>
                <a:cs typeface="Book Antiqua"/>
              </a:rPr>
              <a:t>inject them</a:t>
            </a:r>
            <a:r>
              <a:rPr sz="4250" spc="-5" dirty="0">
                <a:latin typeface="Book Antiqua"/>
                <a:cs typeface="Book Antiqua"/>
              </a:rPr>
              <a:t> </a:t>
            </a:r>
            <a:r>
              <a:rPr sz="4250" dirty="0">
                <a:latin typeface="Book Antiqua"/>
                <a:cs typeface="Book Antiqua"/>
              </a:rPr>
              <a:t>…</a:t>
            </a:r>
            <a:r>
              <a:rPr sz="4250" spc="5" dirty="0">
                <a:latin typeface="Book Antiqua"/>
                <a:cs typeface="Book Antiqua"/>
              </a:rPr>
              <a:t> </a:t>
            </a:r>
            <a:r>
              <a:rPr sz="4250" b="1" i="1" dirty="0">
                <a:latin typeface="Palatino Linotype"/>
                <a:cs typeface="Palatino Linotype"/>
              </a:rPr>
              <a:t>oops</a:t>
            </a:r>
            <a:r>
              <a:rPr sz="4250" b="1" i="1" spc="-5" dirty="0">
                <a:latin typeface="Palatino Linotype"/>
                <a:cs typeface="Palatino Linotype"/>
              </a:rPr>
              <a:t> </a:t>
            </a:r>
            <a:r>
              <a:rPr sz="4250" b="1" i="1" dirty="0">
                <a:latin typeface="Palatino Linotype"/>
                <a:cs typeface="Palatino Linotype"/>
              </a:rPr>
              <a:t>which </a:t>
            </a:r>
            <a:r>
              <a:rPr sz="4250" b="1" i="1" spc="-20" dirty="0">
                <a:latin typeface="Palatino Linotype"/>
                <a:cs typeface="Palatino Linotype"/>
              </a:rPr>
              <a:t>one?</a:t>
            </a:r>
            <a:endParaRPr sz="4250">
              <a:latin typeface="Palatino Linotype"/>
              <a:cs typeface="Palatino Linotype"/>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5518130" cy="940001"/>
          </a:xfrm>
          <a:prstGeom prst="rect">
            <a:avLst/>
          </a:prstGeom>
        </p:spPr>
        <p:txBody>
          <a:bodyPr vert="horz" wrap="square" lIns="0" tIns="16510" rIns="0" bIns="0" rtlCol="0">
            <a:spAutoFit/>
          </a:bodyPr>
          <a:lstStyle/>
          <a:p>
            <a:pPr marL="12700">
              <a:lnSpc>
                <a:spcPct val="100000"/>
              </a:lnSpc>
              <a:spcBef>
                <a:spcPts val="130"/>
              </a:spcBef>
            </a:pPr>
            <a:r>
              <a:rPr sz="6000" spc="-204" dirty="0">
                <a:latin typeface="Book Antiqua"/>
                <a:cs typeface="Book Antiqua"/>
              </a:rPr>
              <a:t>Multiple</a:t>
            </a:r>
            <a:r>
              <a:rPr sz="6000" spc="-210" dirty="0">
                <a:latin typeface="Book Antiqua"/>
                <a:cs typeface="Book Antiqua"/>
              </a:rPr>
              <a:t> </a:t>
            </a:r>
            <a:r>
              <a:rPr sz="6000" spc="-515" dirty="0">
                <a:latin typeface="Book Antiqua"/>
                <a:cs typeface="Book Antiqua"/>
              </a:rPr>
              <a:t>F</a:t>
            </a:r>
            <a:r>
              <a:rPr sz="6000" spc="-10" dirty="0">
                <a:latin typeface="Book Antiqua"/>
                <a:cs typeface="Book Antiqua"/>
              </a:rPr>
              <a:t>ortuneServic</a:t>
            </a:r>
            <a:r>
              <a:rPr sz="6000" spc="125" dirty="0">
                <a:latin typeface="Book Antiqua"/>
                <a:cs typeface="Book Antiqua"/>
              </a:rPr>
              <a:t>e</a:t>
            </a:r>
            <a:r>
              <a:rPr sz="6000" spc="-285" dirty="0">
                <a:latin typeface="Book Antiqua"/>
                <a:cs typeface="Book Antiqua"/>
              </a:rPr>
              <a:t> </a:t>
            </a:r>
            <a:r>
              <a:rPr sz="6000" spc="-50" dirty="0">
                <a:latin typeface="Book Antiqua"/>
                <a:cs typeface="Book Antiqua"/>
              </a:rPr>
              <a:t>Implementations</a:t>
            </a:r>
          </a:p>
        </p:txBody>
      </p:sp>
      <p:sp>
        <p:nvSpPr>
          <p:cNvPr id="3" name="object 3"/>
          <p:cNvSpPr/>
          <p:nvPr/>
        </p:nvSpPr>
        <p:spPr>
          <a:xfrm>
            <a:off x="7558089" y="2601565"/>
            <a:ext cx="4987925" cy="1590040"/>
          </a:xfrm>
          <a:custGeom>
            <a:avLst/>
            <a:gdLst/>
            <a:ahLst/>
            <a:cxnLst/>
            <a:rect l="l" t="t" r="r" b="b"/>
            <a:pathLst>
              <a:path w="4987925" h="1590039">
                <a:moveTo>
                  <a:pt x="4532422" y="0"/>
                </a:moveTo>
                <a:lnTo>
                  <a:pt x="457523" y="0"/>
                </a:lnTo>
                <a:lnTo>
                  <a:pt x="385347" y="178"/>
                </a:lnTo>
                <a:lnTo>
                  <a:pt x="325705" y="1428"/>
                </a:lnTo>
                <a:lnTo>
                  <a:pt x="275214" y="4821"/>
                </a:lnTo>
                <a:lnTo>
                  <a:pt x="230495" y="11428"/>
                </a:lnTo>
                <a:lnTo>
                  <a:pt x="188167" y="22321"/>
                </a:lnTo>
                <a:lnTo>
                  <a:pt x="144015" y="42943"/>
                </a:lnTo>
                <a:lnTo>
                  <a:pt x="104572" y="70620"/>
                </a:lnTo>
                <a:lnTo>
                  <a:pt x="70620" y="104572"/>
                </a:lnTo>
                <a:lnTo>
                  <a:pt x="42943" y="144015"/>
                </a:lnTo>
                <a:lnTo>
                  <a:pt x="22321" y="188167"/>
                </a:lnTo>
                <a:lnTo>
                  <a:pt x="11426" y="230495"/>
                </a:lnTo>
                <a:lnTo>
                  <a:pt x="4812" y="275214"/>
                </a:lnTo>
                <a:lnTo>
                  <a:pt x="1428" y="325267"/>
                </a:lnTo>
                <a:lnTo>
                  <a:pt x="178" y="384310"/>
                </a:lnTo>
                <a:lnTo>
                  <a:pt x="0" y="455498"/>
                </a:lnTo>
                <a:lnTo>
                  <a:pt x="5" y="1134339"/>
                </a:lnTo>
                <a:lnTo>
                  <a:pt x="178" y="1204489"/>
                </a:lnTo>
                <a:lnTo>
                  <a:pt x="1428" y="1264132"/>
                </a:lnTo>
                <a:lnTo>
                  <a:pt x="4840" y="1314752"/>
                </a:lnTo>
                <a:lnTo>
                  <a:pt x="11432" y="1359358"/>
                </a:lnTo>
                <a:lnTo>
                  <a:pt x="22321" y="1401670"/>
                </a:lnTo>
                <a:lnTo>
                  <a:pt x="42943" y="1445822"/>
                </a:lnTo>
                <a:lnTo>
                  <a:pt x="70620" y="1485265"/>
                </a:lnTo>
                <a:lnTo>
                  <a:pt x="104572" y="1519216"/>
                </a:lnTo>
                <a:lnTo>
                  <a:pt x="144015" y="1546894"/>
                </a:lnTo>
                <a:lnTo>
                  <a:pt x="188167" y="1567515"/>
                </a:lnTo>
                <a:lnTo>
                  <a:pt x="230479" y="1578408"/>
                </a:lnTo>
                <a:lnTo>
                  <a:pt x="275085" y="1585015"/>
                </a:lnTo>
                <a:lnTo>
                  <a:pt x="325267" y="1588408"/>
                </a:lnTo>
                <a:lnTo>
                  <a:pt x="384310" y="1589658"/>
                </a:lnTo>
                <a:lnTo>
                  <a:pt x="455498" y="1589837"/>
                </a:lnTo>
                <a:lnTo>
                  <a:pt x="4530401" y="1589837"/>
                </a:lnTo>
                <a:lnTo>
                  <a:pt x="4602575" y="1589658"/>
                </a:lnTo>
                <a:lnTo>
                  <a:pt x="4662216" y="1588408"/>
                </a:lnTo>
                <a:lnTo>
                  <a:pt x="4712705" y="1585015"/>
                </a:lnTo>
                <a:lnTo>
                  <a:pt x="4757424" y="1578408"/>
                </a:lnTo>
                <a:lnTo>
                  <a:pt x="4799754" y="1567515"/>
                </a:lnTo>
                <a:lnTo>
                  <a:pt x="4843906" y="1546894"/>
                </a:lnTo>
                <a:lnTo>
                  <a:pt x="4883351" y="1519216"/>
                </a:lnTo>
                <a:lnTo>
                  <a:pt x="4917303" y="1485265"/>
                </a:lnTo>
                <a:lnTo>
                  <a:pt x="4944982" y="1445822"/>
                </a:lnTo>
                <a:lnTo>
                  <a:pt x="4965602" y="1401670"/>
                </a:lnTo>
                <a:lnTo>
                  <a:pt x="4976494" y="1359341"/>
                </a:lnTo>
                <a:lnTo>
                  <a:pt x="4983105" y="1314622"/>
                </a:lnTo>
                <a:lnTo>
                  <a:pt x="4986488" y="1264569"/>
                </a:lnTo>
                <a:lnTo>
                  <a:pt x="4987737" y="1205526"/>
                </a:lnTo>
                <a:lnTo>
                  <a:pt x="4987916" y="1134339"/>
                </a:lnTo>
                <a:lnTo>
                  <a:pt x="4987911" y="455498"/>
                </a:lnTo>
                <a:lnTo>
                  <a:pt x="4987737" y="385347"/>
                </a:lnTo>
                <a:lnTo>
                  <a:pt x="4986488" y="325705"/>
                </a:lnTo>
                <a:lnTo>
                  <a:pt x="4983077" y="275085"/>
                </a:lnTo>
                <a:lnTo>
                  <a:pt x="4976487" y="230479"/>
                </a:lnTo>
                <a:lnTo>
                  <a:pt x="4965602" y="188167"/>
                </a:lnTo>
                <a:lnTo>
                  <a:pt x="4944982" y="144015"/>
                </a:lnTo>
                <a:lnTo>
                  <a:pt x="4917303" y="104572"/>
                </a:lnTo>
                <a:lnTo>
                  <a:pt x="4883351" y="70620"/>
                </a:lnTo>
                <a:lnTo>
                  <a:pt x="4843906" y="42943"/>
                </a:lnTo>
                <a:lnTo>
                  <a:pt x="4799754" y="22321"/>
                </a:lnTo>
                <a:lnTo>
                  <a:pt x="4757440" y="11428"/>
                </a:lnTo>
                <a:lnTo>
                  <a:pt x="4712835" y="4821"/>
                </a:lnTo>
                <a:lnTo>
                  <a:pt x="4662653" y="1428"/>
                </a:lnTo>
                <a:lnTo>
                  <a:pt x="4603610" y="178"/>
                </a:lnTo>
                <a:lnTo>
                  <a:pt x="4532422" y="0"/>
                </a:lnTo>
                <a:close/>
              </a:path>
            </a:pathLst>
          </a:custGeom>
          <a:solidFill>
            <a:srgbClr val="4D76A4"/>
          </a:solidFill>
        </p:spPr>
        <p:txBody>
          <a:bodyPr wrap="square" lIns="0" tIns="0" rIns="0" bIns="0" rtlCol="0"/>
          <a:lstStyle/>
          <a:p>
            <a:endParaRPr/>
          </a:p>
        </p:txBody>
      </p:sp>
      <p:sp>
        <p:nvSpPr>
          <p:cNvPr id="4" name="object 4"/>
          <p:cNvSpPr txBox="1"/>
          <p:nvPr/>
        </p:nvSpPr>
        <p:spPr>
          <a:xfrm>
            <a:off x="8311653" y="3065740"/>
            <a:ext cx="3488054"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FortuneService</a:t>
            </a:r>
            <a:endParaRPr sz="3950">
              <a:latin typeface="Palatino Linotype"/>
              <a:cs typeface="Palatino Linotype"/>
            </a:endParaRPr>
          </a:p>
        </p:txBody>
      </p:sp>
      <p:sp>
        <p:nvSpPr>
          <p:cNvPr id="5" name="object 5"/>
          <p:cNvSpPr/>
          <p:nvPr/>
        </p:nvSpPr>
        <p:spPr>
          <a:xfrm>
            <a:off x="4933339" y="7829710"/>
            <a:ext cx="4893945" cy="957580"/>
          </a:xfrm>
          <a:custGeom>
            <a:avLst/>
            <a:gdLst/>
            <a:ahLst/>
            <a:cxnLst/>
            <a:rect l="l" t="t" r="r" b="b"/>
            <a:pathLst>
              <a:path w="4893945" h="957579">
                <a:moveTo>
                  <a:pt x="4569649" y="0"/>
                </a:moveTo>
                <a:lnTo>
                  <a:pt x="325510" y="0"/>
                </a:lnTo>
                <a:lnTo>
                  <a:pt x="262809" y="248"/>
                </a:lnTo>
                <a:lnTo>
                  <a:pt x="213101" y="1985"/>
                </a:lnTo>
                <a:lnTo>
                  <a:pt x="171688" y="6699"/>
                </a:lnTo>
                <a:lnTo>
                  <a:pt x="133873" y="15881"/>
                </a:lnTo>
                <a:lnTo>
                  <a:pt x="95109" y="35026"/>
                </a:lnTo>
                <a:lnTo>
                  <a:pt x="61797" y="61798"/>
                </a:lnTo>
                <a:lnTo>
                  <a:pt x="35025" y="95110"/>
                </a:lnTo>
                <a:lnTo>
                  <a:pt x="15880" y="133874"/>
                </a:lnTo>
                <a:lnTo>
                  <a:pt x="6696" y="171689"/>
                </a:lnTo>
                <a:lnTo>
                  <a:pt x="1985" y="212922"/>
                </a:lnTo>
                <a:lnTo>
                  <a:pt x="248" y="262202"/>
                </a:lnTo>
                <a:lnTo>
                  <a:pt x="0" y="324069"/>
                </a:lnTo>
                <a:lnTo>
                  <a:pt x="5" y="633166"/>
                </a:lnTo>
                <a:lnTo>
                  <a:pt x="248" y="694426"/>
                </a:lnTo>
                <a:lnTo>
                  <a:pt x="1985" y="744134"/>
                </a:lnTo>
                <a:lnTo>
                  <a:pt x="6704" y="785569"/>
                </a:lnTo>
                <a:lnTo>
                  <a:pt x="15880" y="823362"/>
                </a:lnTo>
                <a:lnTo>
                  <a:pt x="35025" y="862126"/>
                </a:lnTo>
                <a:lnTo>
                  <a:pt x="61797" y="895438"/>
                </a:lnTo>
                <a:lnTo>
                  <a:pt x="95109" y="922210"/>
                </a:lnTo>
                <a:lnTo>
                  <a:pt x="133873" y="941355"/>
                </a:lnTo>
                <a:lnTo>
                  <a:pt x="171666" y="950536"/>
                </a:lnTo>
                <a:lnTo>
                  <a:pt x="212921" y="955250"/>
                </a:lnTo>
                <a:lnTo>
                  <a:pt x="262201" y="956987"/>
                </a:lnTo>
                <a:lnTo>
                  <a:pt x="324069" y="957235"/>
                </a:lnTo>
                <a:lnTo>
                  <a:pt x="4568208" y="957235"/>
                </a:lnTo>
                <a:lnTo>
                  <a:pt x="4630908" y="956987"/>
                </a:lnTo>
                <a:lnTo>
                  <a:pt x="4680616" y="955250"/>
                </a:lnTo>
                <a:lnTo>
                  <a:pt x="4722029" y="950536"/>
                </a:lnTo>
                <a:lnTo>
                  <a:pt x="4759844" y="941355"/>
                </a:lnTo>
                <a:lnTo>
                  <a:pt x="4798608" y="922210"/>
                </a:lnTo>
                <a:lnTo>
                  <a:pt x="4831920" y="895438"/>
                </a:lnTo>
                <a:lnTo>
                  <a:pt x="4858692" y="862126"/>
                </a:lnTo>
                <a:lnTo>
                  <a:pt x="4877837" y="823362"/>
                </a:lnTo>
                <a:lnTo>
                  <a:pt x="4887021" y="785546"/>
                </a:lnTo>
                <a:lnTo>
                  <a:pt x="4891733" y="744314"/>
                </a:lnTo>
                <a:lnTo>
                  <a:pt x="4893470" y="695033"/>
                </a:lnTo>
                <a:lnTo>
                  <a:pt x="4893719" y="633166"/>
                </a:lnTo>
                <a:lnTo>
                  <a:pt x="4893713" y="324069"/>
                </a:lnTo>
                <a:lnTo>
                  <a:pt x="4893470" y="262810"/>
                </a:lnTo>
                <a:lnTo>
                  <a:pt x="4891733" y="213102"/>
                </a:lnTo>
                <a:lnTo>
                  <a:pt x="4887013" y="171667"/>
                </a:lnTo>
                <a:lnTo>
                  <a:pt x="4877837" y="133874"/>
                </a:lnTo>
                <a:lnTo>
                  <a:pt x="4858692" y="95110"/>
                </a:lnTo>
                <a:lnTo>
                  <a:pt x="4831920" y="61798"/>
                </a:lnTo>
                <a:lnTo>
                  <a:pt x="4798608" y="35026"/>
                </a:lnTo>
                <a:lnTo>
                  <a:pt x="4759844" y="15881"/>
                </a:lnTo>
                <a:lnTo>
                  <a:pt x="4722051" y="6699"/>
                </a:lnTo>
                <a:lnTo>
                  <a:pt x="4680796" y="1985"/>
                </a:lnTo>
                <a:lnTo>
                  <a:pt x="4631516" y="248"/>
                </a:lnTo>
                <a:lnTo>
                  <a:pt x="4569649" y="0"/>
                </a:lnTo>
                <a:close/>
              </a:path>
            </a:pathLst>
          </a:custGeom>
          <a:solidFill>
            <a:srgbClr val="C36061"/>
          </a:solidFill>
        </p:spPr>
        <p:txBody>
          <a:bodyPr wrap="square" lIns="0" tIns="0" rIns="0" bIns="0" rtlCol="0"/>
          <a:lstStyle/>
          <a:p>
            <a:endParaRPr/>
          </a:p>
        </p:txBody>
      </p:sp>
      <p:grpSp>
        <p:nvGrpSpPr>
          <p:cNvPr id="6" name="object 6"/>
          <p:cNvGrpSpPr/>
          <p:nvPr/>
        </p:nvGrpSpPr>
        <p:grpSpPr>
          <a:xfrm>
            <a:off x="7523908" y="4274585"/>
            <a:ext cx="2102485" cy="3482340"/>
            <a:chOff x="7523908" y="4274585"/>
            <a:chExt cx="2102485" cy="3482340"/>
          </a:xfrm>
        </p:grpSpPr>
        <p:sp>
          <p:nvSpPr>
            <p:cNvPr id="7" name="object 7"/>
            <p:cNvSpPr/>
            <p:nvPr/>
          </p:nvSpPr>
          <p:spPr>
            <a:xfrm>
              <a:off x="7544850" y="4407393"/>
              <a:ext cx="2001520" cy="3328670"/>
            </a:xfrm>
            <a:custGeom>
              <a:avLst/>
              <a:gdLst/>
              <a:ahLst/>
              <a:cxnLst/>
              <a:rect l="l" t="t" r="r" b="b"/>
              <a:pathLst>
                <a:path w="2001520" h="3328670">
                  <a:moveTo>
                    <a:pt x="0" y="3328328"/>
                  </a:moveTo>
                  <a:lnTo>
                    <a:pt x="1990616" y="17946"/>
                  </a:lnTo>
                  <a:lnTo>
                    <a:pt x="2001408" y="0"/>
                  </a:lnTo>
                </a:path>
              </a:pathLst>
            </a:custGeom>
            <a:ln w="41883">
              <a:solidFill>
                <a:srgbClr val="000000"/>
              </a:solidFill>
              <a:prstDash val="lgDash"/>
            </a:ln>
          </p:spPr>
          <p:txBody>
            <a:bodyPr wrap="square" lIns="0" tIns="0" rIns="0" bIns="0" rtlCol="0"/>
            <a:lstStyle/>
            <a:p>
              <a:endParaRPr/>
            </a:p>
          </p:txBody>
        </p:sp>
        <p:sp>
          <p:nvSpPr>
            <p:cNvPr id="8" name="object 8"/>
            <p:cNvSpPr/>
            <p:nvPr/>
          </p:nvSpPr>
          <p:spPr>
            <a:xfrm>
              <a:off x="9460089" y="4274585"/>
              <a:ext cx="166370" cy="196215"/>
            </a:xfrm>
            <a:custGeom>
              <a:avLst/>
              <a:gdLst/>
              <a:ahLst/>
              <a:cxnLst/>
              <a:rect l="l" t="t" r="r" b="b"/>
              <a:pathLst>
                <a:path w="166370" h="196214">
                  <a:moveTo>
                    <a:pt x="166029" y="0"/>
                  </a:moveTo>
                  <a:lnTo>
                    <a:pt x="0" y="105428"/>
                  </a:lnTo>
                  <a:lnTo>
                    <a:pt x="150754" y="196080"/>
                  </a:lnTo>
                  <a:lnTo>
                    <a:pt x="166029" y="0"/>
                  </a:lnTo>
                  <a:close/>
                </a:path>
              </a:pathLst>
            </a:custGeom>
            <a:solidFill>
              <a:srgbClr val="000000"/>
            </a:solidFill>
          </p:spPr>
          <p:txBody>
            <a:bodyPr wrap="square" lIns="0" tIns="0" rIns="0" bIns="0" rtlCol="0"/>
            <a:lstStyle/>
            <a:p>
              <a:endParaRPr/>
            </a:p>
          </p:txBody>
        </p:sp>
      </p:grpSp>
      <p:sp>
        <p:nvSpPr>
          <p:cNvPr id="9" name="object 9"/>
          <p:cNvSpPr/>
          <p:nvPr/>
        </p:nvSpPr>
        <p:spPr>
          <a:xfrm>
            <a:off x="11005905" y="8223908"/>
            <a:ext cx="5051425" cy="957580"/>
          </a:xfrm>
          <a:custGeom>
            <a:avLst/>
            <a:gdLst/>
            <a:ahLst/>
            <a:cxnLst/>
            <a:rect l="l" t="t" r="r" b="b"/>
            <a:pathLst>
              <a:path w="5051425" h="957579">
                <a:moveTo>
                  <a:pt x="4727353" y="0"/>
                </a:moveTo>
                <a:lnTo>
                  <a:pt x="325518" y="0"/>
                </a:lnTo>
                <a:lnTo>
                  <a:pt x="262815" y="248"/>
                </a:lnTo>
                <a:lnTo>
                  <a:pt x="213106" y="1985"/>
                </a:lnTo>
                <a:lnTo>
                  <a:pt x="171693" y="6699"/>
                </a:lnTo>
                <a:lnTo>
                  <a:pt x="133880" y="15880"/>
                </a:lnTo>
                <a:lnTo>
                  <a:pt x="95116" y="35025"/>
                </a:lnTo>
                <a:lnTo>
                  <a:pt x="61803" y="61797"/>
                </a:lnTo>
                <a:lnTo>
                  <a:pt x="35029" y="95109"/>
                </a:lnTo>
                <a:lnTo>
                  <a:pt x="15884" y="133873"/>
                </a:lnTo>
                <a:lnTo>
                  <a:pt x="6698" y="171688"/>
                </a:lnTo>
                <a:lnTo>
                  <a:pt x="1985" y="212921"/>
                </a:lnTo>
                <a:lnTo>
                  <a:pt x="248" y="262201"/>
                </a:lnTo>
                <a:lnTo>
                  <a:pt x="0" y="324069"/>
                </a:lnTo>
                <a:lnTo>
                  <a:pt x="5" y="633166"/>
                </a:lnTo>
                <a:lnTo>
                  <a:pt x="248" y="694425"/>
                </a:lnTo>
                <a:lnTo>
                  <a:pt x="1985" y="744133"/>
                </a:lnTo>
                <a:lnTo>
                  <a:pt x="6706" y="785568"/>
                </a:lnTo>
                <a:lnTo>
                  <a:pt x="15884" y="823362"/>
                </a:lnTo>
                <a:lnTo>
                  <a:pt x="35029" y="862125"/>
                </a:lnTo>
                <a:lnTo>
                  <a:pt x="61803" y="895437"/>
                </a:lnTo>
                <a:lnTo>
                  <a:pt x="95116" y="922209"/>
                </a:lnTo>
                <a:lnTo>
                  <a:pt x="133880" y="941354"/>
                </a:lnTo>
                <a:lnTo>
                  <a:pt x="171670" y="950535"/>
                </a:lnTo>
                <a:lnTo>
                  <a:pt x="212925" y="955250"/>
                </a:lnTo>
                <a:lnTo>
                  <a:pt x="262206" y="956987"/>
                </a:lnTo>
                <a:lnTo>
                  <a:pt x="324073" y="957235"/>
                </a:lnTo>
                <a:lnTo>
                  <a:pt x="4725908" y="957235"/>
                </a:lnTo>
                <a:lnTo>
                  <a:pt x="4788609" y="956987"/>
                </a:lnTo>
                <a:lnTo>
                  <a:pt x="4838317" y="955250"/>
                </a:lnTo>
                <a:lnTo>
                  <a:pt x="4879729" y="950535"/>
                </a:lnTo>
                <a:lnTo>
                  <a:pt x="4917546" y="941354"/>
                </a:lnTo>
                <a:lnTo>
                  <a:pt x="4956309" y="922209"/>
                </a:lnTo>
                <a:lnTo>
                  <a:pt x="4989620" y="895437"/>
                </a:lnTo>
                <a:lnTo>
                  <a:pt x="5016393" y="862125"/>
                </a:lnTo>
                <a:lnTo>
                  <a:pt x="5035543" y="823362"/>
                </a:lnTo>
                <a:lnTo>
                  <a:pt x="5044722" y="785546"/>
                </a:lnTo>
                <a:lnTo>
                  <a:pt x="5049432" y="744313"/>
                </a:lnTo>
                <a:lnTo>
                  <a:pt x="5051168" y="695033"/>
                </a:lnTo>
                <a:lnTo>
                  <a:pt x="5051416" y="633166"/>
                </a:lnTo>
                <a:lnTo>
                  <a:pt x="5051411" y="324069"/>
                </a:lnTo>
                <a:lnTo>
                  <a:pt x="5051168" y="262809"/>
                </a:lnTo>
                <a:lnTo>
                  <a:pt x="5049432" y="213101"/>
                </a:lnTo>
                <a:lnTo>
                  <a:pt x="5044714" y="171666"/>
                </a:lnTo>
                <a:lnTo>
                  <a:pt x="5035543" y="133873"/>
                </a:lnTo>
                <a:lnTo>
                  <a:pt x="5016393" y="95109"/>
                </a:lnTo>
                <a:lnTo>
                  <a:pt x="4989620" y="61797"/>
                </a:lnTo>
                <a:lnTo>
                  <a:pt x="4956309" y="35025"/>
                </a:lnTo>
                <a:lnTo>
                  <a:pt x="4917546" y="15880"/>
                </a:lnTo>
                <a:lnTo>
                  <a:pt x="4879752" y="6699"/>
                </a:lnTo>
                <a:lnTo>
                  <a:pt x="4838497" y="1985"/>
                </a:lnTo>
                <a:lnTo>
                  <a:pt x="4789219" y="248"/>
                </a:lnTo>
                <a:lnTo>
                  <a:pt x="4727353" y="0"/>
                </a:lnTo>
                <a:close/>
              </a:path>
            </a:pathLst>
          </a:custGeom>
          <a:solidFill>
            <a:srgbClr val="5F844C"/>
          </a:solidFill>
        </p:spPr>
        <p:txBody>
          <a:bodyPr wrap="square" lIns="0" tIns="0" rIns="0" bIns="0" rtlCol="0"/>
          <a:lstStyle/>
          <a:p>
            <a:endParaRPr/>
          </a:p>
        </p:txBody>
      </p:sp>
      <p:sp>
        <p:nvSpPr>
          <p:cNvPr id="10" name="object 10"/>
          <p:cNvSpPr txBox="1"/>
          <p:nvPr/>
        </p:nvSpPr>
        <p:spPr>
          <a:xfrm>
            <a:off x="5337922" y="8070823"/>
            <a:ext cx="10297160" cy="865505"/>
          </a:xfrm>
          <a:prstGeom prst="rect">
            <a:avLst/>
          </a:prstGeom>
        </p:spPr>
        <p:txBody>
          <a:bodyPr vert="horz" wrap="square" lIns="0" tIns="14604" rIns="0" bIns="0" rtlCol="0">
            <a:spAutoFit/>
          </a:bodyPr>
          <a:lstStyle/>
          <a:p>
            <a:pPr marL="12700">
              <a:lnSpc>
                <a:spcPts val="3295"/>
              </a:lnSpc>
              <a:spcBef>
                <a:spcPts val="114"/>
              </a:spcBef>
            </a:pPr>
            <a:r>
              <a:rPr sz="2950" b="1" spc="-10" dirty="0">
                <a:solidFill>
                  <a:srgbClr val="FFFFFF"/>
                </a:solidFill>
                <a:latin typeface="Palatino Linotype"/>
                <a:cs typeface="Palatino Linotype"/>
              </a:rPr>
              <a:t>RandomFortuneService</a:t>
            </a:r>
            <a:endParaRPr sz="2950">
              <a:latin typeface="Palatino Linotype"/>
              <a:cs typeface="Palatino Linotype"/>
            </a:endParaRPr>
          </a:p>
          <a:p>
            <a:pPr marL="6096000">
              <a:lnSpc>
                <a:spcPts val="3295"/>
              </a:lnSpc>
            </a:pPr>
            <a:r>
              <a:rPr sz="2950" b="1" spc="-10" dirty="0">
                <a:solidFill>
                  <a:srgbClr val="FFFFFF"/>
                </a:solidFill>
                <a:latin typeface="Palatino Linotype"/>
                <a:cs typeface="Palatino Linotype"/>
              </a:rPr>
              <a:t>DatabaseFortuneService</a:t>
            </a:r>
            <a:endParaRPr sz="2950">
              <a:latin typeface="Palatino Linotype"/>
              <a:cs typeface="Palatino Linotype"/>
            </a:endParaRPr>
          </a:p>
        </p:txBody>
      </p:sp>
      <p:sp>
        <p:nvSpPr>
          <p:cNvPr id="11" name="object 11"/>
          <p:cNvSpPr/>
          <p:nvPr/>
        </p:nvSpPr>
        <p:spPr>
          <a:xfrm>
            <a:off x="15245985" y="5812343"/>
            <a:ext cx="4436745" cy="957580"/>
          </a:xfrm>
          <a:custGeom>
            <a:avLst/>
            <a:gdLst/>
            <a:ahLst/>
            <a:cxnLst/>
            <a:rect l="l" t="t" r="r" b="b"/>
            <a:pathLst>
              <a:path w="4436744" h="957579">
                <a:moveTo>
                  <a:pt x="4112681" y="0"/>
                </a:moveTo>
                <a:lnTo>
                  <a:pt x="325508" y="0"/>
                </a:lnTo>
                <a:lnTo>
                  <a:pt x="262806" y="248"/>
                </a:lnTo>
                <a:lnTo>
                  <a:pt x="213099" y="1985"/>
                </a:lnTo>
                <a:lnTo>
                  <a:pt x="171687" y="6699"/>
                </a:lnTo>
                <a:lnTo>
                  <a:pt x="133870" y="15881"/>
                </a:lnTo>
                <a:lnTo>
                  <a:pt x="95107" y="35026"/>
                </a:lnTo>
                <a:lnTo>
                  <a:pt x="61796" y="61798"/>
                </a:lnTo>
                <a:lnTo>
                  <a:pt x="35023" y="95110"/>
                </a:lnTo>
                <a:lnTo>
                  <a:pt x="15873" y="133874"/>
                </a:lnTo>
                <a:lnTo>
                  <a:pt x="6694" y="171690"/>
                </a:lnTo>
                <a:lnTo>
                  <a:pt x="1984" y="212922"/>
                </a:lnTo>
                <a:lnTo>
                  <a:pt x="248" y="262202"/>
                </a:lnTo>
                <a:lnTo>
                  <a:pt x="0" y="324070"/>
                </a:lnTo>
                <a:lnTo>
                  <a:pt x="5" y="633167"/>
                </a:lnTo>
                <a:lnTo>
                  <a:pt x="248" y="694426"/>
                </a:lnTo>
                <a:lnTo>
                  <a:pt x="1984" y="744134"/>
                </a:lnTo>
                <a:lnTo>
                  <a:pt x="6702" y="785569"/>
                </a:lnTo>
                <a:lnTo>
                  <a:pt x="15873" y="823362"/>
                </a:lnTo>
                <a:lnTo>
                  <a:pt x="35023" y="862126"/>
                </a:lnTo>
                <a:lnTo>
                  <a:pt x="61796" y="895438"/>
                </a:lnTo>
                <a:lnTo>
                  <a:pt x="95107" y="922210"/>
                </a:lnTo>
                <a:lnTo>
                  <a:pt x="133870" y="941355"/>
                </a:lnTo>
                <a:lnTo>
                  <a:pt x="171664" y="950536"/>
                </a:lnTo>
                <a:lnTo>
                  <a:pt x="212918" y="955251"/>
                </a:lnTo>
                <a:lnTo>
                  <a:pt x="262197" y="956988"/>
                </a:lnTo>
                <a:lnTo>
                  <a:pt x="324063" y="957236"/>
                </a:lnTo>
                <a:lnTo>
                  <a:pt x="4111236" y="957236"/>
                </a:lnTo>
                <a:lnTo>
                  <a:pt x="4173937" y="956988"/>
                </a:lnTo>
                <a:lnTo>
                  <a:pt x="4223644" y="955251"/>
                </a:lnTo>
                <a:lnTo>
                  <a:pt x="4265057" y="950536"/>
                </a:lnTo>
                <a:lnTo>
                  <a:pt x="4302874" y="941355"/>
                </a:lnTo>
                <a:lnTo>
                  <a:pt x="4341637" y="922210"/>
                </a:lnTo>
                <a:lnTo>
                  <a:pt x="4374947" y="895438"/>
                </a:lnTo>
                <a:lnTo>
                  <a:pt x="4401721" y="862126"/>
                </a:lnTo>
                <a:lnTo>
                  <a:pt x="4420870" y="823362"/>
                </a:lnTo>
                <a:lnTo>
                  <a:pt x="4430050" y="785546"/>
                </a:lnTo>
                <a:lnTo>
                  <a:pt x="4434760" y="744314"/>
                </a:lnTo>
                <a:lnTo>
                  <a:pt x="4436496" y="695034"/>
                </a:lnTo>
                <a:lnTo>
                  <a:pt x="4436744" y="633167"/>
                </a:lnTo>
                <a:lnTo>
                  <a:pt x="4436738" y="324070"/>
                </a:lnTo>
                <a:lnTo>
                  <a:pt x="4436496" y="262810"/>
                </a:lnTo>
                <a:lnTo>
                  <a:pt x="4434760" y="213102"/>
                </a:lnTo>
                <a:lnTo>
                  <a:pt x="4430042" y="171667"/>
                </a:lnTo>
                <a:lnTo>
                  <a:pt x="4420870" y="133874"/>
                </a:lnTo>
                <a:lnTo>
                  <a:pt x="4401721" y="95110"/>
                </a:lnTo>
                <a:lnTo>
                  <a:pt x="4374947" y="61798"/>
                </a:lnTo>
                <a:lnTo>
                  <a:pt x="4341637" y="35026"/>
                </a:lnTo>
                <a:lnTo>
                  <a:pt x="4302874" y="15881"/>
                </a:lnTo>
                <a:lnTo>
                  <a:pt x="4265080" y="6699"/>
                </a:lnTo>
                <a:lnTo>
                  <a:pt x="4223825" y="1985"/>
                </a:lnTo>
                <a:lnTo>
                  <a:pt x="4174547" y="248"/>
                </a:lnTo>
                <a:lnTo>
                  <a:pt x="4112681" y="0"/>
                </a:lnTo>
                <a:close/>
              </a:path>
            </a:pathLst>
          </a:custGeom>
          <a:solidFill>
            <a:srgbClr val="6C4F8D"/>
          </a:solidFill>
        </p:spPr>
        <p:txBody>
          <a:bodyPr wrap="square" lIns="0" tIns="0" rIns="0" bIns="0" rtlCol="0"/>
          <a:lstStyle/>
          <a:p>
            <a:endParaRPr/>
          </a:p>
        </p:txBody>
      </p:sp>
      <p:grpSp>
        <p:nvGrpSpPr>
          <p:cNvPr id="12" name="object 12"/>
          <p:cNvGrpSpPr/>
          <p:nvPr/>
        </p:nvGrpSpPr>
        <p:grpSpPr>
          <a:xfrm>
            <a:off x="1544431" y="3590068"/>
            <a:ext cx="15031719" cy="4564380"/>
            <a:chOff x="1544431" y="3590068"/>
            <a:chExt cx="15031719" cy="4564380"/>
          </a:xfrm>
        </p:grpSpPr>
        <p:sp>
          <p:nvSpPr>
            <p:cNvPr id="13" name="object 13"/>
            <p:cNvSpPr/>
            <p:nvPr/>
          </p:nvSpPr>
          <p:spPr>
            <a:xfrm>
              <a:off x="11453708" y="4420086"/>
              <a:ext cx="1361440" cy="3713479"/>
            </a:xfrm>
            <a:custGeom>
              <a:avLst/>
              <a:gdLst/>
              <a:ahLst/>
              <a:cxnLst/>
              <a:rect l="l" t="t" r="r" b="b"/>
              <a:pathLst>
                <a:path w="1361440" h="3713479">
                  <a:moveTo>
                    <a:pt x="1361272" y="3713258"/>
                  </a:moveTo>
                  <a:lnTo>
                    <a:pt x="7208" y="19662"/>
                  </a:lnTo>
                  <a:lnTo>
                    <a:pt x="0" y="0"/>
                  </a:lnTo>
                </a:path>
              </a:pathLst>
            </a:custGeom>
            <a:ln w="41883">
              <a:solidFill>
                <a:srgbClr val="000000"/>
              </a:solidFill>
              <a:prstDash val="lgDash"/>
            </a:ln>
          </p:spPr>
          <p:txBody>
            <a:bodyPr wrap="square" lIns="0" tIns="0" rIns="0" bIns="0" rtlCol="0"/>
            <a:lstStyle/>
            <a:p>
              <a:endParaRPr/>
            </a:p>
          </p:txBody>
        </p:sp>
        <p:sp>
          <p:nvSpPr>
            <p:cNvPr id="14" name="object 14"/>
            <p:cNvSpPr/>
            <p:nvPr/>
          </p:nvSpPr>
          <p:spPr>
            <a:xfrm>
              <a:off x="11378344" y="4274586"/>
              <a:ext cx="165735" cy="195580"/>
            </a:xfrm>
            <a:custGeom>
              <a:avLst/>
              <a:gdLst/>
              <a:ahLst/>
              <a:cxnLst/>
              <a:rect l="l" t="t" r="r" b="b"/>
              <a:pathLst>
                <a:path w="165734" h="195579">
                  <a:moveTo>
                    <a:pt x="22030" y="0"/>
                  </a:moveTo>
                  <a:lnTo>
                    <a:pt x="0" y="195436"/>
                  </a:lnTo>
                  <a:lnTo>
                    <a:pt x="165157" y="134888"/>
                  </a:lnTo>
                  <a:lnTo>
                    <a:pt x="22030" y="0"/>
                  </a:lnTo>
                  <a:close/>
                </a:path>
              </a:pathLst>
            </a:custGeom>
            <a:solidFill>
              <a:srgbClr val="000000"/>
            </a:solidFill>
          </p:spPr>
          <p:txBody>
            <a:bodyPr wrap="square" lIns="0" tIns="0" rIns="0" bIns="0" rtlCol="0"/>
            <a:lstStyle/>
            <a:p>
              <a:endParaRPr/>
            </a:p>
          </p:txBody>
        </p:sp>
        <p:sp>
          <p:nvSpPr>
            <p:cNvPr id="15" name="object 15"/>
            <p:cNvSpPr/>
            <p:nvPr/>
          </p:nvSpPr>
          <p:spPr>
            <a:xfrm>
              <a:off x="12713841" y="3661174"/>
              <a:ext cx="3841115" cy="1983739"/>
            </a:xfrm>
            <a:custGeom>
              <a:avLst/>
              <a:gdLst/>
              <a:ahLst/>
              <a:cxnLst/>
              <a:rect l="l" t="t" r="r" b="b"/>
              <a:pathLst>
                <a:path w="3841115" h="1983739">
                  <a:moveTo>
                    <a:pt x="3840910" y="1983460"/>
                  </a:moveTo>
                  <a:lnTo>
                    <a:pt x="18607" y="9608"/>
                  </a:lnTo>
                  <a:lnTo>
                    <a:pt x="0" y="0"/>
                  </a:lnTo>
                </a:path>
              </a:pathLst>
            </a:custGeom>
            <a:ln w="41883">
              <a:solidFill>
                <a:srgbClr val="000000"/>
              </a:solidFill>
              <a:prstDash val="lgDash"/>
            </a:ln>
          </p:spPr>
          <p:txBody>
            <a:bodyPr wrap="square" lIns="0" tIns="0" rIns="0" bIns="0" rtlCol="0"/>
            <a:lstStyle/>
            <a:p>
              <a:endParaRPr/>
            </a:p>
          </p:txBody>
        </p:sp>
        <p:sp>
          <p:nvSpPr>
            <p:cNvPr id="16" name="object 16"/>
            <p:cNvSpPr/>
            <p:nvPr/>
          </p:nvSpPr>
          <p:spPr>
            <a:xfrm>
              <a:off x="12576140" y="3590068"/>
              <a:ext cx="196850" cy="159385"/>
            </a:xfrm>
            <a:custGeom>
              <a:avLst/>
              <a:gdLst/>
              <a:ahLst/>
              <a:cxnLst/>
              <a:rect l="l" t="t" r="r" b="b"/>
              <a:pathLst>
                <a:path w="196850" h="159385">
                  <a:moveTo>
                    <a:pt x="0" y="0"/>
                  </a:moveTo>
                  <a:lnTo>
                    <a:pt x="115944" y="158864"/>
                  </a:lnTo>
                  <a:lnTo>
                    <a:pt x="196664" y="2563"/>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3847523" y="3671638"/>
              <a:ext cx="3549015" cy="2197100"/>
            </a:xfrm>
            <a:custGeom>
              <a:avLst/>
              <a:gdLst/>
              <a:ahLst/>
              <a:cxnLst/>
              <a:rect l="l" t="t" r="r" b="b"/>
              <a:pathLst>
                <a:path w="3549015" h="2197100">
                  <a:moveTo>
                    <a:pt x="0" y="2196834"/>
                  </a:moveTo>
                  <a:lnTo>
                    <a:pt x="3530863" y="11022"/>
                  </a:lnTo>
                  <a:lnTo>
                    <a:pt x="3548669" y="0"/>
                  </a:lnTo>
                </a:path>
              </a:pathLst>
            </a:custGeom>
            <a:ln w="41883">
              <a:solidFill>
                <a:srgbClr val="000000"/>
              </a:solidFill>
              <a:prstDash val="lgDash"/>
            </a:ln>
          </p:spPr>
          <p:txBody>
            <a:bodyPr wrap="square" lIns="0" tIns="0" rIns="0" bIns="0" rtlCol="0"/>
            <a:lstStyle/>
            <a:p>
              <a:endParaRPr/>
            </a:p>
          </p:txBody>
        </p:sp>
        <p:sp>
          <p:nvSpPr>
            <p:cNvPr id="18" name="object 18"/>
            <p:cNvSpPr/>
            <p:nvPr/>
          </p:nvSpPr>
          <p:spPr>
            <a:xfrm>
              <a:off x="7332089" y="3590068"/>
              <a:ext cx="196215" cy="167640"/>
            </a:xfrm>
            <a:custGeom>
              <a:avLst/>
              <a:gdLst/>
              <a:ahLst/>
              <a:cxnLst/>
              <a:rect l="l" t="t" r="r" b="b"/>
              <a:pathLst>
                <a:path w="196215" h="167639">
                  <a:moveTo>
                    <a:pt x="195867" y="0"/>
                  </a:moveTo>
                  <a:lnTo>
                    <a:pt x="0" y="17807"/>
                  </a:lnTo>
                  <a:lnTo>
                    <a:pt x="92592" y="167378"/>
                  </a:lnTo>
                  <a:lnTo>
                    <a:pt x="195867" y="0"/>
                  </a:lnTo>
                  <a:close/>
                </a:path>
              </a:pathLst>
            </a:custGeom>
            <a:solidFill>
              <a:srgbClr val="000000"/>
            </a:solidFill>
          </p:spPr>
          <p:txBody>
            <a:bodyPr wrap="square" lIns="0" tIns="0" rIns="0" bIns="0" rtlCol="0"/>
            <a:lstStyle/>
            <a:p>
              <a:endParaRPr/>
            </a:p>
          </p:txBody>
        </p:sp>
        <p:sp>
          <p:nvSpPr>
            <p:cNvPr id="19" name="object 19"/>
            <p:cNvSpPr/>
            <p:nvPr/>
          </p:nvSpPr>
          <p:spPr>
            <a:xfrm>
              <a:off x="1544431" y="5812344"/>
              <a:ext cx="4695825" cy="957580"/>
            </a:xfrm>
            <a:custGeom>
              <a:avLst/>
              <a:gdLst/>
              <a:ahLst/>
              <a:cxnLst/>
              <a:rect l="l" t="t" r="r" b="b"/>
              <a:pathLst>
                <a:path w="4695825" h="957579">
                  <a:moveTo>
                    <a:pt x="4371372" y="0"/>
                  </a:moveTo>
                  <a:lnTo>
                    <a:pt x="325510" y="0"/>
                  </a:lnTo>
                  <a:lnTo>
                    <a:pt x="262809" y="248"/>
                  </a:lnTo>
                  <a:lnTo>
                    <a:pt x="213101" y="1985"/>
                  </a:lnTo>
                  <a:lnTo>
                    <a:pt x="171688" y="6699"/>
                  </a:lnTo>
                  <a:lnTo>
                    <a:pt x="133873" y="15880"/>
                  </a:lnTo>
                  <a:lnTo>
                    <a:pt x="95109" y="35025"/>
                  </a:lnTo>
                  <a:lnTo>
                    <a:pt x="61798" y="61797"/>
                  </a:lnTo>
                  <a:lnTo>
                    <a:pt x="35026" y="95109"/>
                  </a:lnTo>
                  <a:lnTo>
                    <a:pt x="15881" y="133873"/>
                  </a:lnTo>
                  <a:lnTo>
                    <a:pt x="6697" y="171688"/>
                  </a:lnTo>
                  <a:lnTo>
                    <a:pt x="1985" y="212921"/>
                  </a:lnTo>
                  <a:lnTo>
                    <a:pt x="248" y="262201"/>
                  </a:lnTo>
                  <a:lnTo>
                    <a:pt x="0" y="324069"/>
                  </a:lnTo>
                  <a:lnTo>
                    <a:pt x="5" y="633166"/>
                  </a:lnTo>
                  <a:lnTo>
                    <a:pt x="248" y="694426"/>
                  </a:lnTo>
                  <a:lnTo>
                    <a:pt x="1985" y="744134"/>
                  </a:lnTo>
                  <a:lnTo>
                    <a:pt x="6705" y="785569"/>
                  </a:lnTo>
                  <a:lnTo>
                    <a:pt x="15881" y="823362"/>
                  </a:lnTo>
                  <a:lnTo>
                    <a:pt x="35026" y="862125"/>
                  </a:lnTo>
                  <a:lnTo>
                    <a:pt x="61798" y="895437"/>
                  </a:lnTo>
                  <a:lnTo>
                    <a:pt x="95109" y="922209"/>
                  </a:lnTo>
                  <a:lnTo>
                    <a:pt x="133873" y="941354"/>
                  </a:lnTo>
                  <a:lnTo>
                    <a:pt x="171666" y="950535"/>
                  </a:lnTo>
                  <a:lnTo>
                    <a:pt x="212921" y="955250"/>
                  </a:lnTo>
                  <a:lnTo>
                    <a:pt x="262201" y="956987"/>
                  </a:lnTo>
                  <a:lnTo>
                    <a:pt x="324069" y="957235"/>
                  </a:lnTo>
                  <a:lnTo>
                    <a:pt x="4369931" y="957235"/>
                  </a:lnTo>
                  <a:lnTo>
                    <a:pt x="4432632" y="956987"/>
                  </a:lnTo>
                  <a:lnTo>
                    <a:pt x="4482340" y="955250"/>
                  </a:lnTo>
                  <a:lnTo>
                    <a:pt x="4523753" y="950535"/>
                  </a:lnTo>
                  <a:lnTo>
                    <a:pt x="4561568" y="941354"/>
                  </a:lnTo>
                  <a:lnTo>
                    <a:pt x="4600332" y="922209"/>
                  </a:lnTo>
                  <a:lnTo>
                    <a:pt x="4633644" y="895437"/>
                  </a:lnTo>
                  <a:lnTo>
                    <a:pt x="4660416" y="862125"/>
                  </a:lnTo>
                  <a:lnTo>
                    <a:pt x="4679562" y="823362"/>
                  </a:lnTo>
                  <a:lnTo>
                    <a:pt x="4688745" y="785546"/>
                  </a:lnTo>
                  <a:lnTo>
                    <a:pt x="4693457" y="744314"/>
                  </a:lnTo>
                  <a:lnTo>
                    <a:pt x="4695194" y="695033"/>
                  </a:lnTo>
                  <a:lnTo>
                    <a:pt x="4695442" y="633166"/>
                  </a:lnTo>
                  <a:lnTo>
                    <a:pt x="4695436" y="324069"/>
                  </a:lnTo>
                  <a:lnTo>
                    <a:pt x="4695194" y="262809"/>
                  </a:lnTo>
                  <a:lnTo>
                    <a:pt x="4693457" y="213101"/>
                  </a:lnTo>
                  <a:lnTo>
                    <a:pt x="4688737" y="171666"/>
                  </a:lnTo>
                  <a:lnTo>
                    <a:pt x="4679562" y="133873"/>
                  </a:lnTo>
                  <a:lnTo>
                    <a:pt x="4660416" y="95109"/>
                  </a:lnTo>
                  <a:lnTo>
                    <a:pt x="4633644" y="61797"/>
                  </a:lnTo>
                  <a:lnTo>
                    <a:pt x="4600332" y="35025"/>
                  </a:lnTo>
                  <a:lnTo>
                    <a:pt x="4561568" y="15880"/>
                  </a:lnTo>
                  <a:lnTo>
                    <a:pt x="4523775" y="6699"/>
                  </a:lnTo>
                  <a:lnTo>
                    <a:pt x="4482520" y="1985"/>
                  </a:lnTo>
                  <a:lnTo>
                    <a:pt x="4433240" y="248"/>
                  </a:lnTo>
                  <a:lnTo>
                    <a:pt x="4371372" y="0"/>
                  </a:lnTo>
                  <a:close/>
                </a:path>
              </a:pathLst>
            </a:custGeom>
            <a:solidFill>
              <a:srgbClr val="B08100"/>
            </a:solidFill>
          </p:spPr>
          <p:txBody>
            <a:bodyPr wrap="square" lIns="0" tIns="0" rIns="0" bIns="0" rtlCol="0"/>
            <a:lstStyle/>
            <a:p>
              <a:endParaRPr/>
            </a:p>
          </p:txBody>
        </p:sp>
      </p:grpSp>
      <p:sp>
        <p:nvSpPr>
          <p:cNvPr id="20" name="object 20"/>
          <p:cNvSpPr txBox="1"/>
          <p:nvPr/>
        </p:nvSpPr>
        <p:spPr>
          <a:xfrm>
            <a:off x="15662216" y="6049942"/>
            <a:ext cx="360680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FFFFF"/>
                </a:solidFill>
                <a:latin typeface="Palatino Linotype"/>
                <a:cs typeface="Palatino Linotype"/>
              </a:rPr>
              <a:t>RESTFortuneService</a:t>
            </a:r>
            <a:endParaRPr sz="2950">
              <a:latin typeface="Palatino Linotype"/>
              <a:cs typeface="Palatino Linotype"/>
            </a:endParaRPr>
          </a:p>
        </p:txBody>
      </p:sp>
      <p:sp>
        <p:nvSpPr>
          <p:cNvPr id="21" name="object 21"/>
          <p:cNvSpPr txBox="1"/>
          <p:nvPr/>
        </p:nvSpPr>
        <p:spPr>
          <a:xfrm>
            <a:off x="1997710" y="6049942"/>
            <a:ext cx="3794760"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FFFFFF"/>
                </a:solidFill>
                <a:latin typeface="Palatino Linotype"/>
                <a:cs typeface="Palatino Linotype"/>
              </a:rPr>
              <a:t>HappyFortuneService</a:t>
            </a:r>
            <a:endParaRPr sz="2950">
              <a:latin typeface="Palatino Linotype"/>
              <a:cs typeface="Palatino Linotype"/>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6329" y="1111909"/>
            <a:ext cx="12470765" cy="693780"/>
          </a:xfrm>
          <a:prstGeom prst="rect">
            <a:avLst/>
          </a:prstGeom>
        </p:spPr>
        <p:txBody>
          <a:bodyPr vert="horz" wrap="square" lIns="0" tIns="16510" rIns="0" bIns="0" rtlCol="0">
            <a:spAutoFit/>
          </a:bodyPr>
          <a:lstStyle/>
          <a:p>
            <a:pPr marL="12700">
              <a:lnSpc>
                <a:spcPct val="100000"/>
              </a:lnSpc>
              <a:spcBef>
                <a:spcPts val="130"/>
              </a:spcBef>
            </a:pPr>
            <a:r>
              <a:rPr sz="4400" spc="-65" dirty="0">
                <a:latin typeface="Book Antiqua"/>
                <a:cs typeface="Book Antiqua"/>
              </a:rPr>
              <a:t>Umm,</a:t>
            </a:r>
            <a:r>
              <a:rPr sz="4400" spc="-430" dirty="0">
                <a:latin typeface="Book Antiqua"/>
                <a:cs typeface="Book Antiqua"/>
              </a:rPr>
              <a:t> </a:t>
            </a:r>
            <a:r>
              <a:rPr sz="4400" spc="-400" dirty="0">
                <a:latin typeface="Book Antiqua"/>
                <a:cs typeface="Book Antiqua"/>
              </a:rPr>
              <a:t>we</a:t>
            </a:r>
            <a:r>
              <a:rPr sz="4400" spc="-75" dirty="0">
                <a:latin typeface="Book Antiqua"/>
                <a:cs typeface="Book Antiqua"/>
              </a:rPr>
              <a:t> </a:t>
            </a:r>
            <a:r>
              <a:rPr sz="4400" spc="-204" dirty="0">
                <a:latin typeface="Book Antiqua"/>
                <a:cs typeface="Book Antiqua"/>
              </a:rPr>
              <a:t>have </a:t>
            </a:r>
            <a:r>
              <a:rPr sz="4400" spc="130" dirty="0">
                <a:latin typeface="Book Antiqua"/>
                <a:cs typeface="Book Antiqua"/>
              </a:rPr>
              <a:t>a</a:t>
            </a:r>
            <a:r>
              <a:rPr sz="4400" spc="-290" dirty="0">
                <a:latin typeface="Book Antiqua"/>
                <a:cs typeface="Book Antiqua"/>
              </a:rPr>
              <a:t> </a:t>
            </a:r>
            <a:r>
              <a:rPr sz="4400" spc="-50" dirty="0">
                <a:latin typeface="Book Antiqua"/>
                <a:cs typeface="Book Antiqua"/>
              </a:rPr>
              <a:t>little</a:t>
            </a:r>
            <a:r>
              <a:rPr sz="4400" spc="-165" dirty="0">
                <a:latin typeface="Book Antiqua"/>
                <a:cs typeface="Book Antiqua"/>
              </a:rPr>
              <a:t> </a:t>
            </a:r>
            <a:r>
              <a:rPr sz="4400" spc="-85" dirty="0">
                <a:latin typeface="Book Antiqua"/>
                <a:cs typeface="Book Antiqua"/>
              </a:rPr>
              <a:t>problem</a:t>
            </a:r>
            <a:r>
              <a:rPr sz="4400" spc="-165" dirty="0">
                <a:latin typeface="Book Antiqua"/>
                <a:cs typeface="Book Antiqua"/>
              </a:rPr>
              <a:t> </a:t>
            </a:r>
            <a:r>
              <a:rPr sz="4400" spc="-25" dirty="0">
                <a:latin typeface="Book Antiqua"/>
                <a:cs typeface="Book Antiqua"/>
              </a:rPr>
              <a:t>….</a:t>
            </a:r>
          </a:p>
        </p:txBody>
      </p:sp>
      <p:grpSp>
        <p:nvGrpSpPr>
          <p:cNvPr id="3" name="object 3"/>
          <p:cNvGrpSpPr/>
          <p:nvPr/>
        </p:nvGrpSpPr>
        <p:grpSpPr>
          <a:xfrm>
            <a:off x="886139" y="2680016"/>
            <a:ext cx="18573750" cy="5332730"/>
            <a:chOff x="886139" y="2680016"/>
            <a:chExt cx="18573750" cy="5332730"/>
          </a:xfrm>
        </p:grpSpPr>
        <p:sp>
          <p:nvSpPr>
            <p:cNvPr id="4" name="object 4"/>
            <p:cNvSpPr/>
            <p:nvPr/>
          </p:nvSpPr>
          <p:spPr>
            <a:xfrm>
              <a:off x="1032732" y="2774254"/>
              <a:ext cx="18281015" cy="4955540"/>
            </a:xfrm>
            <a:custGeom>
              <a:avLst/>
              <a:gdLst/>
              <a:ahLst/>
              <a:cxnLst/>
              <a:rect l="l" t="t" r="r" b="b"/>
              <a:pathLst>
                <a:path w="18281015" h="4955540">
                  <a:moveTo>
                    <a:pt x="0" y="0"/>
                  </a:moveTo>
                  <a:lnTo>
                    <a:pt x="18280554" y="0"/>
                  </a:lnTo>
                  <a:lnTo>
                    <a:pt x="18280554" y="4955346"/>
                  </a:lnTo>
                  <a:lnTo>
                    <a:pt x="0" y="4955346"/>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886139" y="2680016"/>
              <a:ext cx="18573738" cy="5332298"/>
            </a:xfrm>
            <a:prstGeom prst="rect">
              <a:avLst/>
            </a:prstGeom>
          </p:spPr>
        </p:pic>
      </p:grpSp>
      <p:sp>
        <p:nvSpPr>
          <p:cNvPr id="6" name="object 6"/>
          <p:cNvSpPr txBox="1"/>
          <p:nvPr/>
        </p:nvSpPr>
        <p:spPr>
          <a:xfrm>
            <a:off x="1086742" y="2824909"/>
            <a:ext cx="17361535" cy="4356735"/>
          </a:xfrm>
          <a:prstGeom prst="rect">
            <a:avLst/>
          </a:prstGeom>
        </p:spPr>
        <p:txBody>
          <a:bodyPr vert="horz" wrap="square" lIns="0" tIns="16510" rIns="0" bIns="0" rtlCol="0">
            <a:spAutoFit/>
          </a:bodyPr>
          <a:lstStyle/>
          <a:p>
            <a:pPr marL="12700">
              <a:lnSpc>
                <a:spcPct val="100000"/>
              </a:lnSpc>
              <a:spcBef>
                <a:spcPts val="130"/>
              </a:spcBef>
            </a:pPr>
            <a:r>
              <a:rPr sz="3100" b="1" dirty="0">
                <a:solidFill>
                  <a:srgbClr val="FF2600"/>
                </a:solidFill>
                <a:latin typeface="Arial"/>
                <a:cs typeface="Arial"/>
              </a:rPr>
              <a:t>Error</a:t>
            </a:r>
            <a:r>
              <a:rPr sz="3100" b="1" spc="80" dirty="0">
                <a:solidFill>
                  <a:srgbClr val="FF2600"/>
                </a:solidFill>
                <a:latin typeface="Arial"/>
                <a:cs typeface="Arial"/>
              </a:rPr>
              <a:t> </a:t>
            </a:r>
            <a:r>
              <a:rPr sz="3100" b="1" dirty="0">
                <a:solidFill>
                  <a:srgbClr val="FF2600"/>
                </a:solidFill>
                <a:latin typeface="Arial"/>
                <a:cs typeface="Arial"/>
              </a:rPr>
              <a:t>creating</a:t>
            </a:r>
            <a:r>
              <a:rPr sz="3100" b="1" spc="80" dirty="0">
                <a:solidFill>
                  <a:srgbClr val="FF2600"/>
                </a:solidFill>
                <a:latin typeface="Arial"/>
                <a:cs typeface="Arial"/>
              </a:rPr>
              <a:t> </a:t>
            </a:r>
            <a:r>
              <a:rPr sz="3100" b="1" dirty="0">
                <a:solidFill>
                  <a:srgbClr val="FF2600"/>
                </a:solidFill>
                <a:latin typeface="Arial"/>
                <a:cs typeface="Arial"/>
              </a:rPr>
              <a:t>bean</a:t>
            </a:r>
            <a:r>
              <a:rPr sz="3100" b="1" spc="80" dirty="0">
                <a:solidFill>
                  <a:srgbClr val="FF2600"/>
                </a:solidFill>
                <a:latin typeface="Arial"/>
                <a:cs typeface="Arial"/>
              </a:rPr>
              <a:t> </a:t>
            </a:r>
            <a:r>
              <a:rPr sz="3100" b="1" dirty="0">
                <a:solidFill>
                  <a:srgbClr val="FF2600"/>
                </a:solidFill>
                <a:latin typeface="Arial"/>
                <a:cs typeface="Arial"/>
              </a:rPr>
              <a:t>with</a:t>
            </a:r>
            <a:r>
              <a:rPr sz="3100" b="1" spc="80" dirty="0">
                <a:solidFill>
                  <a:srgbClr val="FF2600"/>
                </a:solidFill>
                <a:latin typeface="Arial"/>
                <a:cs typeface="Arial"/>
              </a:rPr>
              <a:t> </a:t>
            </a:r>
            <a:r>
              <a:rPr sz="3100" b="1" dirty="0">
                <a:solidFill>
                  <a:srgbClr val="FF2600"/>
                </a:solidFill>
                <a:latin typeface="Arial"/>
                <a:cs typeface="Arial"/>
              </a:rPr>
              <a:t>name</a:t>
            </a:r>
            <a:r>
              <a:rPr sz="3100" b="1" spc="80" dirty="0">
                <a:solidFill>
                  <a:srgbClr val="FF2600"/>
                </a:solidFill>
                <a:latin typeface="Arial"/>
                <a:cs typeface="Arial"/>
              </a:rPr>
              <a:t> </a:t>
            </a:r>
            <a:r>
              <a:rPr sz="3100" b="1" spc="-10" dirty="0">
                <a:solidFill>
                  <a:srgbClr val="FF2600"/>
                </a:solidFill>
                <a:latin typeface="Arial"/>
                <a:cs typeface="Arial"/>
              </a:rPr>
              <a:t>'tennisCoach':</a:t>
            </a:r>
            <a:endParaRPr sz="3100" dirty="0">
              <a:latin typeface="Arial"/>
              <a:cs typeface="Arial"/>
            </a:endParaRPr>
          </a:p>
          <a:p>
            <a:pPr marL="12700">
              <a:lnSpc>
                <a:spcPct val="100000"/>
              </a:lnSpc>
              <a:spcBef>
                <a:spcPts val="75"/>
              </a:spcBef>
            </a:pPr>
            <a:r>
              <a:rPr sz="3100" b="1" dirty="0">
                <a:solidFill>
                  <a:srgbClr val="FF2600"/>
                </a:solidFill>
                <a:latin typeface="Arial"/>
                <a:cs typeface="Arial"/>
              </a:rPr>
              <a:t>Injection</a:t>
            </a:r>
            <a:r>
              <a:rPr sz="3100" b="1" spc="110" dirty="0">
                <a:solidFill>
                  <a:srgbClr val="FF2600"/>
                </a:solidFill>
                <a:latin typeface="Arial"/>
                <a:cs typeface="Arial"/>
              </a:rPr>
              <a:t> </a:t>
            </a:r>
            <a:r>
              <a:rPr sz="3100" b="1" dirty="0">
                <a:solidFill>
                  <a:srgbClr val="FF2600"/>
                </a:solidFill>
                <a:latin typeface="Arial"/>
                <a:cs typeface="Arial"/>
              </a:rPr>
              <a:t>of</a:t>
            </a:r>
            <a:r>
              <a:rPr sz="3100" b="1" spc="110" dirty="0">
                <a:solidFill>
                  <a:srgbClr val="FF2600"/>
                </a:solidFill>
                <a:latin typeface="Arial"/>
                <a:cs typeface="Arial"/>
              </a:rPr>
              <a:t> </a:t>
            </a:r>
            <a:r>
              <a:rPr sz="3100" b="1" dirty="0">
                <a:solidFill>
                  <a:srgbClr val="FF2600"/>
                </a:solidFill>
                <a:latin typeface="Arial"/>
                <a:cs typeface="Arial"/>
              </a:rPr>
              <a:t>autowired</a:t>
            </a:r>
            <a:r>
              <a:rPr sz="3100" b="1" spc="114" dirty="0">
                <a:solidFill>
                  <a:srgbClr val="FF2600"/>
                </a:solidFill>
                <a:latin typeface="Arial"/>
                <a:cs typeface="Arial"/>
              </a:rPr>
              <a:t> </a:t>
            </a:r>
            <a:r>
              <a:rPr sz="3100" b="1" dirty="0">
                <a:solidFill>
                  <a:srgbClr val="FF2600"/>
                </a:solidFill>
                <a:latin typeface="Arial"/>
                <a:cs typeface="Arial"/>
              </a:rPr>
              <a:t>dependencies</a:t>
            </a:r>
            <a:r>
              <a:rPr sz="3100" b="1" spc="110" dirty="0">
                <a:solidFill>
                  <a:srgbClr val="FF2600"/>
                </a:solidFill>
                <a:latin typeface="Arial"/>
                <a:cs typeface="Arial"/>
              </a:rPr>
              <a:t> </a:t>
            </a:r>
            <a:r>
              <a:rPr sz="3100" b="1" spc="-10" dirty="0">
                <a:solidFill>
                  <a:srgbClr val="FF2600"/>
                </a:solidFill>
                <a:latin typeface="Arial"/>
                <a:cs typeface="Arial"/>
              </a:rPr>
              <a:t>failed</a:t>
            </a:r>
            <a:endParaRPr sz="3100" dirty="0">
              <a:latin typeface="Arial"/>
              <a:cs typeface="Arial"/>
            </a:endParaRPr>
          </a:p>
          <a:p>
            <a:pPr>
              <a:lnSpc>
                <a:spcPct val="100000"/>
              </a:lnSpc>
              <a:spcBef>
                <a:spcPts val="10"/>
              </a:spcBef>
            </a:pPr>
            <a:endParaRPr sz="3350" dirty="0">
              <a:latin typeface="Arial"/>
              <a:cs typeface="Arial"/>
            </a:endParaRPr>
          </a:p>
          <a:p>
            <a:pPr marL="12700">
              <a:lnSpc>
                <a:spcPct val="100000"/>
              </a:lnSpc>
            </a:pPr>
            <a:r>
              <a:rPr sz="3100" b="1" dirty="0">
                <a:solidFill>
                  <a:srgbClr val="FF2600"/>
                </a:solidFill>
                <a:latin typeface="Arial"/>
                <a:cs typeface="Arial"/>
              </a:rPr>
              <a:t>Caused</a:t>
            </a:r>
            <a:r>
              <a:rPr sz="3100" b="1" spc="280" dirty="0">
                <a:solidFill>
                  <a:srgbClr val="FF2600"/>
                </a:solidFill>
                <a:latin typeface="Arial"/>
                <a:cs typeface="Arial"/>
              </a:rPr>
              <a:t> </a:t>
            </a:r>
            <a:r>
              <a:rPr sz="3100" b="1" dirty="0">
                <a:solidFill>
                  <a:srgbClr val="FF2600"/>
                </a:solidFill>
                <a:latin typeface="Arial"/>
                <a:cs typeface="Arial"/>
              </a:rPr>
              <a:t>by:</a:t>
            </a:r>
            <a:r>
              <a:rPr sz="3100" b="1" spc="280" dirty="0">
                <a:solidFill>
                  <a:srgbClr val="FF2600"/>
                </a:solidFill>
                <a:latin typeface="Arial"/>
                <a:cs typeface="Arial"/>
              </a:rPr>
              <a:t> </a:t>
            </a:r>
            <a:r>
              <a:rPr sz="3100" b="1" u="sng" spc="-10" dirty="0">
                <a:solidFill>
                  <a:srgbClr val="0433FF"/>
                </a:solidFill>
                <a:uFill>
                  <a:solidFill>
                    <a:srgbClr val="0433FF"/>
                  </a:solidFill>
                </a:uFill>
                <a:latin typeface="Arial"/>
                <a:cs typeface="Arial"/>
              </a:rPr>
              <a:t>org.springframework.beans.factory.NoUniqueBeanDefinitionException</a:t>
            </a:r>
            <a:r>
              <a:rPr sz="3100" b="1" spc="-10" dirty="0">
                <a:solidFill>
                  <a:srgbClr val="FF2600"/>
                </a:solidFill>
                <a:latin typeface="Arial"/>
                <a:cs typeface="Arial"/>
              </a:rPr>
              <a:t>:</a:t>
            </a:r>
            <a:endParaRPr sz="3100" dirty="0">
              <a:latin typeface="Arial"/>
              <a:cs typeface="Arial"/>
            </a:endParaRPr>
          </a:p>
          <a:p>
            <a:pPr>
              <a:lnSpc>
                <a:spcPct val="100000"/>
              </a:lnSpc>
              <a:spcBef>
                <a:spcPts val="55"/>
              </a:spcBef>
            </a:pPr>
            <a:endParaRPr sz="3250" dirty="0">
              <a:latin typeface="Arial"/>
              <a:cs typeface="Arial"/>
            </a:endParaRPr>
          </a:p>
          <a:p>
            <a:pPr marL="12700" marR="1842770">
              <a:lnSpc>
                <a:spcPct val="102000"/>
              </a:lnSpc>
            </a:pPr>
            <a:r>
              <a:rPr sz="3100" b="1" dirty="0">
                <a:solidFill>
                  <a:srgbClr val="FF2600"/>
                </a:solidFill>
                <a:latin typeface="Arial"/>
                <a:cs typeface="Arial"/>
              </a:rPr>
              <a:t>No</a:t>
            </a:r>
            <a:r>
              <a:rPr sz="3100" b="1" spc="130" dirty="0">
                <a:solidFill>
                  <a:srgbClr val="FF2600"/>
                </a:solidFill>
                <a:latin typeface="Arial"/>
                <a:cs typeface="Arial"/>
              </a:rPr>
              <a:t> </a:t>
            </a:r>
            <a:r>
              <a:rPr sz="3100" b="1" dirty="0">
                <a:solidFill>
                  <a:srgbClr val="FF2600"/>
                </a:solidFill>
                <a:latin typeface="Arial"/>
                <a:cs typeface="Arial"/>
              </a:rPr>
              <a:t>qualifying</a:t>
            </a:r>
            <a:r>
              <a:rPr sz="3100" b="1" spc="130" dirty="0">
                <a:solidFill>
                  <a:srgbClr val="FF2600"/>
                </a:solidFill>
                <a:latin typeface="Arial"/>
                <a:cs typeface="Arial"/>
              </a:rPr>
              <a:t> </a:t>
            </a:r>
            <a:r>
              <a:rPr sz="3100" b="1" dirty="0">
                <a:solidFill>
                  <a:srgbClr val="FF2600"/>
                </a:solidFill>
                <a:latin typeface="Arial"/>
                <a:cs typeface="Arial"/>
              </a:rPr>
              <a:t>bean</a:t>
            </a:r>
            <a:r>
              <a:rPr sz="3100" b="1" spc="130" dirty="0">
                <a:solidFill>
                  <a:srgbClr val="FF2600"/>
                </a:solidFill>
                <a:latin typeface="Arial"/>
                <a:cs typeface="Arial"/>
              </a:rPr>
              <a:t> </a:t>
            </a:r>
            <a:r>
              <a:rPr sz="3100" b="1" dirty="0">
                <a:solidFill>
                  <a:srgbClr val="FF2600"/>
                </a:solidFill>
                <a:latin typeface="Arial"/>
                <a:cs typeface="Arial"/>
              </a:rPr>
              <a:t>of</a:t>
            </a:r>
            <a:r>
              <a:rPr sz="3100" b="1" spc="130" dirty="0">
                <a:solidFill>
                  <a:srgbClr val="FF2600"/>
                </a:solidFill>
                <a:latin typeface="Arial"/>
                <a:cs typeface="Arial"/>
              </a:rPr>
              <a:t> </a:t>
            </a:r>
            <a:r>
              <a:rPr sz="3100" b="1" dirty="0">
                <a:solidFill>
                  <a:srgbClr val="FF2600"/>
                </a:solidFill>
                <a:latin typeface="Arial"/>
                <a:cs typeface="Arial"/>
              </a:rPr>
              <a:t>type</a:t>
            </a:r>
            <a:r>
              <a:rPr sz="3100" b="1" spc="130" dirty="0">
                <a:solidFill>
                  <a:srgbClr val="FF2600"/>
                </a:solidFill>
                <a:latin typeface="Arial"/>
                <a:cs typeface="Arial"/>
              </a:rPr>
              <a:t> </a:t>
            </a:r>
            <a:r>
              <a:rPr sz="3100" b="1" dirty="0">
                <a:solidFill>
                  <a:srgbClr val="FF2600"/>
                </a:solidFill>
                <a:latin typeface="Arial"/>
                <a:cs typeface="Arial"/>
              </a:rPr>
              <a:t>[com.luv2code.springdemo.FortuneService]</a:t>
            </a:r>
            <a:r>
              <a:rPr sz="3100" b="1" spc="135" dirty="0">
                <a:solidFill>
                  <a:srgbClr val="FF2600"/>
                </a:solidFill>
                <a:latin typeface="Arial"/>
                <a:cs typeface="Arial"/>
              </a:rPr>
              <a:t> </a:t>
            </a:r>
            <a:r>
              <a:rPr sz="3100" b="1" dirty="0">
                <a:solidFill>
                  <a:srgbClr val="FF2600"/>
                </a:solidFill>
                <a:latin typeface="Arial"/>
                <a:cs typeface="Arial"/>
              </a:rPr>
              <a:t>is</a:t>
            </a:r>
            <a:r>
              <a:rPr sz="3100" b="1" spc="130" dirty="0">
                <a:solidFill>
                  <a:srgbClr val="FF2600"/>
                </a:solidFill>
                <a:latin typeface="Arial"/>
                <a:cs typeface="Arial"/>
              </a:rPr>
              <a:t> </a:t>
            </a:r>
            <a:r>
              <a:rPr sz="3100" b="1" spc="-10" dirty="0">
                <a:solidFill>
                  <a:srgbClr val="FF2600"/>
                </a:solidFill>
                <a:latin typeface="Arial"/>
                <a:cs typeface="Arial"/>
              </a:rPr>
              <a:t>defined: </a:t>
            </a:r>
            <a:r>
              <a:rPr sz="3100" b="1" dirty="0">
                <a:solidFill>
                  <a:srgbClr val="FF2600"/>
                </a:solidFill>
                <a:latin typeface="Arial"/>
                <a:cs typeface="Arial"/>
              </a:rPr>
              <a:t>expected</a:t>
            </a:r>
            <a:r>
              <a:rPr sz="3100" b="1" spc="85" dirty="0">
                <a:solidFill>
                  <a:srgbClr val="FF2600"/>
                </a:solidFill>
                <a:latin typeface="Arial"/>
                <a:cs typeface="Arial"/>
              </a:rPr>
              <a:t> </a:t>
            </a:r>
            <a:r>
              <a:rPr sz="3100" b="1" dirty="0">
                <a:solidFill>
                  <a:srgbClr val="FF2600"/>
                </a:solidFill>
                <a:latin typeface="Arial"/>
                <a:cs typeface="Arial"/>
              </a:rPr>
              <a:t>single</a:t>
            </a:r>
            <a:r>
              <a:rPr sz="3100" b="1" spc="90" dirty="0">
                <a:solidFill>
                  <a:srgbClr val="FF2600"/>
                </a:solidFill>
                <a:latin typeface="Arial"/>
                <a:cs typeface="Arial"/>
              </a:rPr>
              <a:t> </a:t>
            </a:r>
            <a:r>
              <a:rPr sz="3100" b="1" dirty="0">
                <a:solidFill>
                  <a:srgbClr val="FF2600"/>
                </a:solidFill>
                <a:latin typeface="Arial"/>
                <a:cs typeface="Arial"/>
              </a:rPr>
              <a:t>matching</a:t>
            </a:r>
            <a:r>
              <a:rPr sz="3100" b="1" spc="85" dirty="0">
                <a:solidFill>
                  <a:srgbClr val="FF2600"/>
                </a:solidFill>
                <a:latin typeface="Arial"/>
                <a:cs typeface="Arial"/>
              </a:rPr>
              <a:t> </a:t>
            </a:r>
            <a:r>
              <a:rPr sz="3100" b="1" dirty="0">
                <a:solidFill>
                  <a:srgbClr val="FF2600"/>
                </a:solidFill>
                <a:latin typeface="Arial"/>
                <a:cs typeface="Arial"/>
              </a:rPr>
              <a:t>bean</a:t>
            </a:r>
            <a:r>
              <a:rPr sz="3100" b="1" spc="90" dirty="0">
                <a:solidFill>
                  <a:srgbClr val="FF2600"/>
                </a:solidFill>
                <a:latin typeface="Arial"/>
                <a:cs typeface="Arial"/>
              </a:rPr>
              <a:t> </a:t>
            </a:r>
            <a:r>
              <a:rPr sz="3100" b="1" dirty="0">
                <a:solidFill>
                  <a:srgbClr val="FF2600"/>
                </a:solidFill>
                <a:latin typeface="Arial"/>
                <a:cs typeface="Arial"/>
              </a:rPr>
              <a:t>but</a:t>
            </a:r>
            <a:r>
              <a:rPr sz="3100" b="1" spc="90" dirty="0">
                <a:solidFill>
                  <a:srgbClr val="FF2600"/>
                </a:solidFill>
                <a:latin typeface="Arial"/>
                <a:cs typeface="Arial"/>
              </a:rPr>
              <a:t> </a:t>
            </a:r>
            <a:r>
              <a:rPr sz="3100" b="1" dirty="0">
                <a:solidFill>
                  <a:srgbClr val="FF2600"/>
                </a:solidFill>
                <a:latin typeface="Arial"/>
                <a:cs typeface="Arial"/>
              </a:rPr>
              <a:t>found</a:t>
            </a:r>
            <a:r>
              <a:rPr sz="3100" b="1" spc="85" dirty="0">
                <a:solidFill>
                  <a:srgbClr val="FF2600"/>
                </a:solidFill>
                <a:latin typeface="Arial"/>
                <a:cs typeface="Arial"/>
              </a:rPr>
              <a:t> </a:t>
            </a:r>
            <a:r>
              <a:rPr sz="3100" b="1" spc="-25" dirty="0">
                <a:solidFill>
                  <a:srgbClr val="FF2600"/>
                </a:solidFill>
                <a:latin typeface="Arial"/>
                <a:cs typeface="Arial"/>
              </a:rPr>
              <a:t>4:</a:t>
            </a:r>
            <a:endParaRPr sz="3100" dirty="0">
              <a:latin typeface="Arial"/>
              <a:cs typeface="Arial"/>
            </a:endParaRPr>
          </a:p>
          <a:p>
            <a:pPr>
              <a:lnSpc>
                <a:spcPct val="100000"/>
              </a:lnSpc>
              <a:spcBef>
                <a:spcPts val="15"/>
              </a:spcBef>
            </a:pPr>
            <a:endParaRPr sz="3350" dirty="0">
              <a:latin typeface="Arial"/>
              <a:cs typeface="Arial"/>
            </a:endParaRPr>
          </a:p>
          <a:p>
            <a:pPr marL="12700">
              <a:lnSpc>
                <a:spcPct val="100000"/>
              </a:lnSpc>
            </a:pPr>
            <a:r>
              <a:rPr sz="3100" b="1" spc="-10" dirty="0">
                <a:solidFill>
                  <a:srgbClr val="FF2600"/>
                </a:solidFill>
                <a:latin typeface="Arial"/>
                <a:cs typeface="Arial"/>
              </a:rPr>
              <a:t>databaseFortuneService,happyFortuneService,randomFortuneService,RESTFortuneService</a:t>
            </a:r>
            <a:endParaRPr sz="3100" dirty="0">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2688570" cy="755335"/>
          </a:xfrm>
          <a:prstGeom prst="rect">
            <a:avLst/>
          </a:prstGeom>
        </p:spPr>
        <p:txBody>
          <a:bodyPr vert="horz" wrap="square" lIns="0" tIns="16510" rIns="0" bIns="0" rtlCol="0">
            <a:spAutoFit/>
          </a:bodyPr>
          <a:lstStyle/>
          <a:p>
            <a:pPr marL="12700">
              <a:lnSpc>
                <a:spcPct val="100000"/>
              </a:lnSpc>
              <a:spcBef>
                <a:spcPts val="130"/>
              </a:spcBef>
              <a:tabLst>
                <a:tab pos="3794125" algn="l"/>
              </a:tabLst>
            </a:pPr>
            <a:r>
              <a:rPr sz="4800" spc="-10" dirty="0">
                <a:latin typeface="Book Antiqua"/>
                <a:cs typeface="Book Antiqua"/>
              </a:rPr>
              <a:t>Solution:</a:t>
            </a:r>
            <a:r>
              <a:rPr lang="en-US" sz="4800" spc="-10" dirty="0">
                <a:latin typeface="Book Antiqua"/>
                <a:cs typeface="Book Antiqua"/>
              </a:rPr>
              <a:t> </a:t>
            </a:r>
            <a:r>
              <a:rPr sz="4800" dirty="0">
                <a:latin typeface="Book Antiqua"/>
                <a:cs typeface="Book Antiqua"/>
              </a:rPr>
              <a:t>Be</a:t>
            </a:r>
            <a:r>
              <a:rPr sz="4800" spc="-135" dirty="0">
                <a:latin typeface="Book Antiqua"/>
                <a:cs typeface="Book Antiqua"/>
              </a:rPr>
              <a:t> </a:t>
            </a:r>
            <a:r>
              <a:rPr sz="4800" spc="-100" dirty="0">
                <a:latin typeface="Book Antiqua"/>
                <a:cs typeface="Book Antiqua"/>
              </a:rPr>
              <a:t>specific!</a:t>
            </a:r>
            <a:r>
              <a:rPr sz="4800" spc="-135" dirty="0">
                <a:latin typeface="Book Antiqua"/>
                <a:cs typeface="Book Antiqua"/>
              </a:rPr>
              <a:t> </a:t>
            </a:r>
            <a:r>
              <a:rPr sz="4800" spc="235" dirty="0">
                <a:latin typeface="Book Antiqua"/>
                <a:cs typeface="Book Antiqua"/>
              </a:rPr>
              <a:t>-</a:t>
            </a:r>
            <a:r>
              <a:rPr sz="4800" spc="-130" dirty="0">
                <a:latin typeface="Book Antiqua"/>
                <a:cs typeface="Book Antiqua"/>
              </a:rPr>
              <a:t> </a:t>
            </a:r>
            <a:r>
              <a:rPr sz="4800" spc="-50" dirty="0">
                <a:latin typeface="Book Antiqua"/>
                <a:cs typeface="Book Antiqua"/>
              </a:rPr>
              <a:t>@Qualifier</a:t>
            </a:r>
          </a:p>
        </p:txBody>
      </p:sp>
      <p:grpSp>
        <p:nvGrpSpPr>
          <p:cNvPr id="3" name="object 3"/>
          <p:cNvGrpSpPr/>
          <p:nvPr/>
        </p:nvGrpSpPr>
        <p:grpSpPr>
          <a:xfrm>
            <a:off x="3081151" y="2199914"/>
            <a:ext cx="12752070" cy="7406005"/>
            <a:chOff x="3081151" y="2199914"/>
            <a:chExt cx="12752070" cy="7406005"/>
          </a:xfrm>
        </p:grpSpPr>
        <p:sp>
          <p:nvSpPr>
            <p:cNvPr id="4" name="object 4"/>
            <p:cNvSpPr/>
            <p:nvPr/>
          </p:nvSpPr>
          <p:spPr>
            <a:xfrm>
              <a:off x="3259156" y="2315093"/>
              <a:ext cx="12396470" cy="6944995"/>
            </a:xfrm>
            <a:custGeom>
              <a:avLst/>
              <a:gdLst/>
              <a:ahLst/>
              <a:cxnLst/>
              <a:rect l="l" t="t" r="r" b="b"/>
              <a:pathLst>
                <a:path w="12396469" h="6944995">
                  <a:moveTo>
                    <a:pt x="0" y="0"/>
                  </a:moveTo>
                  <a:lnTo>
                    <a:pt x="12395916" y="0"/>
                  </a:lnTo>
                  <a:lnTo>
                    <a:pt x="12395916" y="6944814"/>
                  </a:lnTo>
                  <a:lnTo>
                    <a:pt x="0" y="694481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081151" y="2199914"/>
              <a:ext cx="12751925" cy="7405533"/>
            </a:xfrm>
            <a:prstGeom prst="rect">
              <a:avLst/>
            </a:prstGeom>
          </p:spPr>
        </p:pic>
      </p:grpSp>
      <p:sp>
        <p:nvSpPr>
          <p:cNvPr id="6" name="object 6"/>
          <p:cNvSpPr txBox="1"/>
          <p:nvPr/>
        </p:nvSpPr>
        <p:spPr>
          <a:xfrm>
            <a:off x="3317041" y="2353720"/>
            <a:ext cx="12115165" cy="6829425"/>
          </a:xfrm>
          <a:prstGeom prst="rect">
            <a:avLst/>
          </a:prstGeom>
        </p:spPr>
        <p:txBody>
          <a:bodyPr vert="horz" wrap="square" lIns="0" tIns="12700" rIns="0" bIns="0" rtlCol="0">
            <a:spAutoFit/>
          </a:bodyPr>
          <a:lstStyle/>
          <a:p>
            <a:pPr marL="12700">
              <a:lnSpc>
                <a:spcPct val="100000"/>
              </a:lnSpc>
              <a:spcBef>
                <a:spcPts val="100"/>
              </a:spcBef>
            </a:pPr>
            <a:r>
              <a:rPr sz="4450" spc="-10" dirty="0">
                <a:latin typeface="Arial"/>
                <a:cs typeface="Arial"/>
              </a:rPr>
              <a:t>@Component</a:t>
            </a:r>
            <a:endParaRPr sz="4450">
              <a:latin typeface="Arial"/>
              <a:cs typeface="Arial"/>
            </a:endParaRPr>
          </a:p>
          <a:p>
            <a:pPr marL="12700">
              <a:lnSpc>
                <a:spcPct val="100000"/>
              </a:lnSpc>
              <a:spcBef>
                <a:spcPts val="20"/>
              </a:spcBef>
            </a:pPr>
            <a:r>
              <a:rPr sz="4450" b="1" dirty="0">
                <a:solidFill>
                  <a:srgbClr val="931A68"/>
                </a:solidFill>
                <a:latin typeface="Arial"/>
                <a:cs typeface="Arial"/>
              </a:rPr>
              <a:t>public</a:t>
            </a:r>
            <a:r>
              <a:rPr sz="4450" b="1" spc="-55" dirty="0">
                <a:solidFill>
                  <a:srgbClr val="931A68"/>
                </a:solidFill>
                <a:latin typeface="Arial"/>
                <a:cs typeface="Arial"/>
              </a:rPr>
              <a:t> </a:t>
            </a:r>
            <a:r>
              <a:rPr sz="4450" b="1" dirty="0">
                <a:solidFill>
                  <a:srgbClr val="931A68"/>
                </a:solidFill>
                <a:latin typeface="Arial"/>
                <a:cs typeface="Arial"/>
              </a:rPr>
              <a:t>class</a:t>
            </a:r>
            <a:r>
              <a:rPr sz="4450" b="1" spc="-130" dirty="0">
                <a:solidFill>
                  <a:srgbClr val="931A68"/>
                </a:solidFill>
                <a:latin typeface="Arial"/>
                <a:cs typeface="Arial"/>
              </a:rPr>
              <a:t> </a:t>
            </a:r>
            <a:r>
              <a:rPr sz="4450" spc="-25" dirty="0">
                <a:latin typeface="Arial"/>
                <a:cs typeface="Arial"/>
              </a:rPr>
              <a:t>TennisCoach</a:t>
            </a:r>
            <a:r>
              <a:rPr sz="4450" spc="-60" dirty="0">
                <a:latin typeface="Arial"/>
                <a:cs typeface="Arial"/>
              </a:rPr>
              <a:t> </a:t>
            </a:r>
            <a:r>
              <a:rPr sz="4450" b="1" dirty="0">
                <a:solidFill>
                  <a:srgbClr val="931A68"/>
                </a:solidFill>
                <a:latin typeface="Arial"/>
                <a:cs typeface="Arial"/>
              </a:rPr>
              <a:t>implements</a:t>
            </a:r>
            <a:r>
              <a:rPr sz="4450" b="1" spc="-55" dirty="0">
                <a:solidFill>
                  <a:srgbClr val="931A68"/>
                </a:solidFill>
                <a:latin typeface="Arial"/>
                <a:cs typeface="Arial"/>
              </a:rPr>
              <a:t> </a:t>
            </a:r>
            <a:r>
              <a:rPr sz="4450" dirty="0">
                <a:latin typeface="Arial"/>
                <a:cs typeface="Arial"/>
              </a:rPr>
              <a:t>Coach</a:t>
            </a:r>
            <a:r>
              <a:rPr sz="4450" spc="-50" dirty="0">
                <a:latin typeface="Arial"/>
                <a:cs typeface="Arial"/>
              </a:rPr>
              <a:t> {</a:t>
            </a:r>
            <a:endParaRPr sz="4450">
              <a:latin typeface="Arial"/>
              <a:cs typeface="Arial"/>
            </a:endParaRPr>
          </a:p>
          <a:p>
            <a:pPr>
              <a:lnSpc>
                <a:spcPct val="100000"/>
              </a:lnSpc>
              <a:spcBef>
                <a:spcPts val="10"/>
              </a:spcBef>
            </a:pPr>
            <a:endParaRPr sz="4650">
              <a:latin typeface="Arial"/>
              <a:cs typeface="Arial"/>
            </a:endParaRPr>
          </a:p>
          <a:p>
            <a:pPr marL="358140" marR="1912620">
              <a:lnSpc>
                <a:spcPct val="100400"/>
              </a:lnSpc>
            </a:pPr>
            <a:r>
              <a:rPr sz="4450" spc="-10" dirty="0">
                <a:latin typeface="Arial"/>
                <a:cs typeface="Arial"/>
              </a:rPr>
              <a:t>@Autowired </a:t>
            </a:r>
            <a:r>
              <a:rPr sz="4450" b="1" spc="-10" dirty="0">
                <a:latin typeface="Arial"/>
                <a:cs typeface="Arial"/>
              </a:rPr>
              <a:t>@Qualifier("happyFortuneService") </a:t>
            </a:r>
            <a:r>
              <a:rPr sz="4450" b="1" dirty="0">
                <a:solidFill>
                  <a:srgbClr val="931A68"/>
                </a:solidFill>
                <a:latin typeface="Arial"/>
                <a:cs typeface="Arial"/>
              </a:rPr>
              <a:t>private</a:t>
            </a:r>
            <a:r>
              <a:rPr sz="4450" b="1" spc="-20" dirty="0">
                <a:solidFill>
                  <a:srgbClr val="931A68"/>
                </a:solidFill>
                <a:latin typeface="Arial"/>
                <a:cs typeface="Arial"/>
              </a:rPr>
              <a:t> </a:t>
            </a:r>
            <a:r>
              <a:rPr sz="4450" dirty="0">
                <a:latin typeface="Arial"/>
                <a:cs typeface="Arial"/>
              </a:rPr>
              <a:t>FortuneService</a:t>
            </a:r>
            <a:r>
              <a:rPr sz="4450" spc="-15" dirty="0">
                <a:latin typeface="Arial"/>
                <a:cs typeface="Arial"/>
              </a:rPr>
              <a:t> </a:t>
            </a:r>
            <a:r>
              <a:rPr sz="4450" spc="-10" dirty="0">
                <a:solidFill>
                  <a:srgbClr val="0326CC"/>
                </a:solidFill>
                <a:latin typeface="Arial"/>
                <a:cs typeface="Arial"/>
              </a:rPr>
              <a:t>fortuneService</a:t>
            </a:r>
            <a:r>
              <a:rPr sz="4450" spc="-10"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69545">
              <a:lnSpc>
                <a:spcPct val="100000"/>
              </a:lnSpc>
            </a:pPr>
            <a:r>
              <a:rPr sz="4450" spc="-25"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dirty="0">
                <a:latin typeface="Arial"/>
                <a:cs typeface="Arial"/>
              </a:rPr>
              <a:t>}</a:t>
            </a:r>
            <a:endParaRPr sz="445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1616075"/>
            <a:ext cx="5560695" cy="940001"/>
          </a:xfrm>
          <a:prstGeom prst="rect">
            <a:avLst/>
          </a:prstGeom>
        </p:spPr>
        <p:txBody>
          <a:bodyPr vert="horz" wrap="square" lIns="0" tIns="16510" rIns="0" bIns="0" rtlCol="0">
            <a:spAutoFit/>
          </a:bodyPr>
          <a:lstStyle/>
          <a:p>
            <a:pPr marL="12700">
              <a:lnSpc>
                <a:spcPct val="100000"/>
              </a:lnSpc>
              <a:spcBef>
                <a:spcPts val="130"/>
              </a:spcBef>
            </a:pPr>
            <a:r>
              <a:rPr sz="6000" spc="-40" dirty="0">
                <a:latin typeface="Book Antiqua"/>
                <a:cs typeface="Book Antiqua"/>
              </a:rPr>
              <a:t>Injection</a:t>
            </a:r>
            <a:r>
              <a:rPr sz="6000" spc="-580" dirty="0">
                <a:latin typeface="Book Antiqua"/>
                <a:cs typeface="Book Antiqua"/>
              </a:rPr>
              <a:t> </a:t>
            </a:r>
            <a:r>
              <a:rPr sz="6000" spc="-1130" dirty="0">
                <a:latin typeface="Book Antiqua"/>
                <a:cs typeface="Book Antiqua"/>
              </a:rPr>
              <a:t>T</a:t>
            </a:r>
            <a:r>
              <a:rPr sz="6000" spc="-254" dirty="0">
                <a:latin typeface="Book Antiqua"/>
                <a:cs typeface="Book Antiqua"/>
              </a:rPr>
              <a:t>ypes</a:t>
            </a:r>
          </a:p>
        </p:txBody>
      </p:sp>
      <p:sp>
        <p:nvSpPr>
          <p:cNvPr id="3" name="object 3"/>
          <p:cNvSpPr txBox="1"/>
          <p:nvPr/>
        </p:nvSpPr>
        <p:spPr>
          <a:xfrm>
            <a:off x="982034" y="3480387"/>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350069" y="3358925"/>
            <a:ext cx="8914765" cy="4134485"/>
          </a:xfrm>
          <a:prstGeom prst="rect">
            <a:avLst/>
          </a:prstGeom>
        </p:spPr>
        <p:txBody>
          <a:bodyPr vert="horz" wrap="square" lIns="0" tIns="17145" rIns="0" bIns="0" rtlCol="0">
            <a:spAutoFit/>
          </a:bodyPr>
          <a:lstStyle/>
          <a:p>
            <a:pPr marL="220345">
              <a:lnSpc>
                <a:spcPct val="100000"/>
              </a:lnSpc>
              <a:spcBef>
                <a:spcPts val="135"/>
              </a:spcBef>
            </a:pPr>
            <a:r>
              <a:rPr sz="4250" dirty="0">
                <a:latin typeface="Book Antiqua"/>
                <a:cs typeface="Book Antiqua"/>
              </a:rPr>
              <a:t>Can</a:t>
            </a:r>
            <a:r>
              <a:rPr sz="4250" spc="-65" dirty="0">
                <a:latin typeface="Book Antiqua"/>
                <a:cs typeface="Book Antiqua"/>
              </a:rPr>
              <a:t> </a:t>
            </a:r>
            <a:r>
              <a:rPr sz="4250" dirty="0">
                <a:latin typeface="Book Antiqua"/>
                <a:cs typeface="Book Antiqua"/>
              </a:rPr>
              <a:t>apply</a:t>
            </a:r>
            <a:r>
              <a:rPr sz="4250" spc="-65" dirty="0">
                <a:latin typeface="Book Antiqua"/>
                <a:cs typeface="Book Antiqua"/>
              </a:rPr>
              <a:t> </a:t>
            </a:r>
            <a:r>
              <a:rPr sz="4250" b="1" dirty="0">
                <a:latin typeface="Palatino Linotype"/>
                <a:cs typeface="Palatino Linotype"/>
              </a:rPr>
              <a:t>@Qualifier</a:t>
            </a:r>
            <a:r>
              <a:rPr sz="4250" b="1" spc="-60" dirty="0">
                <a:latin typeface="Palatino Linotype"/>
                <a:cs typeface="Palatino Linotype"/>
              </a:rPr>
              <a:t> </a:t>
            </a:r>
            <a:r>
              <a:rPr sz="4250" dirty="0">
                <a:latin typeface="Book Antiqua"/>
                <a:cs typeface="Book Antiqua"/>
              </a:rPr>
              <a:t>annotation</a:t>
            </a:r>
            <a:r>
              <a:rPr sz="4250" spc="-60" dirty="0">
                <a:latin typeface="Book Antiqua"/>
                <a:cs typeface="Book Antiqua"/>
              </a:rPr>
              <a:t> </a:t>
            </a:r>
            <a:r>
              <a:rPr sz="4250" spc="-25" dirty="0">
                <a:latin typeface="Book Antiqua"/>
                <a:cs typeface="Book Antiqua"/>
              </a:rPr>
              <a:t>to</a:t>
            </a:r>
            <a:endParaRPr sz="4250">
              <a:latin typeface="Book Antiqua"/>
              <a:cs typeface="Book Antiqua"/>
            </a:endParaRPr>
          </a:p>
          <a:p>
            <a:pPr marL="638810" indent="-575945">
              <a:lnSpc>
                <a:spcPct val="100000"/>
              </a:lnSpc>
              <a:spcBef>
                <a:spcPts val="3970"/>
              </a:spcBef>
              <a:buClr>
                <a:srgbClr val="5C86B9"/>
              </a:buClr>
              <a:buSzPct val="70588"/>
              <a:buFont typeface="Lucida Sans"/>
              <a:buChar char="•"/>
              <a:tabLst>
                <a:tab pos="638810" algn="l"/>
                <a:tab pos="639445" algn="l"/>
              </a:tabLst>
            </a:pPr>
            <a:r>
              <a:rPr sz="4250" dirty="0">
                <a:latin typeface="Book Antiqua"/>
                <a:cs typeface="Book Antiqua"/>
              </a:rPr>
              <a:t>Constructor</a:t>
            </a:r>
            <a:r>
              <a:rPr sz="4250" spc="-55" dirty="0">
                <a:latin typeface="Book Antiqua"/>
                <a:cs typeface="Book Antiqua"/>
              </a:rPr>
              <a:t> </a:t>
            </a:r>
            <a:r>
              <a:rPr sz="4250" spc="-10" dirty="0">
                <a:latin typeface="Book Antiqua"/>
                <a:cs typeface="Book Antiqua"/>
              </a:rPr>
              <a:t>injection</a:t>
            </a:r>
            <a:endParaRPr sz="4250">
              <a:latin typeface="Book Antiqua"/>
              <a:cs typeface="Book Antiqua"/>
            </a:endParaRPr>
          </a:p>
          <a:p>
            <a:pPr marL="638810" indent="-575945">
              <a:lnSpc>
                <a:spcPct val="100000"/>
              </a:lnSpc>
              <a:spcBef>
                <a:spcPts val="3970"/>
              </a:spcBef>
              <a:buClr>
                <a:srgbClr val="5C86B9"/>
              </a:buClr>
              <a:buSzPct val="70588"/>
              <a:buFont typeface="Lucida Sans"/>
              <a:buChar char="•"/>
              <a:tabLst>
                <a:tab pos="638810" algn="l"/>
                <a:tab pos="639445" algn="l"/>
              </a:tabLst>
            </a:pPr>
            <a:r>
              <a:rPr sz="4250" dirty="0">
                <a:latin typeface="Book Antiqua"/>
                <a:cs typeface="Book Antiqua"/>
              </a:rPr>
              <a:t>Setter</a:t>
            </a:r>
            <a:r>
              <a:rPr sz="4250" spc="-10" dirty="0">
                <a:latin typeface="Book Antiqua"/>
                <a:cs typeface="Book Antiqua"/>
              </a:rPr>
              <a:t> </a:t>
            </a:r>
            <a:r>
              <a:rPr sz="4250" dirty="0">
                <a:latin typeface="Book Antiqua"/>
                <a:cs typeface="Book Antiqua"/>
              </a:rPr>
              <a:t>injection</a:t>
            </a:r>
            <a:r>
              <a:rPr sz="4250" spc="-10" dirty="0">
                <a:latin typeface="Book Antiqua"/>
                <a:cs typeface="Book Antiqua"/>
              </a:rPr>
              <a:t> methods</a:t>
            </a:r>
            <a:endParaRPr sz="4250">
              <a:latin typeface="Book Antiqua"/>
              <a:cs typeface="Book Antiqua"/>
            </a:endParaRPr>
          </a:p>
          <a:p>
            <a:pPr marL="638810" indent="-575945">
              <a:lnSpc>
                <a:spcPct val="100000"/>
              </a:lnSpc>
              <a:spcBef>
                <a:spcPts val="3970"/>
              </a:spcBef>
              <a:buClr>
                <a:srgbClr val="5C86B9"/>
              </a:buClr>
              <a:buSzPct val="70588"/>
              <a:buFont typeface="Lucida Sans"/>
              <a:buChar char="•"/>
              <a:tabLst>
                <a:tab pos="638810" algn="l"/>
                <a:tab pos="639445" algn="l"/>
              </a:tabLst>
            </a:pPr>
            <a:r>
              <a:rPr sz="4250" dirty="0">
                <a:latin typeface="Book Antiqua"/>
                <a:cs typeface="Book Antiqua"/>
              </a:rPr>
              <a:t>Field</a:t>
            </a:r>
            <a:r>
              <a:rPr sz="4250" spc="-20" dirty="0">
                <a:latin typeface="Book Antiqua"/>
                <a:cs typeface="Book Antiqua"/>
              </a:rPr>
              <a:t> </a:t>
            </a:r>
            <a:r>
              <a:rPr sz="4250" spc="-10" dirty="0">
                <a:latin typeface="Book Antiqua"/>
                <a:cs typeface="Book Antiqua"/>
              </a:rPr>
              <a:t>injection</a:t>
            </a:r>
            <a:endParaRPr sz="4250">
              <a:latin typeface="Book Antiqua"/>
              <a:cs typeface="Book Antiqu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2850" y="4664075"/>
            <a:ext cx="9693910" cy="2835910"/>
          </a:xfrm>
          <a:prstGeom prst="rect">
            <a:avLst/>
          </a:prstGeom>
        </p:spPr>
        <p:txBody>
          <a:bodyPr vert="horz" wrap="square" lIns="0" tIns="17145" rIns="0" bIns="0" rtlCol="0">
            <a:spAutoFit/>
          </a:bodyPr>
          <a:lstStyle/>
          <a:p>
            <a:pPr marL="1406525" marR="15240" indent="-1394460">
              <a:lnSpc>
                <a:spcPct val="100000"/>
              </a:lnSpc>
              <a:spcBef>
                <a:spcPts val="135"/>
              </a:spcBef>
            </a:pPr>
            <a:r>
              <a:rPr sz="9200" spc="-110" dirty="0">
                <a:latin typeface="Arial"/>
                <a:cs typeface="Arial"/>
              </a:rPr>
              <a:t>Bean</a:t>
            </a:r>
            <a:r>
              <a:rPr sz="9200" spc="-490" dirty="0">
                <a:latin typeface="Arial"/>
                <a:cs typeface="Arial"/>
              </a:rPr>
              <a:t> </a:t>
            </a:r>
            <a:r>
              <a:rPr sz="9200" spc="-140" dirty="0">
                <a:latin typeface="Arial"/>
                <a:cs typeface="Arial"/>
              </a:rPr>
              <a:t>Scopes</a:t>
            </a:r>
            <a:r>
              <a:rPr sz="9200" spc="-484" dirty="0">
                <a:latin typeface="Arial"/>
                <a:cs typeface="Arial"/>
              </a:rPr>
              <a:t> </a:t>
            </a:r>
            <a:r>
              <a:rPr sz="9200" spc="-125" dirty="0">
                <a:latin typeface="Arial"/>
                <a:cs typeface="Arial"/>
              </a:rPr>
              <a:t>with </a:t>
            </a:r>
            <a:r>
              <a:rPr sz="9200" spc="-90" dirty="0">
                <a:latin typeface="Arial"/>
                <a:cs typeface="Arial"/>
              </a:rPr>
              <a:t>Annotations</a:t>
            </a:r>
            <a:endParaRPr sz="92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2034" y="487808"/>
            <a:ext cx="4832985" cy="1021080"/>
          </a:xfrm>
          <a:prstGeom prst="rect">
            <a:avLst/>
          </a:prstGeom>
        </p:spPr>
        <p:txBody>
          <a:bodyPr vert="horz" wrap="square" lIns="0" tIns="16510" rIns="0" bIns="0" rtlCol="0">
            <a:spAutoFit/>
          </a:bodyPr>
          <a:lstStyle/>
          <a:p>
            <a:pPr marL="12700">
              <a:lnSpc>
                <a:spcPct val="100000"/>
              </a:lnSpc>
              <a:spcBef>
                <a:spcPts val="130"/>
              </a:spcBef>
            </a:pPr>
            <a:r>
              <a:rPr sz="6500" b="1" spc="-120" dirty="0">
                <a:latin typeface="Book Antiqua"/>
                <a:cs typeface="Book Antiqua"/>
              </a:rPr>
              <a:t>Why</a:t>
            </a:r>
            <a:r>
              <a:rPr sz="6500" b="1" spc="-275" dirty="0">
                <a:latin typeface="Book Antiqua"/>
                <a:cs typeface="Book Antiqua"/>
              </a:rPr>
              <a:t> </a:t>
            </a:r>
            <a:r>
              <a:rPr sz="6500" b="1" spc="-45" dirty="0">
                <a:latin typeface="Book Antiqua"/>
                <a:cs typeface="Book Antiqua"/>
              </a:rPr>
              <a:t>Spring?</a:t>
            </a:r>
            <a:endParaRPr sz="6500">
              <a:latin typeface="Book Antiqua"/>
              <a:cs typeface="Book Antiqua"/>
            </a:endParaRPr>
          </a:p>
        </p:txBody>
      </p:sp>
      <p:sp>
        <p:nvSpPr>
          <p:cNvPr id="3" name="object 3"/>
          <p:cNvSpPr txBox="1"/>
          <p:nvPr/>
        </p:nvSpPr>
        <p:spPr>
          <a:xfrm>
            <a:off x="1756879" y="5061910"/>
            <a:ext cx="16823690" cy="1123315"/>
          </a:xfrm>
          <a:prstGeom prst="rect">
            <a:avLst/>
          </a:prstGeom>
        </p:spPr>
        <p:txBody>
          <a:bodyPr vert="horz" wrap="square" lIns="0" tIns="12700" rIns="0" bIns="0" rtlCol="0">
            <a:spAutoFit/>
          </a:bodyPr>
          <a:lstStyle/>
          <a:p>
            <a:pPr marL="12700">
              <a:lnSpc>
                <a:spcPct val="100000"/>
              </a:lnSpc>
              <a:spcBef>
                <a:spcPts val="100"/>
              </a:spcBef>
            </a:pPr>
            <a:r>
              <a:rPr sz="7200" dirty="0">
                <a:solidFill>
                  <a:srgbClr val="458C3B"/>
                </a:solidFill>
                <a:latin typeface="Arial Rounded MT Bold"/>
                <a:cs typeface="Arial Rounded MT Bold"/>
              </a:rPr>
              <a:t>Simplify</a:t>
            </a:r>
            <a:r>
              <a:rPr sz="7200" spc="-140" dirty="0">
                <a:solidFill>
                  <a:srgbClr val="458C3B"/>
                </a:solidFill>
                <a:latin typeface="Arial Rounded MT Bold"/>
                <a:cs typeface="Arial Rounded MT Bold"/>
              </a:rPr>
              <a:t> </a:t>
            </a:r>
            <a:r>
              <a:rPr sz="7200" dirty="0">
                <a:solidFill>
                  <a:srgbClr val="458C3B"/>
                </a:solidFill>
                <a:latin typeface="Arial Rounded MT Bold"/>
                <a:cs typeface="Arial Rounded MT Bold"/>
              </a:rPr>
              <a:t>Java</a:t>
            </a:r>
            <a:r>
              <a:rPr sz="7200" spc="-125" dirty="0">
                <a:solidFill>
                  <a:srgbClr val="458C3B"/>
                </a:solidFill>
                <a:latin typeface="Arial Rounded MT Bold"/>
                <a:cs typeface="Arial Rounded MT Bold"/>
              </a:rPr>
              <a:t> </a:t>
            </a:r>
            <a:r>
              <a:rPr sz="7200" dirty="0">
                <a:solidFill>
                  <a:srgbClr val="458C3B"/>
                </a:solidFill>
                <a:latin typeface="Arial Rounded MT Bold"/>
                <a:cs typeface="Arial Rounded MT Bold"/>
              </a:rPr>
              <a:t>Enterprise</a:t>
            </a:r>
            <a:r>
              <a:rPr sz="7200" spc="-125" dirty="0">
                <a:solidFill>
                  <a:srgbClr val="458C3B"/>
                </a:solidFill>
                <a:latin typeface="Arial Rounded MT Bold"/>
                <a:cs typeface="Arial Rounded MT Bold"/>
              </a:rPr>
              <a:t> </a:t>
            </a:r>
            <a:r>
              <a:rPr sz="7200" spc="-25" dirty="0">
                <a:solidFill>
                  <a:srgbClr val="458C3B"/>
                </a:solidFill>
                <a:latin typeface="Arial Rounded MT Bold"/>
                <a:cs typeface="Arial Rounded MT Bold"/>
              </a:rPr>
              <a:t>Development</a:t>
            </a:r>
            <a:endParaRPr sz="7200">
              <a:latin typeface="Arial Rounded MT Bold"/>
              <a:cs typeface="Arial Rounded MT Bo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250" y="1498778"/>
            <a:ext cx="10928985" cy="755335"/>
          </a:xfrm>
          <a:prstGeom prst="rect">
            <a:avLst/>
          </a:prstGeom>
        </p:spPr>
        <p:txBody>
          <a:bodyPr vert="horz" wrap="square" lIns="0" tIns="16510" rIns="0" bIns="0" rtlCol="0">
            <a:spAutoFit/>
          </a:bodyPr>
          <a:lstStyle/>
          <a:p>
            <a:pPr marL="12700">
              <a:lnSpc>
                <a:spcPct val="100000"/>
              </a:lnSpc>
              <a:spcBef>
                <a:spcPts val="130"/>
              </a:spcBef>
            </a:pPr>
            <a:r>
              <a:rPr sz="4800" spc="-105" dirty="0"/>
              <a:t>Explicitly</a:t>
            </a:r>
            <a:r>
              <a:rPr sz="4800" spc="-215" dirty="0"/>
              <a:t> </a:t>
            </a:r>
            <a:r>
              <a:rPr sz="4800" spc="-160" dirty="0"/>
              <a:t>Specify</a:t>
            </a:r>
            <a:r>
              <a:rPr sz="4800" spc="-210" dirty="0"/>
              <a:t> </a:t>
            </a:r>
            <a:r>
              <a:rPr sz="4800" dirty="0"/>
              <a:t>Bean</a:t>
            </a:r>
            <a:r>
              <a:rPr sz="4800" spc="-215" dirty="0"/>
              <a:t> </a:t>
            </a:r>
            <a:r>
              <a:rPr sz="4800" spc="-10" dirty="0"/>
              <a:t>Scope</a:t>
            </a:r>
          </a:p>
        </p:txBody>
      </p:sp>
      <p:grpSp>
        <p:nvGrpSpPr>
          <p:cNvPr id="3" name="object 3"/>
          <p:cNvGrpSpPr/>
          <p:nvPr/>
        </p:nvGrpSpPr>
        <p:grpSpPr>
          <a:xfrm>
            <a:off x="3081151" y="2725632"/>
            <a:ext cx="13126719" cy="6725284"/>
            <a:chOff x="3081151" y="2725632"/>
            <a:chExt cx="13126719" cy="6725284"/>
          </a:xfrm>
        </p:grpSpPr>
        <p:sp>
          <p:nvSpPr>
            <p:cNvPr id="4" name="object 4"/>
            <p:cNvSpPr/>
            <p:nvPr/>
          </p:nvSpPr>
          <p:spPr>
            <a:xfrm>
              <a:off x="3259156" y="2840812"/>
              <a:ext cx="12770485" cy="6264275"/>
            </a:xfrm>
            <a:custGeom>
              <a:avLst/>
              <a:gdLst/>
              <a:ahLst/>
              <a:cxnLst/>
              <a:rect l="l" t="t" r="r" b="b"/>
              <a:pathLst>
                <a:path w="12770485" h="6264275">
                  <a:moveTo>
                    <a:pt x="0" y="0"/>
                  </a:moveTo>
                  <a:lnTo>
                    <a:pt x="12770292" y="0"/>
                  </a:lnTo>
                  <a:lnTo>
                    <a:pt x="12770292" y="6264207"/>
                  </a:lnTo>
                  <a:lnTo>
                    <a:pt x="0" y="626420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081151" y="2725632"/>
              <a:ext cx="13126301" cy="6724926"/>
            </a:xfrm>
            <a:prstGeom prst="rect">
              <a:avLst/>
            </a:prstGeom>
          </p:spPr>
        </p:pic>
      </p:grpSp>
      <p:sp>
        <p:nvSpPr>
          <p:cNvPr id="6" name="object 6"/>
          <p:cNvSpPr txBox="1"/>
          <p:nvPr/>
        </p:nvSpPr>
        <p:spPr>
          <a:xfrm>
            <a:off x="3317041" y="3568343"/>
            <a:ext cx="12487910" cy="4787900"/>
          </a:xfrm>
          <a:prstGeom prst="rect">
            <a:avLst/>
          </a:prstGeom>
        </p:spPr>
        <p:txBody>
          <a:bodyPr vert="horz" wrap="square" lIns="0" tIns="12700" rIns="0" bIns="0" rtlCol="0">
            <a:spAutoFit/>
          </a:bodyPr>
          <a:lstStyle/>
          <a:p>
            <a:pPr marL="12700">
              <a:lnSpc>
                <a:spcPct val="100000"/>
              </a:lnSpc>
              <a:spcBef>
                <a:spcPts val="100"/>
              </a:spcBef>
            </a:pPr>
            <a:r>
              <a:rPr sz="4450" spc="-10" dirty="0">
                <a:latin typeface="Arial"/>
                <a:cs typeface="Arial"/>
              </a:rPr>
              <a:t>@Component</a:t>
            </a:r>
            <a:endParaRPr sz="4450">
              <a:latin typeface="Arial"/>
              <a:cs typeface="Arial"/>
            </a:endParaRPr>
          </a:p>
          <a:p>
            <a:pPr marL="12700">
              <a:lnSpc>
                <a:spcPct val="100000"/>
              </a:lnSpc>
              <a:spcBef>
                <a:spcPts val="20"/>
              </a:spcBef>
            </a:pPr>
            <a:r>
              <a:rPr sz="4450" b="1" spc="-10" dirty="0">
                <a:latin typeface="Arial"/>
                <a:cs typeface="Arial"/>
              </a:rPr>
              <a:t>@Scope("singleton")</a:t>
            </a:r>
            <a:endParaRPr sz="4450">
              <a:latin typeface="Arial"/>
              <a:cs typeface="Arial"/>
            </a:endParaRPr>
          </a:p>
          <a:p>
            <a:pPr marL="12700">
              <a:lnSpc>
                <a:spcPct val="100000"/>
              </a:lnSpc>
              <a:spcBef>
                <a:spcPts val="20"/>
              </a:spcBef>
            </a:pPr>
            <a:r>
              <a:rPr sz="4450" b="1" dirty="0">
                <a:solidFill>
                  <a:srgbClr val="931A68"/>
                </a:solidFill>
                <a:latin typeface="Arial"/>
                <a:cs typeface="Arial"/>
              </a:rPr>
              <a:t>public</a:t>
            </a:r>
            <a:r>
              <a:rPr sz="4450" b="1" spc="-70" dirty="0">
                <a:solidFill>
                  <a:srgbClr val="931A68"/>
                </a:solidFill>
                <a:latin typeface="Arial"/>
                <a:cs typeface="Arial"/>
              </a:rPr>
              <a:t> </a:t>
            </a:r>
            <a:r>
              <a:rPr sz="4450" b="1" dirty="0">
                <a:solidFill>
                  <a:srgbClr val="931A68"/>
                </a:solidFill>
                <a:latin typeface="Arial"/>
                <a:cs typeface="Arial"/>
              </a:rPr>
              <a:t>class</a:t>
            </a:r>
            <a:r>
              <a:rPr sz="4450" b="1" spc="-70" dirty="0">
                <a:solidFill>
                  <a:srgbClr val="931A68"/>
                </a:solidFill>
                <a:latin typeface="Arial"/>
                <a:cs typeface="Arial"/>
              </a:rPr>
              <a:t> </a:t>
            </a:r>
            <a:r>
              <a:rPr sz="4450" b="1" spc="-10" dirty="0">
                <a:latin typeface="Arial"/>
                <a:cs typeface="Arial"/>
              </a:rPr>
              <a:t>TennisCoach</a:t>
            </a:r>
            <a:r>
              <a:rPr sz="4450" b="1" spc="-45" dirty="0">
                <a:latin typeface="Arial"/>
                <a:cs typeface="Arial"/>
              </a:rPr>
              <a:t> </a:t>
            </a:r>
            <a:r>
              <a:rPr sz="4450" b="1" dirty="0">
                <a:solidFill>
                  <a:srgbClr val="931A68"/>
                </a:solidFill>
                <a:latin typeface="Arial"/>
                <a:cs typeface="Arial"/>
              </a:rPr>
              <a:t>implements</a:t>
            </a:r>
            <a:r>
              <a:rPr sz="4450" b="1" spc="-65" dirty="0">
                <a:solidFill>
                  <a:srgbClr val="931A68"/>
                </a:solidFill>
                <a:latin typeface="Arial"/>
                <a:cs typeface="Arial"/>
              </a:rPr>
              <a:t> </a:t>
            </a:r>
            <a:r>
              <a:rPr sz="4450" b="1" dirty="0">
                <a:latin typeface="Arial"/>
                <a:cs typeface="Arial"/>
              </a:rPr>
              <a:t>Coach</a:t>
            </a:r>
            <a:r>
              <a:rPr sz="4450" b="1" spc="-70" dirty="0">
                <a:latin typeface="Arial"/>
                <a:cs typeface="Arial"/>
              </a:rPr>
              <a:t> </a:t>
            </a:r>
            <a:r>
              <a:rPr sz="4450" b="1" spc="-50"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b="1" spc="-25"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b="1" dirty="0">
                <a:latin typeface="Arial"/>
                <a:cs typeface="Arial"/>
              </a:rPr>
              <a:t>}</a:t>
            </a:r>
            <a:endParaRPr sz="445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508490" cy="755335"/>
          </a:xfrm>
          <a:prstGeom prst="rect">
            <a:avLst/>
          </a:prstGeom>
        </p:spPr>
        <p:txBody>
          <a:bodyPr vert="horz" wrap="square" lIns="0" tIns="16510" rIns="0" bIns="0" rtlCol="0">
            <a:spAutoFit/>
          </a:bodyPr>
          <a:lstStyle/>
          <a:p>
            <a:pPr marL="12700">
              <a:lnSpc>
                <a:spcPct val="100000"/>
              </a:lnSpc>
              <a:spcBef>
                <a:spcPts val="130"/>
              </a:spcBef>
            </a:pPr>
            <a:r>
              <a:rPr sz="4800" spc="-25" dirty="0"/>
              <a:t>Prototype</a:t>
            </a:r>
            <a:r>
              <a:rPr sz="4800" spc="-310" dirty="0"/>
              <a:t> </a:t>
            </a:r>
            <a:r>
              <a:rPr sz="4800" dirty="0"/>
              <a:t>Scope</a:t>
            </a:r>
            <a:r>
              <a:rPr sz="4800" spc="-305" dirty="0"/>
              <a:t> </a:t>
            </a:r>
            <a:r>
              <a:rPr sz="4800" spc="-10" dirty="0"/>
              <a:t>Example</a:t>
            </a:r>
          </a:p>
        </p:txBody>
      </p:sp>
      <p:pic>
        <p:nvPicPr>
          <p:cNvPr id="3" name="object 3"/>
          <p:cNvPicPr/>
          <p:nvPr/>
        </p:nvPicPr>
        <p:blipFill>
          <a:blip r:embed="rId2" cstate="print"/>
          <a:stretch>
            <a:fillRect/>
          </a:stretch>
        </p:blipFill>
        <p:spPr>
          <a:xfrm>
            <a:off x="961810" y="2103485"/>
            <a:ext cx="10569657" cy="1047088"/>
          </a:xfrm>
          <a:prstGeom prst="rect">
            <a:avLst/>
          </a:prstGeom>
        </p:spPr>
      </p:pic>
      <p:sp>
        <p:nvSpPr>
          <p:cNvPr id="4" name="object 4"/>
          <p:cNvSpPr txBox="1"/>
          <p:nvPr/>
        </p:nvSpPr>
        <p:spPr>
          <a:xfrm>
            <a:off x="961810" y="2103485"/>
            <a:ext cx="10570210" cy="1047115"/>
          </a:xfrm>
          <a:prstGeom prst="rect">
            <a:avLst/>
          </a:prstGeom>
        </p:spPr>
        <p:txBody>
          <a:bodyPr vert="horz" wrap="square" lIns="0" tIns="233045" rIns="0" bIns="0" rtlCol="0">
            <a:spAutoFit/>
          </a:bodyPr>
          <a:lstStyle/>
          <a:p>
            <a:pPr marL="514350">
              <a:lnSpc>
                <a:spcPct val="100000"/>
              </a:lnSpc>
              <a:spcBef>
                <a:spcPts val="1835"/>
              </a:spcBef>
            </a:pPr>
            <a:r>
              <a:rPr sz="3450" b="1" i="1" dirty="0">
                <a:solidFill>
                  <a:srgbClr val="FFFFFF"/>
                </a:solidFill>
                <a:latin typeface="Arial"/>
                <a:cs typeface="Arial"/>
              </a:rPr>
              <a:t>Prototype</a:t>
            </a:r>
            <a:r>
              <a:rPr sz="3450" b="1" i="1" spc="-10" dirty="0">
                <a:solidFill>
                  <a:srgbClr val="FFFFFF"/>
                </a:solidFill>
                <a:latin typeface="Arial"/>
                <a:cs typeface="Arial"/>
              </a:rPr>
              <a:t> </a:t>
            </a:r>
            <a:r>
              <a:rPr sz="3450" b="1" i="1" dirty="0">
                <a:solidFill>
                  <a:srgbClr val="FFFFFF"/>
                </a:solidFill>
                <a:latin typeface="Arial"/>
                <a:cs typeface="Arial"/>
              </a:rPr>
              <a:t>scope:</a:t>
            </a:r>
            <a:r>
              <a:rPr sz="3450" b="1" i="1" spc="-10" dirty="0">
                <a:solidFill>
                  <a:srgbClr val="FFFFFF"/>
                </a:solidFill>
                <a:latin typeface="Arial"/>
                <a:cs typeface="Arial"/>
              </a:rPr>
              <a:t> </a:t>
            </a:r>
            <a:r>
              <a:rPr sz="3450" b="1" i="1" dirty="0">
                <a:solidFill>
                  <a:srgbClr val="FFFFFF"/>
                </a:solidFill>
                <a:latin typeface="Arial"/>
                <a:cs typeface="Arial"/>
              </a:rPr>
              <a:t>new</a:t>
            </a:r>
            <a:r>
              <a:rPr sz="3450" b="1" i="1" spc="-5" dirty="0">
                <a:solidFill>
                  <a:srgbClr val="FFFFFF"/>
                </a:solidFill>
                <a:latin typeface="Arial"/>
                <a:cs typeface="Arial"/>
              </a:rPr>
              <a:t> </a:t>
            </a:r>
            <a:r>
              <a:rPr sz="3450" b="1" i="1" dirty="0">
                <a:solidFill>
                  <a:srgbClr val="FFFFFF"/>
                </a:solidFill>
                <a:latin typeface="Arial"/>
                <a:cs typeface="Arial"/>
              </a:rPr>
              <a:t>object</a:t>
            </a:r>
            <a:r>
              <a:rPr sz="3450" b="1" i="1" spc="-10" dirty="0">
                <a:solidFill>
                  <a:srgbClr val="FFFFFF"/>
                </a:solidFill>
                <a:latin typeface="Arial"/>
                <a:cs typeface="Arial"/>
              </a:rPr>
              <a:t> </a:t>
            </a:r>
            <a:r>
              <a:rPr sz="3450" b="1" i="1" dirty="0">
                <a:solidFill>
                  <a:srgbClr val="FFFFFF"/>
                </a:solidFill>
                <a:latin typeface="Arial"/>
                <a:cs typeface="Arial"/>
              </a:rPr>
              <a:t>for</a:t>
            </a:r>
            <a:r>
              <a:rPr sz="3450" b="1" i="1" spc="-10" dirty="0">
                <a:solidFill>
                  <a:srgbClr val="FFFFFF"/>
                </a:solidFill>
                <a:latin typeface="Arial"/>
                <a:cs typeface="Arial"/>
              </a:rPr>
              <a:t> </a:t>
            </a:r>
            <a:r>
              <a:rPr sz="3450" b="1" i="1" dirty="0">
                <a:solidFill>
                  <a:srgbClr val="FFFFFF"/>
                </a:solidFill>
                <a:latin typeface="Arial"/>
                <a:cs typeface="Arial"/>
              </a:rPr>
              <a:t>each</a:t>
            </a:r>
            <a:r>
              <a:rPr sz="3450" b="1" i="1" spc="-5" dirty="0">
                <a:solidFill>
                  <a:srgbClr val="FFFFFF"/>
                </a:solidFill>
                <a:latin typeface="Arial"/>
                <a:cs typeface="Arial"/>
              </a:rPr>
              <a:t> </a:t>
            </a:r>
            <a:r>
              <a:rPr sz="3450" b="1" i="1" spc="-10" dirty="0">
                <a:solidFill>
                  <a:srgbClr val="FFFFFF"/>
                </a:solidFill>
                <a:latin typeface="Arial"/>
                <a:cs typeface="Arial"/>
              </a:rPr>
              <a:t>request</a:t>
            </a:r>
            <a:endParaRPr sz="3450">
              <a:latin typeface="Arial"/>
              <a:cs typeface="Arial"/>
            </a:endParaRPr>
          </a:p>
        </p:txBody>
      </p:sp>
      <p:grpSp>
        <p:nvGrpSpPr>
          <p:cNvPr id="5" name="object 5"/>
          <p:cNvGrpSpPr/>
          <p:nvPr/>
        </p:nvGrpSpPr>
        <p:grpSpPr>
          <a:xfrm>
            <a:off x="3081151" y="3464445"/>
            <a:ext cx="13126719" cy="6725284"/>
            <a:chOff x="3081151" y="3464445"/>
            <a:chExt cx="13126719" cy="6725284"/>
          </a:xfrm>
        </p:grpSpPr>
        <p:sp>
          <p:nvSpPr>
            <p:cNvPr id="6" name="object 6"/>
            <p:cNvSpPr/>
            <p:nvPr/>
          </p:nvSpPr>
          <p:spPr>
            <a:xfrm>
              <a:off x="3259156" y="3579624"/>
              <a:ext cx="12770485" cy="6264275"/>
            </a:xfrm>
            <a:custGeom>
              <a:avLst/>
              <a:gdLst/>
              <a:ahLst/>
              <a:cxnLst/>
              <a:rect l="l" t="t" r="r" b="b"/>
              <a:pathLst>
                <a:path w="12770485" h="6264275">
                  <a:moveTo>
                    <a:pt x="0" y="0"/>
                  </a:moveTo>
                  <a:lnTo>
                    <a:pt x="12770292" y="0"/>
                  </a:lnTo>
                  <a:lnTo>
                    <a:pt x="12770292" y="6264207"/>
                  </a:lnTo>
                  <a:lnTo>
                    <a:pt x="0" y="6264207"/>
                  </a:lnTo>
                  <a:lnTo>
                    <a:pt x="0" y="0"/>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3081151" y="3464445"/>
              <a:ext cx="13126301" cy="6724926"/>
            </a:xfrm>
            <a:prstGeom prst="rect">
              <a:avLst/>
            </a:prstGeom>
          </p:spPr>
        </p:pic>
      </p:grpSp>
      <p:sp>
        <p:nvSpPr>
          <p:cNvPr id="8" name="object 8"/>
          <p:cNvSpPr txBox="1"/>
          <p:nvPr/>
        </p:nvSpPr>
        <p:spPr>
          <a:xfrm>
            <a:off x="3317041" y="4301304"/>
            <a:ext cx="12487910" cy="4787900"/>
          </a:xfrm>
          <a:prstGeom prst="rect">
            <a:avLst/>
          </a:prstGeom>
        </p:spPr>
        <p:txBody>
          <a:bodyPr vert="horz" wrap="square" lIns="0" tIns="12700" rIns="0" bIns="0" rtlCol="0">
            <a:spAutoFit/>
          </a:bodyPr>
          <a:lstStyle/>
          <a:p>
            <a:pPr marL="12700">
              <a:lnSpc>
                <a:spcPct val="100000"/>
              </a:lnSpc>
              <a:spcBef>
                <a:spcPts val="100"/>
              </a:spcBef>
            </a:pPr>
            <a:r>
              <a:rPr sz="4450" spc="-10" dirty="0">
                <a:latin typeface="Arial"/>
                <a:cs typeface="Arial"/>
              </a:rPr>
              <a:t>@Component</a:t>
            </a:r>
            <a:endParaRPr sz="4450">
              <a:latin typeface="Arial"/>
              <a:cs typeface="Arial"/>
            </a:endParaRPr>
          </a:p>
          <a:p>
            <a:pPr marL="12700">
              <a:lnSpc>
                <a:spcPct val="100000"/>
              </a:lnSpc>
              <a:spcBef>
                <a:spcPts val="20"/>
              </a:spcBef>
            </a:pPr>
            <a:r>
              <a:rPr sz="4450" b="1" spc="-10" dirty="0">
                <a:latin typeface="Arial"/>
                <a:cs typeface="Arial"/>
              </a:rPr>
              <a:t>@Scope("prototype")</a:t>
            </a:r>
            <a:endParaRPr sz="4450">
              <a:latin typeface="Arial"/>
              <a:cs typeface="Arial"/>
            </a:endParaRPr>
          </a:p>
          <a:p>
            <a:pPr marL="12700">
              <a:lnSpc>
                <a:spcPct val="100000"/>
              </a:lnSpc>
              <a:spcBef>
                <a:spcPts val="20"/>
              </a:spcBef>
            </a:pPr>
            <a:r>
              <a:rPr sz="4450" b="1" dirty="0">
                <a:solidFill>
                  <a:srgbClr val="931A68"/>
                </a:solidFill>
                <a:latin typeface="Arial"/>
                <a:cs typeface="Arial"/>
              </a:rPr>
              <a:t>public</a:t>
            </a:r>
            <a:r>
              <a:rPr sz="4450" b="1" spc="-70" dirty="0">
                <a:solidFill>
                  <a:srgbClr val="931A68"/>
                </a:solidFill>
                <a:latin typeface="Arial"/>
                <a:cs typeface="Arial"/>
              </a:rPr>
              <a:t> </a:t>
            </a:r>
            <a:r>
              <a:rPr sz="4450" b="1" dirty="0">
                <a:solidFill>
                  <a:srgbClr val="931A68"/>
                </a:solidFill>
                <a:latin typeface="Arial"/>
                <a:cs typeface="Arial"/>
              </a:rPr>
              <a:t>class</a:t>
            </a:r>
            <a:r>
              <a:rPr sz="4450" b="1" spc="-70" dirty="0">
                <a:solidFill>
                  <a:srgbClr val="931A68"/>
                </a:solidFill>
                <a:latin typeface="Arial"/>
                <a:cs typeface="Arial"/>
              </a:rPr>
              <a:t> </a:t>
            </a:r>
            <a:r>
              <a:rPr sz="4450" b="1" spc="-10" dirty="0">
                <a:latin typeface="Arial"/>
                <a:cs typeface="Arial"/>
              </a:rPr>
              <a:t>TennisCoach</a:t>
            </a:r>
            <a:r>
              <a:rPr sz="4450" b="1" spc="-45" dirty="0">
                <a:latin typeface="Arial"/>
                <a:cs typeface="Arial"/>
              </a:rPr>
              <a:t> </a:t>
            </a:r>
            <a:r>
              <a:rPr sz="4450" b="1" dirty="0">
                <a:solidFill>
                  <a:srgbClr val="931A68"/>
                </a:solidFill>
                <a:latin typeface="Arial"/>
                <a:cs typeface="Arial"/>
              </a:rPr>
              <a:t>implements</a:t>
            </a:r>
            <a:r>
              <a:rPr sz="4450" b="1" spc="-65" dirty="0">
                <a:solidFill>
                  <a:srgbClr val="931A68"/>
                </a:solidFill>
                <a:latin typeface="Arial"/>
                <a:cs typeface="Arial"/>
              </a:rPr>
              <a:t> </a:t>
            </a:r>
            <a:r>
              <a:rPr sz="4450" b="1" dirty="0">
                <a:latin typeface="Arial"/>
                <a:cs typeface="Arial"/>
              </a:rPr>
              <a:t>Coach</a:t>
            </a:r>
            <a:r>
              <a:rPr sz="4450" b="1" spc="-70" dirty="0">
                <a:latin typeface="Arial"/>
                <a:cs typeface="Arial"/>
              </a:rPr>
              <a:t> </a:t>
            </a:r>
            <a:r>
              <a:rPr sz="4450" b="1" spc="-50"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b="1" spc="-25"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b="1" dirty="0">
                <a:latin typeface="Arial"/>
                <a:cs typeface="Arial"/>
              </a:rPr>
              <a:t>}</a:t>
            </a:r>
            <a:endParaRPr sz="445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4635" y="3673475"/>
            <a:ext cx="12934830" cy="2847574"/>
          </a:xfrm>
          <a:prstGeom prst="rect">
            <a:avLst/>
          </a:prstGeom>
        </p:spPr>
        <p:txBody>
          <a:bodyPr vert="horz" wrap="square" lIns="0" tIns="15875" rIns="0" bIns="0" rtlCol="0">
            <a:spAutoFit/>
          </a:bodyPr>
          <a:lstStyle/>
          <a:p>
            <a:pPr marL="237490" algn="ctr">
              <a:lnSpc>
                <a:spcPct val="100000"/>
              </a:lnSpc>
              <a:spcBef>
                <a:spcPts val="125"/>
              </a:spcBef>
            </a:pPr>
            <a:r>
              <a:rPr sz="9200" spc="-140" dirty="0"/>
              <a:t>Bean Lifecycle Methods - Annotations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852660" cy="1021080"/>
          </a:xfrm>
          <a:prstGeom prst="rect">
            <a:avLst/>
          </a:prstGeom>
        </p:spPr>
        <p:txBody>
          <a:bodyPr vert="horz" wrap="square" lIns="0" tIns="16510" rIns="0" bIns="0" rtlCol="0">
            <a:spAutoFit/>
          </a:bodyPr>
          <a:lstStyle/>
          <a:p>
            <a:pPr marL="12700">
              <a:lnSpc>
                <a:spcPct val="100000"/>
              </a:lnSpc>
              <a:spcBef>
                <a:spcPts val="130"/>
              </a:spcBef>
            </a:pPr>
            <a:r>
              <a:rPr sz="6500" spc="-10" dirty="0">
                <a:latin typeface="Book Antiqua"/>
                <a:cs typeface="Book Antiqua"/>
              </a:rPr>
              <a:t>Init:</a:t>
            </a:r>
            <a:r>
              <a:rPr sz="6500" spc="-430" dirty="0">
                <a:latin typeface="Book Antiqua"/>
                <a:cs typeface="Book Antiqua"/>
              </a:rPr>
              <a:t> </a:t>
            </a:r>
            <a:r>
              <a:rPr sz="6500" spc="-25" dirty="0">
                <a:latin typeface="Book Antiqua"/>
                <a:cs typeface="Book Antiqua"/>
              </a:rPr>
              <a:t>method</a:t>
            </a:r>
            <a:r>
              <a:rPr sz="6500" spc="-365" dirty="0">
                <a:latin typeface="Book Antiqua"/>
                <a:cs typeface="Book Antiqua"/>
              </a:rPr>
              <a:t> </a:t>
            </a:r>
            <a:r>
              <a:rPr sz="6500" spc="-45" dirty="0">
                <a:latin typeface="Book Antiqua"/>
                <a:cs typeface="Book Antiqua"/>
              </a:rPr>
              <a:t>configuration</a:t>
            </a:r>
            <a:endParaRPr sz="6500">
              <a:latin typeface="Book Antiqua"/>
              <a:cs typeface="Book Antiqua"/>
            </a:endParaRPr>
          </a:p>
        </p:txBody>
      </p:sp>
      <p:grpSp>
        <p:nvGrpSpPr>
          <p:cNvPr id="3" name="object 3"/>
          <p:cNvGrpSpPr/>
          <p:nvPr/>
        </p:nvGrpSpPr>
        <p:grpSpPr>
          <a:xfrm>
            <a:off x="3081151" y="2540218"/>
            <a:ext cx="12752070" cy="6725284"/>
            <a:chOff x="3081151" y="2540218"/>
            <a:chExt cx="12752070" cy="6725284"/>
          </a:xfrm>
        </p:grpSpPr>
        <p:sp>
          <p:nvSpPr>
            <p:cNvPr id="4" name="object 4"/>
            <p:cNvSpPr/>
            <p:nvPr/>
          </p:nvSpPr>
          <p:spPr>
            <a:xfrm>
              <a:off x="3259156" y="2655397"/>
              <a:ext cx="12396470" cy="6264275"/>
            </a:xfrm>
            <a:custGeom>
              <a:avLst/>
              <a:gdLst/>
              <a:ahLst/>
              <a:cxnLst/>
              <a:rect l="l" t="t" r="r" b="b"/>
              <a:pathLst>
                <a:path w="12396469" h="6264275">
                  <a:moveTo>
                    <a:pt x="0" y="0"/>
                  </a:moveTo>
                  <a:lnTo>
                    <a:pt x="12395916" y="0"/>
                  </a:lnTo>
                  <a:lnTo>
                    <a:pt x="12395916" y="6264207"/>
                  </a:lnTo>
                  <a:lnTo>
                    <a:pt x="0" y="626420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081151" y="2540218"/>
              <a:ext cx="12751925" cy="6724926"/>
            </a:xfrm>
            <a:prstGeom prst="rect">
              <a:avLst/>
            </a:prstGeom>
          </p:spPr>
        </p:pic>
      </p:grpSp>
      <p:sp>
        <p:nvSpPr>
          <p:cNvPr id="6" name="object 6"/>
          <p:cNvSpPr txBox="1"/>
          <p:nvPr/>
        </p:nvSpPr>
        <p:spPr>
          <a:xfrm>
            <a:off x="3317041" y="2699258"/>
            <a:ext cx="12115165" cy="6149340"/>
          </a:xfrm>
          <a:prstGeom prst="rect">
            <a:avLst/>
          </a:prstGeom>
        </p:spPr>
        <p:txBody>
          <a:bodyPr vert="horz" wrap="square" lIns="0" tIns="12700" rIns="0" bIns="0" rtlCol="0">
            <a:spAutoFit/>
          </a:bodyPr>
          <a:lstStyle/>
          <a:p>
            <a:pPr marL="12700">
              <a:lnSpc>
                <a:spcPct val="100000"/>
              </a:lnSpc>
              <a:spcBef>
                <a:spcPts val="100"/>
              </a:spcBef>
            </a:pPr>
            <a:r>
              <a:rPr sz="4450" spc="-10" dirty="0">
                <a:latin typeface="Arial"/>
                <a:cs typeface="Arial"/>
              </a:rPr>
              <a:t>@Component</a:t>
            </a:r>
            <a:endParaRPr sz="4450">
              <a:latin typeface="Arial"/>
              <a:cs typeface="Arial"/>
            </a:endParaRPr>
          </a:p>
          <a:p>
            <a:pPr marL="12700">
              <a:lnSpc>
                <a:spcPct val="100000"/>
              </a:lnSpc>
              <a:spcBef>
                <a:spcPts val="20"/>
              </a:spcBef>
            </a:pPr>
            <a:r>
              <a:rPr sz="4450" b="1" dirty="0">
                <a:solidFill>
                  <a:srgbClr val="931A68"/>
                </a:solidFill>
                <a:latin typeface="Arial"/>
                <a:cs typeface="Arial"/>
              </a:rPr>
              <a:t>public</a:t>
            </a:r>
            <a:r>
              <a:rPr sz="4450" b="1" spc="-55" dirty="0">
                <a:solidFill>
                  <a:srgbClr val="931A68"/>
                </a:solidFill>
                <a:latin typeface="Arial"/>
                <a:cs typeface="Arial"/>
              </a:rPr>
              <a:t> </a:t>
            </a:r>
            <a:r>
              <a:rPr sz="4450" b="1" dirty="0">
                <a:solidFill>
                  <a:srgbClr val="931A68"/>
                </a:solidFill>
                <a:latin typeface="Arial"/>
                <a:cs typeface="Arial"/>
              </a:rPr>
              <a:t>class</a:t>
            </a:r>
            <a:r>
              <a:rPr sz="4450" b="1" spc="-130" dirty="0">
                <a:solidFill>
                  <a:srgbClr val="931A68"/>
                </a:solidFill>
                <a:latin typeface="Arial"/>
                <a:cs typeface="Arial"/>
              </a:rPr>
              <a:t> </a:t>
            </a:r>
            <a:r>
              <a:rPr sz="4450" spc="-25" dirty="0">
                <a:latin typeface="Arial"/>
                <a:cs typeface="Arial"/>
              </a:rPr>
              <a:t>TennisCoach</a:t>
            </a:r>
            <a:r>
              <a:rPr sz="4450" spc="-60" dirty="0">
                <a:latin typeface="Arial"/>
                <a:cs typeface="Arial"/>
              </a:rPr>
              <a:t> </a:t>
            </a:r>
            <a:r>
              <a:rPr sz="4450" b="1" dirty="0">
                <a:solidFill>
                  <a:srgbClr val="931A68"/>
                </a:solidFill>
                <a:latin typeface="Arial"/>
                <a:cs typeface="Arial"/>
              </a:rPr>
              <a:t>implements</a:t>
            </a:r>
            <a:r>
              <a:rPr sz="4450" b="1" spc="-55" dirty="0">
                <a:solidFill>
                  <a:srgbClr val="931A68"/>
                </a:solidFill>
                <a:latin typeface="Arial"/>
                <a:cs typeface="Arial"/>
              </a:rPr>
              <a:t> </a:t>
            </a:r>
            <a:r>
              <a:rPr sz="4450" dirty="0">
                <a:latin typeface="Arial"/>
                <a:cs typeface="Arial"/>
              </a:rPr>
              <a:t>Coach</a:t>
            </a:r>
            <a:r>
              <a:rPr sz="4450" spc="-50" dirty="0">
                <a:latin typeface="Arial"/>
                <a:cs typeface="Arial"/>
              </a:rPr>
              <a:t> {</a:t>
            </a:r>
            <a:endParaRPr sz="4450">
              <a:latin typeface="Arial"/>
              <a:cs typeface="Arial"/>
            </a:endParaRPr>
          </a:p>
          <a:p>
            <a:pPr>
              <a:lnSpc>
                <a:spcPct val="100000"/>
              </a:lnSpc>
              <a:spcBef>
                <a:spcPts val="30"/>
              </a:spcBef>
            </a:pPr>
            <a:endParaRPr sz="4650">
              <a:latin typeface="Arial"/>
              <a:cs typeface="Arial"/>
            </a:endParaRPr>
          </a:p>
          <a:p>
            <a:pPr marL="358140">
              <a:lnSpc>
                <a:spcPct val="100000"/>
              </a:lnSpc>
            </a:pPr>
            <a:r>
              <a:rPr sz="4450" b="1" spc="-10" dirty="0">
                <a:latin typeface="Arial"/>
                <a:cs typeface="Arial"/>
              </a:rPr>
              <a:t>@PostConstruct</a:t>
            </a:r>
            <a:endParaRPr sz="4450">
              <a:latin typeface="Arial"/>
              <a:cs typeface="Arial"/>
            </a:endParaRPr>
          </a:p>
          <a:p>
            <a:pPr marL="389255">
              <a:lnSpc>
                <a:spcPct val="100000"/>
              </a:lnSpc>
              <a:spcBef>
                <a:spcPts val="20"/>
              </a:spcBef>
            </a:pPr>
            <a:r>
              <a:rPr sz="4450" b="1" dirty="0">
                <a:solidFill>
                  <a:srgbClr val="931A68"/>
                </a:solidFill>
                <a:latin typeface="Arial"/>
                <a:cs typeface="Arial"/>
              </a:rPr>
              <a:t>public</a:t>
            </a:r>
            <a:r>
              <a:rPr sz="4450" b="1" spc="-25" dirty="0">
                <a:solidFill>
                  <a:srgbClr val="931A68"/>
                </a:solidFill>
                <a:latin typeface="Arial"/>
                <a:cs typeface="Arial"/>
              </a:rPr>
              <a:t> </a:t>
            </a:r>
            <a:r>
              <a:rPr sz="4450" b="1" dirty="0">
                <a:latin typeface="Arial"/>
                <a:cs typeface="Arial"/>
              </a:rPr>
              <a:t>void</a:t>
            </a:r>
            <a:r>
              <a:rPr sz="4450" b="1" spc="-15" dirty="0">
                <a:latin typeface="Arial"/>
                <a:cs typeface="Arial"/>
              </a:rPr>
              <a:t> </a:t>
            </a:r>
            <a:r>
              <a:rPr sz="4450" b="1" dirty="0">
                <a:latin typeface="Arial"/>
                <a:cs typeface="Arial"/>
              </a:rPr>
              <a:t>doMyStartupStuff()</a:t>
            </a:r>
            <a:r>
              <a:rPr sz="4450" b="1" spc="-15" dirty="0">
                <a:latin typeface="Arial"/>
                <a:cs typeface="Arial"/>
              </a:rPr>
              <a:t> </a:t>
            </a:r>
            <a:r>
              <a:rPr sz="4450" b="1" dirty="0">
                <a:latin typeface="Arial"/>
                <a:cs typeface="Arial"/>
              </a:rPr>
              <a:t>{</a:t>
            </a:r>
            <a:r>
              <a:rPr sz="4450" b="1" spc="-15" dirty="0">
                <a:latin typeface="Arial"/>
                <a:cs typeface="Arial"/>
              </a:rPr>
              <a:t> </a:t>
            </a:r>
            <a:r>
              <a:rPr sz="4450" b="1" dirty="0">
                <a:latin typeface="Arial"/>
                <a:cs typeface="Arial"/>
              </a:rPr>
              <a:t>…</a:t>
            </a:r>
            <a:r>
              <a:rPr sz="4450" b="1" spc="-15" dirty="0">
                <a:latin typeface="Arial"/>
                <a:cs typeface="Arial"/>
              </a:rPr>
              <a:t> </a:t>
            </a:r>
            <a:r>
              <a:rPr sz="4450" b="1" spc="-50"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69545">
              <a:lnSpc>
                <a:spcPct val="100000"/>
              </a:lnSpc>
            </a:pPr>
            <a:r>
              <a:rPr sz="4450" spc="-25"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dirty="0">
                <a:latin typeface="Arial"/>
                <a:cs typeface="Arial"/>
              </a:rPr>
              <a:t>}</a:t>
            </a:r>
            <a:endParaRPr sz="445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341100" cy="1021080"/>
          </a:xfrm>
          <a:prstGeom prst="rect">
            <a:avLst/>
          </a:prstGeom>
        </p:spPr>
        <p:txBody>
          <a:bodyPr vert="horz" wrap="square" lIns="0" tIns="16510" rIns="0" bIns="0" rtlCol="0">
            <a:spAutoFit/>
          </a:bodyPr>
          <a:lstStyle/>
          <a:p>
            <a:pPr marL="12700">
              <a:lnSpc>
                <a:spcPct val="100000"/>
              </a:lnSpc>
              <a:spcBef>
                <a:spcPts val="130"/>
              </a:spcBef>
            </a:pPr>
            <a:r>
              <a:rPr sz="6500" spc="-125" dirty="0">
                <a:latin typeface="Book Antiqua"/>
                <a:cs typeface="Book Antiqua"/>
              </a:rPr>
              <a:t>Destroy:</a:t>
            </a:r>
            <a:r>
              <a:rPr sz="6500" spc="-430" dirty="0">
                <a:latin typeface="Book Antiqua"/>
                <a:cs typeface="Book Antiqua"/>
              </a:rPr>
              <a:t> </a:t>
            </a:r>
            <a:r>
              <a:rPr sz="6500" spc="-25" dirty="0">
                <a:latin typeface="Book Antiqua"/>
                <a:cs typeface="Book Antiqua"/>
              </a:rPr>
              <a:t>method</a:t>
            </a:r>
            <a:r>
              <a:rPr sz="6500" spc="-330" dirty="0">
                <a:latin typeface="Book Antiqua"/>
                <a:cs typeface="Book Antiqua"/>
              </a:rPr>
              <a:t> </a:t>
            </a:r>
            <a:r>
              <a:rPr sz="6500" spc="-45" dirty="0">
                <a:latin typeface="Book Antiqua"/>
                <a:cs typeface="Book Antiqua"/>
              </a:rPr>
              <a:t>configuration</a:t>
            </a:r>
            <a:endParaRPr sz="6500">
              <a:latin typeface="Book Antiqua"/>
              <a:cs typeface="Book Antiqua"/>
            </a:endParaRPr>
          </a:p>
        </p:txBody>
      </p:sp>
      <p:grpSp>
        <p:nvGrpSpPr>
          <p:cNvPr id="3" name="object 3"/>
          <p:cNvGrpSpPr/>
          <p:nvPr/>
        </p:nvGrpSpPr>
        <p:grpSpPr>
          <a:xfrm>
            <a:off x="3081151" y="2540218"/>
            <a:ext cx="12752070" cy="6725284"/>
            <a:chOff x="3081151" y="2540218"/>
            <a:chExt cx="12752070" cy="6725284"/>
          </a:xfrm>
        </p:grpSpPr>
        <p:sp>
          <p:nvSpPr>
            <p:cNvPr id="4" name="object 4"/>
            <p:cNvSpPr/>
            <p:nvPr/>
          </p:nvSpPr>
          <p:spPr>
            <a:xfrm>
              <a:off x="3259156" y="2655397"/>
              <a:ext cx="12396470" cy="6264275"/>
            </a:xfrm>
            <a:custGeom>
              <a:avLst/>
              <a:gdLst/>
              <a:ahLst/>
              <a:cxnLst/>
              <a:rect l="l" t="t" r="r" b="b"/>
              <a:pathLst>
                <a:path w="12396469" h="6264275">
                  <a:moveTo>
                    <a:pt x="0" y="0"/>
                  </a:moveTo>
                  <a:lnTo>
                    <a:pt x="12395916" y="0"/>
                  </a:lnTo>
                  <a:lnTo>
                    <a:pt x="12395916" y="6264207"/>
                  </a:lnTo>
                  <a:lnTo>
                    <a:pt x="0" y="626420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081151" y="2540218"/>
              <a:ext cx="12751925" cy="6724926"/>
            </a:xfrm>
            <a:prstGeom prst="rect">
              <a:avLst/>
            </a:prstGeom>
          </p:spPr>
        </p:pic>
      </p:grpSp>
      <p:sp>
        <p:nvSpPr>
          <p:cNvPr id="6" name="object 6"/>
          <p:cNvSpPr txBox="1"/>
          <p:nvPr/>
        </p:nvSpPr>
        <p:spPr>
          <a:xfrm>
            <a:off x="3317041" y="2699258"/>
            <a:ext cx="12115165" cy="6149340"/>
          </a:xfrm>
          <a:prstGeom prst="rect">
            <a:avLst/>
          </a:prstGeom>
        </p:spPr>
        <p:txBody>
          <a:bodyPr vert="horz" wrap="square" lIns="0" tIns="12700" rIns="0" bIns="0" rtlCol="0">
            <a:spAutoFit/>
          </a:bodyPr>
          <a:lstStyle/>
          <a:p>
            <a:pPr marL="12700">
              <a:lnSpc>
                <a:spcPct val="100000"/>
              </a:lnSpc>
              <a:spcBef>
                <a:spcPts val="100"/>
              </a:spcBef>
            </a:pPr>
            <a:r>
              <a:rPr sz="4450" spc="-10" dirty="0">
                <a:latin typeface="Arial"/>
                <a:cs typeface="Arial"/>
              </a:rPr>
              <a:t>@Component</a:t>
            </a:r>
            <a:endParaRPr sz="4450">
              <a:latin typeface="Arial"/>
              <a:cs typeface="Arial"/>
            </a:endParaRPr>
          </a:p>
          <a:p>
            <a:pPr marL="12700">
              <a:lnSpc>
                <a:spcPct val="100000"/>
              </a:lnSpc>
              <a:spcBef>
                <a:spcPts val="20"/>
              </a:spcBef>
            </a:pPr>
            <a:r>
              <a:rPr sz="4450" b="1" dirty="0">
                <a:solidFill>
                  <a:srgbClr val="931A68"/>
                </a:solidFill>
                <a:latin typeface="Arial"/>
                <a:cs typeface="Arial"/>
              </a:rPr>
              <a:t>public</a:t>
            </a:r>
            <a:r>
              <a:rPr sz="4450" b="1" spc="-55" dirty="0">
                <a:solidFill>
                  <a:srgbClr val="931A68"/>
                </a:solidFill>
                <a:latin typeface="Arial"/>
                <a:cs typeface="Arial"/>
              </a:rPr>
              <a:t> </a:t>
            </a:r>
            <a:r>
              <a:rPr sz="4450" b="1" dirty="0">
                <a:solidFill>
                  <a:srgbClr val="931A68"/>
                </a:solidFill>
                <a:latin typeface="Arial"/>
                <a:cs typeface="Arial"/>
              </a:rPr>
              <a:t>class</a:t>
            </a:r>
            <a:r>
              <a:rPr sz="4450" b="1" spc="-130" dirty="0">
                <a:solidFill>
                  <a:srgbClr val="931A68"/>
                </a:solidFill>
                <a:latin typeface="Arial"/>
                <a:cs typeface="Arial"/>
              </a:rPr>
              <a:t> </a:t>
            </a:r>
            <a:r>
              <a:rPr sz="4450" spc="-25" dirty="0">
                <a:latin typeface="Arial"/>
                <a:cs typeface="Arial"/>
              </a:rPr>
              <a:t>TennisCoach</a:t>
            </a:r>
            <a:r>
              <a:rPr sz="4450" spc="-60" dirty="0">
                <a:latin typeface="Arial"/>
                <a:cs typeface="Arial"/>
              </a:rPr>
              <a:t> </a:t>
            </a:r>
            <a:r>
              <a:rPr sz="4450" b="1" dirty="0">
                <a:solidFill>
                  <a:srgbClr val="931A68"/>
                </a:solidFill>
                <a:latin typeface="Arial"/>
                <a:cs typeface="Arial"/>
              </a:rPr>
              <a:t>implements</a:t>
            </a:r>
            <a:r>
              <a:rPr sz="4450" b="1" spc="-55" dirty="0">
                <a:solidFill>
                  <a:srgbClr val="931A68"/>
                </a:solidFill>
                <a:latin typeface="Arial"/>
                <a:cs typeface="Arial"/>
              </a:rPr>
              <a:t> </a:t>
            </a:r>
            <a:r>
              <a:rPr sz="4450" dirty="0">
                <a:latin typeface="Arial"/>
                <a:cs typeface="Arial"/>
              </a:rPr>
              <a:t>Coach</a:t>
            </a:r>
            <a:r>
              <a:rPr sz="4450" spc="-50" dirty="0">
                <a:latin typeface="Arial"/>
                <a:cs typeface="Arial"/>
              </a:rPr>
              <a:t> {</a:t>
            </a:r>
            <a:endParaRPr sz="4450">
              <a:latin typeface="Arial"/>
              <a:cs typeface="Arial"/>
            </a:endParaRPr>
          </a:p>
          <a:p>
            <a:pPr>
              <a:lnSpc>
                <a:spcPct val="100000"/>
              </a:lnSpc>
              <a:spcBef>
                <a:spcPts val="30"/>
              </a:spcBef>
            </a:pPr>
            <a:endParaRPr sz="4650">
              <a:latin typeface="Arial"/>
              <a:cs typeface="Arial"/>
            </a:endParaRPr>
          </a:p>
          <a:p>
            <a:pPr marL="358140">
              <a:lnSpc>
                <a:spcPct val="100000"/>
              </a:lnSpc>
            </a:pPr>
            <a:r>
              <a:rPr sz="4450" b="1" spc="-10" dirty="0">
                <a:latin typeface="Arial"/>
                <a:cs typeface="Arial"/>
              </a:rPr>
              <a:t>@PreDestroy</a:t>
            </a:r>
            <a:endParaRPr sz="4450">
              <a:latin typeface="Arial"/>
              <a:cs typeface="Arial"/>
            </a:endParaRPr>
          </a:p>
          <a:p>
            <a:pPr marL="389255">
              <a:lnSpc>
                <a:spcPct val="100000"/>
              </a:lnSpc>
              <a:spcBef>
                <a:spcPts val="20"/>
              </a:spcBef>
            </a:pPr>
            <a:r>
              <a:rPr sz="4450" b="1" dirty="0">
                <a:solidFill>
                  <a:srgbClr val="931A68"/>
                </a:solidFill>
                <a:latin typeface="Arial"/>
                <a:cs typeface="Arial"/>
              </a:rPr>
              <a:t>public</a:t>
            </a:r>
            <a:r>
              <a:rPr sz="4450" b="1" spc="-20" dirty="0">
                <a:solidFill>
                  <a:srgbClr val="931A68"/>
                </a:solidFill>
                <a:latin typeface="Arial"/>
                <a:cs typeface="Arial"/>
              </a:rPr>
              <a:t> </a:t>
            </a:r>
            <a:r>
              <a:rPr sz="4450" b="1" dirty="0">
                <a:latin typeface="Arial"/>
                <a:cs typeface="Arial"/>
              </a:rPr>
              <a:t>void</a:t>
            </a:r>
            <a:r>
              <a:rPr sz="4450" b="1" spc="-15" dirty="0">
                <a:latin typeface="Arial"/>
                <a:cs typeface="Arial"/>
              </a:rPr>
              <a:t> </a:t>
            </a:r>
            <a:r>
              <a:rPr sz="4450" b="1" dirty="0">
                <a:latin typeface="Arial"/>
                <a:cs typeface="Arial"/>
              </a:rPr>
              <a:t>doMyCleanupStuff()</a:t>
            </a:r>
            <a:r>
              <a:rPr sz="4450" b="1" spc="-20" dirty="0">
                <a:latin typeface="Arial"/>
                <a:cs typeface="Arial"/>
              </a:rPr>
              <a:t> </a:t>
            </a:r>
            <a:r>
              <a:rPr sz="4450" b="1" dirty="0">
                <a:latin typeface="Arial"/>
                <a:cs typeface="Arial"/>
              </a:rPr>
              <a:t>{</a:t>
            </a:r>
            <a:r>
              <a:rPr sz="4450" b="1" spc="-15" dirty="0">
                <a:latin typeface="Arial"/>
                <a:cs typeface="Arial"/>
              </a:rPr>
              <a:t> </a:t>
            </a:r>
            <a:r>
              <a:rPr sz="4450" b="1" dirty="0">
                <a:latin typeface="Arial"/>
                <a:cs typeface="Arial"/>
              </a:rPr>
              <a:t>…</a:t>
            </a:r>
            <a:r>
              <a:rPr sz="4450" b="1" spc="-15" dirty="0">
                <a:latin typeface="Arial"/>
                <a:cs typeface="Arial"/>
              </a:rPr>
              <a:t> </a:t>
            </a:r>
            <a:r>
              <a:rPr sz="4450" b="1" spc="-50"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69545">
              <a:lnSpc>
                <a:spcPct val="100000"/>
              </a:lnSpc>
            </a:pPr>
            <a:r>
              <a:rPr sz="4450" spc="-25" dirty="0">
                <a:latin typeface="Arial"/>
                <a:cs typeface="Arial"/>
              </a:rPr>
              <a:t>...</a:t>
            </a:r>
            <a:endParaRPr sz="4450">
              <a:latin typeface="Arial"/>
              <a:cs typeface="Arial"/>
            </a:endParaRPr>
          </a:p>
          <a:p>
            <a:pPr>
              <a:lnSpc>
                <a:spcPct val="100000"/>
              </a:lnSpc>
              <a:spcBef>
                <a:spcPts val="30"/>
              </a:spcBef>
            </a:pPr>
            <a:endParaRPr sz="4650">
              <a:latin typeface="Arial"/>
              <a:cs typeface="Arial"/>
            </a:endParaRPr>
          </a:p>
          <a:p>
            <a:pPr marL="12700">
              <a:lnSpc>
                <a:spcPct val="100000"/>
              </a:lnSpc>
            </a:pPr>
            <a:r>
              <a:rPr sz="4450" dirty="0">
                <a:latin typeface="Arial"/>
                <a:cs typeface="Arial"/>
              </a:rPr>
              <a:t>}</a:t>
            </a:r>
            <a:endParaRPr sz="445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899400"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Development</a:t>
            </a:r>
            <a:r>
              <a:rPr sz="6500" spc="-170" dirty="0">
                <a:latin typeface="Book Antiqua"/>
                <a:cs typeface="Book Antiqua"/>
              </a:rPr>
              <a:t> </a:t>
            </a:r>
            <a:r>
              <a:rPr sz="6500" spc="-10" dirty="0">
                <a:latin typeface="Book Antiqua"/>
                <a:cs typeface="Book Antiqua"/>
              </a:rPr>
              <a:t>Process</a:t>
            </a:r>
            <a:endParaRPr sz="6500">
              <a:latin typeface="Book Antiqua"/>
              <a:cs typeface="Book Antiqua"/>
            </a:endParaRPr>
          </a:p>
        </p:txBody>
      </p:sp>
      <p:sp>
        <p:nvSpPr>
          <p:cNvPr id="3" name="object 3"/>
          <p:cNvSpPr txBox="1"/>
          <p:nvPr/>
        </p:nvSpPr>
        <p:spPr>
          <a:xfrm>
            <a:off x="982034" y="3798702"/>
            <a:ext cx="13178790" cy="2543175"/>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Book Antiqua"/>
                <a:cs typeface="Book Antiqua"/>
              </a:rPr>
              <a:t>Define</a:t>
            </a:r>
            <a:r>
              <a:rPr sz="4250" spc="-20" dirty="0">
                <a:latin typeface="Book Antiqua"/>
                <a:cs typeface="Book Antiqua"/>
              </a:rPr>
              <a:t> </a:t>
            </a:r>
            <a:r>
              <a:rPr sz="4250" dirty="0">
                <a:latin typeface="Book Antiqua"/>
                <a:cs typeface="Book Antiqua"/>
              </a:rPr>
              <a:t>your</a:t>
            </a:r>
            <a:r>
              <a:rPr sz="4250" spc="-20" dirty="0">
                <a:latin typeface="Book Antiqua"/>
                <a:cs typeface="Book Antiqua"/>
              </a:rPr>
              <a:t> </a:t>
            </a:r>
            <a:r>
              <a:rPr sz="4250" dirty="0">
                <a:latin typeface="Book Antiqua"/>
                <a:cs typeface="Book Antiqua"/>
              </a:rPr>
              <a:t>methods</a:t>
            </a:r>
            <a:r>
              <a:rPr sz="4250" spc="-20" dirty="0">
                <a:latin typeface="Book Antiqua"/>
                <a:cs typeface="Book Antiqua"/>
              </a:rPr>
              <a:t> </a:t>
            </a:r>
            <a:r>
              <a:rPr sz="4250" dirty="0">
                <a:latin typeface="Book Antiqua"/>
                <a:cs typeface="Book Antiqua"/>
              </a:rPr>
              <a:t>for</a:t>
            </a:r>
            <a:r>
              <a:rPr sz="4250" spc="-15" dirty="0">
                <a:latin typeface="Book Antiqua"/>
                <a:cs typeface="Book Antiqua"/>
              </a:rPr>
              <a:t> </a:t>
            </a:r>
            <a:r>
              <a:rPr sz="4250" dirty="0">
                <a:latin typeface="Book Antiqua"/>
                <a:cs typeface="Book Antiqua"/>
              </a:rPr>
              <a:t>init</a:t>
            </a:r>
            <a:r>
              <a:rPr sz="4250" spc="-15" dirty="0">
                <a:latin typeface="Book Antiqua"/>
                <a:cs typeface="Book Antiqua"/>
              </a:rPr>
              <a:t> </a:t>
            </a:r>
            <a:r>
              <a:rPr sz="4250" dirty="0">
                <a:latin typeface="Book Antiqua"/>
                <a:cs typeface="Book Antiqua"/>
              </a:rPr>
              <a:t>and</a:t>
            </a:r>
            <a:r>
              <a:rPr sz="4250" spc="-20" dirty="0">
                <a:latin typeface="Book Antiqua"/>
                <a:cs typeface="Book Antiqua"/>
              </a:rPr>
              <a:t> </a:t>
            </a:r>
            <a:r>
              <a:rPr sz="4250" spc="-10" dirty="0">
                <a:latin typeface="Book Antiqua"/>
                <a:cs typeface="Book Antiqua"/>
              </a:rPr>
              <a:t>destroy</a:t>
            </a:r>
            <a:endParaRPr sz="4250">
              <a:latin typeface="Book Antiqua"/>
              <a:cs typeface="Book Antiqua"/>
            </a:endParaRPr>
          </a:p>
          <a:p>
            <a:pPr>
              <a:lnSpc>
                <a:spcPct val="100000"/>
              </a:lnSpc>
              <a:buFont typeface="Book Antiqua"/>
              <a:buAutoNum type="arabicPeriod"/>
            </a:pPr>
            <a:endParaRPr sz="4700">
              <a:latin typeface="Book Antiqua"/>
              <a:cs typeface="Book Antiqua"/>
            </a:endParaRPr>
          </a:p>
          <a:p>
            <a:pPr marL="734695" indent="-722630">
              <a:lnSpc>
                <a:spcPct val="100000"/>
              </a:lnSpc>
              <a:spcBef>
                <a:spcPts val="3735"/>
              </a:spcBef>
              <a:buAutoNum type="arabicPeriod"/>
              <a:tabLst>
                <a:tab pos="734695" algn="l"/>
                <a:tab pos="735330" algn="l"/>
              </a:tabLst>
            </a:pPr>
            <a:r>
              <a:rPr sz="4250" dirty="0">
                <a:latin typeface="Book Antiqua"/>
                <a:cs typeface="Book Antiqua"/>
              </a:rPr>
              <a:t>Add</a:t>
            </a:r>
            <a:r>
              <a:rPr sz="4250" spc="-35" dirty="0">
                <a:latin typeface="Book Antiqua"/>
                <a:cs typeface="Book Antiqua"/>
              </a:rPr>
              <a:t> </a:t>
            </a:r>
            <a:r>
              <a:rPr sz="4250" dirty="0">
                <a:latin typeface="Book Antiqua"/>
                <a:cs typeface="Book Antiqua"/>
              </a:rPr>
              <a:t>annotations:</a:t>
            </a:r>
            <a:r>
              <a:rPr sz="4250" spc="-20" dirty="0">
                <a:latin typeface="Book Antiqua"/>
                <a:cs typeface="Book Antiqua"/>
              </a:rPr>
              <a:t> </a:t>
            </a:r>
            <a:r>
              <a:rPr sz="4250" dirty="0">
                <a:latin typeface="Book Antiqua"/>
                <a:cs typeface="Book Antiqua"/>
              </a:rPr>
              <a:t>@PostConstruct</a:t>
            </a:r>
            <a:r>
              <a:rPr sz="4250" spc="-20" dirty="0">
                <a:latin typeface="Book Antiqua"/>
                <a:cs typeface="Book Antiqua"/>
              </a:rPr>
              <a:t> </a:t>
            </a:r>
            <a:r>
              <a:rPr sz="4250" dirty="0">
                <a:latin typeface="Book Antiqua"/>
                <a:cs typeface="Book Antiqua"/>
              </a:rPr>
              <a:t>and</a:t>
            </a:r>
            <a:r>
              <a:rPr sz="4250" spc="-20" dirty="0">
                <a:latin typeface="Book Antiqua"/>
                <a:cs typeface="Book Antiqua"/>
              </a:rPr>
              <a:t> </a:t>
            </a:r>
            <a:r>
              <a:rPr sz="4250" spc="-10" dirty="0">
                <a:latin typeface="Book Antiqua"/>
                <a:cs typeface="Book Antiqua"/>
              </a:rPr>
              <a:t>@PreDestroy</a:t>
            </a:r>
            <a:endParaRPr sz="4250">
              <a:latin typeface="Book Antiqua"/>
              <a:cs typeface="Book Antiqua"/>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1050" y="4740275"/>
            <a:ext cx="14853285" cy="2139688"/>
          </a:xfrm>
          <a:prstGeom prst="rect">
            <a:avLst/>
          </a:prstGeom>
        </p:spPr>
        <p:txBody>
          <a:bodyPr vert="horz" wrap="square" lIns="0" tIns="15875" rIns="0" bIns="0" rtlCol="0">
            <a:spAutoFit/>
          </a:bodyPr>
          <a:lstStyle/>
          <a:p>
            <a:pPr marL="12700" algn="ctr">
              <a:lnSpc>
                <a:spcPct val="100000"/>
              </a:lnSpc>
              <a:spcBef>
                <a:spcPts val="125"/>
              </a:spcBef>
            </a:pPr>
            <a:r>
              <a:rPr sz="6900" spc="-105" dirty="0">
                <a:latin typeface="Arial"/>
                <a:cs typeface="Arial"/>
              </a:rPr>
              <a:t>Spring</a:t>
            </a:r>
            <a:r>
              <a:rPr sz="6900" spc="-350" dirty="0">
                <a:latin typeface="Arial"/>
                <a:cs typeface="Arial"/>
              </a:rPr>
              <a:t> </a:t>
            </a:r>
            <a:r>
              <a:rPr sz="6900" spc="-135" dirty="0">
                <a:latin typeface="Arial"/>
                <a:cs typeface="Arial"/>
              </a:rPr>
              <a:t>Configuration</a:t>
            </a:r>
            <a:r>
              <a:rPr sz="6900" spc="-340" dirty="0">
                <a:latin typeface="Arial"/>
                <a:cs typeface="Arial"/>
              </a:rPr>
              <a:t> </a:t>
            </a:r>
            <a:br>
              <a:rPr lang="en-US" sz="6900" spc="-340" dirty="0">
                <a:latin typeface="Arial"/>
                <a:cs typeface="Arial"/>
              </a:rPr>
            </a:br>
            <a:r>
              <a:rPr sz="6900" spc="-75" dirty="0">
                <a:latin typeface="Arial"/>
                <a:cs typeface="Arial"/>
              </a:rPr>
              <a:t>with</a:t>
            </a:r>
            <a:r>
              <a:rPr sz="6900" spc="-345" dirty="0">
                <a:latin typeface="Arial"/>
                <a:cs typeface="Arial"/>
              </a:rPr>
              <a:t> </a:t>
            </a:r>
            <a:r>
              <a:rPr sz="6900" spc="-80" dirty="0">
                <a:latin typeface="Arial"/>
                <a:cs typeface="Arial"/>
              </a:rPr>
              <a:t>Java</a:t>
            </a:r>
            <a:r>
              <a:rPr sz="6900" spc="-345" dirty="0">
                <a:latin typeface="Arial"/>
                <a:cs typeface="Arial"/>
              </a:rPr>
              <a:t> </a:t>
            </a:r>
            <a:r>
              <a:rPr sz="6900" spc="-20" dirty="0">
                <a:latin typeface="Arial"/>
                <a:cs typeface="Arial"/>
              </a:rPr>
              <a:t>Code</a:t>
            </a:r>
            <a:endParaRPr sz="6900"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1427170"/>
            <a:ext cx="7042150" cy="755335"/>
          </a:xfrm>
          <a:prstGeom prst="rect">
            <a:avLst/>
          </a:prstGeom>
        </p:spPr>
        <p:txBody>
          <a:bodyPr vert="horz" wrap="square" lIns="0" tIns="16510" rIns="0" bIns="0" rtlCol="0">
            <a:spAutoFit/>
          </a:bodyPr>
          <a:lstStyle/>
          <a:p>
            <a:pPr marL="12700">
              <a:lnSpc>
                <a:spcPct val="100000"/>
              </a:lnSpc>
              <a:spcBef>
                <a:spcPts val="130"/>
              </a:spcBef>
            </a:pPr>
            <a:r>
              <a:rPr sz="4800" dirty="0"/>
              <a:t>Java</a:t>
            </a:r>
            <a:r>
              <a:rPr sz="4800" spc="-390" dirty="0"/>
              <a:t> </a:t>
            </a:r>
            <a:r>
              <a:rPr sz="4800" spc="-70" dirty="0"/>
              <a:t>Configuration</a:t>
            </a:r>
            <a:endParaRPr sz="4800" dirty="0"/>
          </a:p>
        </p:txBody>
      </p:sp>
      <p:sp>
        <p:nvSpPr>
          <p:cNvPr id="3" name="object 3"/>
          <p:cNvSpPr txBox="1"/>
          <p:nvPr/>
        </p:nvSpPr>
        <p:spPr>
          <a:xfrm>
            <a:off x="982034" y="405628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3934823"/>
            <a:ext cx="1231582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Instead</a:t>
            </a:r>
            <a:r>
              <a:rPr sz="4250" spc="-25" dirty="0">
                <a:latin typeface="Palatino Linotype"/>
                <a:cs typeface="Palatino Linotype"/>
              </a:rPr>
              <a:t> </a:t>
            </a:r>
            <a:r>
              <a:rPr sz="4250" dirty="0">
                <a:latin typeface="Palatino Linotype"/>
                <a:cs typeface="Palatino Linotype"/>
              </a:rPr>
              <a:t>of</a:t>
            </a:r>
            <a:r>
              <a:rPr sz="4250" spc="-25" dirty="0">
                <a:latin typeface="Palatino Linotype"/>
                <a:cs typeface="Palatino Linotype"/>
              </a:rPr>
              <a:t> </a:t>
            </a:r>
            <a:r>
              <a:rPr sz="4250" dirty="0">
                <a:latin typeface="Palatino Linotype"/>
                <a:cs typeface="Palatino Linotype"/>
              </a:rPr>
              <a:t>configuring</a:t>
            </a:r>
            <a:r>
              <a:rPr sz="4250" spc="-20" dirty="0">
                <a:latin typeface="Palatino Linotype"/>
                <a:cs typeface="Palatino Linotype"/>
              </a:rPr>
              <a:t> </a:t>
            </a:r>
            <a:r>
              <a:rPr sz="4250" dirty="0">
                <a:latin typeface="Palatino Linotype"/>
                <a:cs typeface="Palatino Linotype"/>
              </a:rPr>
              <a:t>Spring</a:t>
            </a:r>
            <a:r>
              <a:rPr sz="4250" spc="-20" dirty="0">
                <a:latin typeface="Palatino Linotype"/>
                <a:cs typeface="Palatino Linotype"/>
              </a:rPr>
              <a:t> </a:t>
            </a:r>
            <a:r>
              <a:rPr sz="4250" dirty="0">
                <a:latin typeface="Palatino Linotype"/>
                <a:cs typeface="Palatino Linotype"/>
              </a:rPr>
              <a:t>container</a:t>
            </a:r>
            <a:r>
              <a:rPr sz="4250" spc="-25" dirty="0">
                <a:latin typeface="Palatino Linotype"/>
                <a:cs typeface="Palatino Linotype"/>
              </a:rPr>
              <a:t> </a:t>
            </a:r>
            <a:r>
              <a:rPr sz="4250" dirty="0">
                <a:latin typeface="Palatino Linotype"/>
                <a:cs typeface="Palatino Linotype"/>
              </a:rPr>
              <a:t>using</a:t>
            </a:r>
            <a:r>
              <a:rPr sz="4250" spc="-15" dirty="0">
                <a:latin typeface="Palatino Linotype"/>
                <a:cs typeface="Palatino Linotype"/>
              </a:rPr>
              <a:t> </a:t>
            </a:r>
            <a:r>
              <a:rPr sz="4250" spc="-25" dirty="0">
                <a:latin typeface="Palatino Linotype"/>
                <a:cs typeface="Palatino Linotype"/>
              </a:rPr>
              <a:t>XML</a:t>
            </a:r>
            <a:endParaRPr sz="4250">
              <a:latin typeface="Palatino Linotype"/>
              <a:cs typeface="Palatino Linotype"/>
            </a:endParaRPr>
          </a:p>
        </p:txBody>
      </p:sp>
      <p:sp>
        <p:nvSpPr>
          <p:cNvPr id="5" name="object 5"/>
          <p:cNvSpPr txBox="1"/>
          <p:nvPr/>
        </p:nvSpPr>
        <p:spPr>
          <a:xfrm>
            <a:off x="982034" y="6359880"/>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6238418"/>
            <a:ext cx="1116076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Configure</a:t>
            </a:r>
            <a:r>
              <a:rPr sz="4250" spc="-35" dirty="0">
                <a:latin typeface="Palatino Linotype"/>
                <a:cs typeface="Palatino Linotype"/>
              </a:rPr>
              <a:t> </a:t>
            </a:r>
            <a:r>
              <a:rPr sz="4250" dirty="0">
                <a:latin typeface="Palatino Linotype"/>
                <a:cs typeface="Palatino Linotype"/>
              </a:rPr>
              <a:t>the</a:t>
            </a:r>
            <a:r>
              <a:rPr sz="4250" spc="-30" dirty="0">
                <a:latin typeface="Palatino Linotype"/>
                <a:cs typeface="Palatino Linotype"/>
              </a:rPr>
              <a:t> </a:t>
            </a:r>
            <a:r>
              <a:rPr sz="4250" dirty="0">
                <a:latin typeface="Palatino Linotype"/>
                <a:cs typeface="Palatino Linotype"/>
              </a:rPr>
              <a:t>Spring</a:t>
            </a:r>
            <a:r>
              <a:rPr sz="4250" spc="-25" dirty="0">
                <a:latin typeface="Palatino Linotype"/>
                <a:cs typeface="Palatino Linotype"/>
              </a:rPr>
              <a:t> </a:t>
            </a:r>
            <a:r>
              <a:rPr sz="4250" dirty="0">
                <a:latin typeface="Palatino Linotype"/>
                <a:cs typeface="Palatino Linotype"/>
              </a:rPr>
              <a:t>container</a:t>
            </a:r>
            <a:r>
              <a:rPr sz="4250" spc="-30" dirty="0">
                <a:latin typeface="Palatino Linotype"/>
                <a:cs typeface="Palatino Linotype"/>
              </a:rPr>
              <a:t> </a:t>
            </a:r>
            <a:r>
              <a:rPr sz="4250" dirty="0">
                <a:latin typeface="Palatino Linotype"/>
                <a:cs typeface="Palatino Linotype"/>
              </a:rPr>
              <a:t>with</a:t>
            </a:r>
            <a:r>
              <a:rPr sz="4250" spc="-30" dirty="0">
                <a:latin typeface="Palatino Linotype"/>
                <a:cs typeface="Palatino Linotype"/>
              </a:rPr>
              <a:t> </a:t>
            </a:r>
            <a:r>
              <a:rPr sz="4250" dirty="0">
                <a:latin typeface="Palatino Linotype"/>
                <a:cs typeface="Palatino Linotype"/>
              </a:rPr>
              <a:t>Java</a:t>
            </a:r>
            <a:r>
              <a:rPr sz="4250" spc="-30" dirty="0">
                <a:latin typeface="Palatino Linotype"/>
                <a:cs typeface="Palatino Linotype"/>
              </a:rPr>
              <a:t> </a:t>
            </a:r>
            <a:r>
              <a:rPr sz="4250" spc="-20" dirty="0">
                <a:latin typeface="Palatino Linotype"/>
                <a:cs typeface="Palatino Linotype"/>
              </a:rPr>
              <a:t>code</a:t>
            </a:r>
            <a:endParaRPr sz="4250">
              <a:latin typeface="Palatino Linotype"/>
              <a:cs typeface="Palatino Linotype"/>
            </a:endParaRPr>
          </a:p>
        </p:txBody>
      </p:sp>
      <p:sp>
        <p:nvSpPr>
          <p:cNvPr id="7" name="object 7"/>
          <p:cNvSpPr/>
          <p:nvPr/>
        </p:nvSpPr>
        <p:spPr>
          <a:xfrm>
            <a:off x="13379246" y="6365956"/>
            <a:ext cx="3728720" cy="1339850"/>
          </a:xfrm>
          <a:custGeom>
            <a:avLst/>
            <a:gdLst/>
            <a:ahLst/>
            <a:cxnLst/>
            <a:rect l="l" t="t" r="r" b="b"/>
            <a:pathLst>
              <a:path w="3728719" h="1339850">
                <a:moveTo>
                  <a:pt x="3135895" y="0"/>
                </a:moveTo>
                <a:lnTo>
                  <a:pt x="3088021" y="366"/>
                </a:lnTo>
                <a:lnTo>
                  <a:pt x="583647" y="115993"/>
                </a:lnTo>
                <a:lnTo>
                  <a:pt x="535942" y="120039"/>
                </a:lnTo>
                <a:lnTo>
                  <a:pt x="489410" y="127628"/>
                </a:lnTo>
                <a:lnTo>
                  <a:pt x="444178" y="138617"/>
                </a:lnTo>
                <a:lnTo>
                  <a:pt x="400378" y="152865"/>
                </a:lnTo>
                <a:lnTo>
                  <a:pt x="358138" y="170228"/>
                </a:lnTo>
                <a:lnTo>
                  <a:pt x="317589" y="190565"/>
                </a:lnTo>
                <a:lnTo>
                  <a:pt x="278860" y="213733"/>
                </a:lnTo>
                <a:lnTo>
                  <a:pt x="242080" y="239591"/>
                </a:lnTo>
                <a:lnTo>
                  <a:pt x="207380" y="267996"/>
                </a:lnTo>
                <a:lnTo>
                  <a:pt x="174888" y="298805"/>
                </a:lnTo>
                <a:lnTo>
                  <a:pt x="144736" y="331877"/>
                </a:lnTo>
                <a:lnTo>
                  <a:pt x="117051" y="367069"/>
                </a:lnTo>
                <a:lnTo>
                  <a:pt x="91965" y="404240"/>
                </a:lnTo>
                <a:lnTo>
                  <a:pt x="69607" y="443246"/>
                </a:lnTo>
                <a:lnTo>
                  <a:pt x="50106" y="483946"/>
                </a:lnTo>
                <a:lnTo>
                  <a:pt x="33592" y="526197"/>
                </a:lnTo>
                <a:lnTo>
                  <a:pt x="20194" y="569857"/>
                </a:lnTo>
                <a:lnTo>
                  <a:pt x="10043" y="614785"/>
                </a:lnTo>
                <a:lnTo>
                  <a:pt x="3269" y="660837"/>
                </a:lnTo>
                <a:lnTo>
                  <a:pt x="0" y="707871"/>
                </a:lnTo>
                <a:lnTo>
                  <a:pt x="366" y="755746"/>
                </a:lnTo>
                <a:lnTo>
                  <a:pt x="4412" y="803451"/>
                </a:lnTo>
                <a:lnTo>
                  <a:pt x="12001" y="849985"/>
                </a:lnTo>
                <a:lnTo>
                  <a:pt x="22990" y="895217"/>
                </a:lnTo>
                <a:lnTo>
                  <a:pt x="37237" y="939017"/>
                </a:lnTo>
                <a:lnTo>
                  <a:pt x="54600" y="981258"/>
                </a:lnTo>
                <a:lnTo>
                  <a:pt x="74937" y="1021808"/>
                </a:lnTo>
                <a:lnTo>
                  <a:pt x="98106" y="1060537"/>
                </a:lnTo>
                <a:lnTo>
                  <a:pt x="123963" y="1097317"/>
                </a:lnTo>
                <a:lnTo>
                  <a:pt x="152368" y="1132018"/>
                </a:lnTo>
                <a:lnTo>
                  <a:pt x="183178" y="1164510"/>
                </a:lnTo>
                <a:lnTo>
                  <a:pt x="216250" y="1194663"/>
                </a:lnTo>
                <a:lnTo>
                  <a:pt x="251442" y="1222347"/>
                </a:lnTo>
                <a:lnTo>
                  <a:pt x="288612" y="1247433"/>
                </a:lnTo>
                <a:lnTo>
                  <a:pt x="327618" y="1269792"/>
                </a:lnTo>
                <a:lnTo>
                  <a:pt x="368318" y="1289293"/>
                </a:lnTo>
                <a:lnTo>
                  <a:pt x="410569" y="1305807"/>
                </a:lnTo>
                <a:lnTo>
                  <a:pt x="454229" y="1319205"/>
                </a:lnTo>
                <a:lnTo>
                  <a:pt x="499156" y="1329355"/>
                </a:lnTo>
                <a:lnTo>
                  <a:pt x="545208" y="1336130"/>
                </a:lnTo>
                <a:lnTo>
                  <a:pt x="592242" y="1339399"/>
                </a:lnTo>
                <a:lnTo>
                  <a:pt x="640116" y="1339032"/>
                </a:lnTo>
                <a:lnTo>
                  <a:pt x="3144490" y="1223405"/>
                </a:lnTo>
                <a:lnTo>
                  <a:pt x="3192194" y="1219359"/>
                </a:lnTo>
                <a:lnTo>
                  <a:pt x="3238727" y="1211770"/>
                </a:lnTo>
                <a:lnTo>
                  <a:pt x="3283958" y="1200781"/>
                </a:lnTo>
                <a:lnTo>
                  <a:pt x="3327759" y="1186533"/>
                </a:lnTo>
                <a:lnTo>
                  <a:pt x="3369998" y="1169170"/>
                </a:lnTo>
                <a:lnTo>
                  <a:pt x="3410548" y="1148833"/>
                </a:lnTo>
                <a:lnTo>
                  <a:pt x="3449277" y="1125665"/>
                </a:lnTo>
                <a:lnTo>
                  <a:pt x="3486057" y="1099807"/>
                </a:lnTo>
                <a:lnTo>
                  <a:pt x="3520757" y="1071402"/>
                </a:lnTo>
                <a:lnTo>
                  <a:pt x="3553248" y="1040593"/>
                </a:lnTo>
                <a:lnTo>
                  <a:pt x="3583401" y="1007521"/>
                </a:lnTo>
                <a:lnTo>
                  <a:pt x="3611085" y="972329"/>
                </a:lnTo>
                <a:lnTo>
                  <a:pt x="3636171" y="935158"/>
                </a:lnTo>
                <a:lnTo>
                  <a:pt x="3658530" y="896152"/>
                </a:lnTo>
                <a:lnTo>
                  <a:pt x="3678031" y="855452"/>
                </a:lnTo>
                <a:lnTo>
                  <a:pt x="3694545" y="813201"/>
                </a:lnTo>
                <a:lnTo>
                  <a:pt x="3707942" y="769541"/>
                </a:lnTo>
                <a:lnTo>
                  <a:pt x="3718093" y="724613"/>
                </a:lnTo>
                <a:lnTo>
                  <a:pt x="3724868" y="678561"/>
                </a:lnTo>
                <a:lnTo>
                  <a:pt x="3728137" y="631527"/>
                </a:lnTo>
                <a:lnTo>
                  <a:pt x="3727771" y="583652"/>
                </a:lnTo>
                <a:lnTo>
                  <a:pt x="3723725" y="535947"/>
                </a:lnTo>
                <a:lnTo>
                  <a:pt x="3716136" y="489414"/>
                </a:lnTo>
                <a:lnTo>
                  <a:pt x="3705147" y="444182"/>
                </a:lnTo>
                <a:lnTo>
                  <a:pt x="3690899" y="400381"/>
                </a:lnTo>
                <a:lnTo>
                  <a:pt x="3673536" y="358141"/>
                </a:lnTo>
                <a:lnTo>
                  <a:pt x="3653199" y="317591"/>
                </a:lnTo>
                <a:lnTo>
                  <a:pt x="3630031" y="278861"/>
                </a:lnTo>
                <a:lnTo>
                  <a:pt x="3604173" y="242081"/>
                </a:lnTo>
                <a:lnTo>
                  <a:pt x="3575768" y="207380"/>
                </a:lnTo>
                <a:lnTo>
                  <a:pt x="3544959" y="174889"/>
                </a:lnTo>
                <a:lnTo>
                  <a:pt x="3511887" y="144736"/>
                </a:lnTo>
                <a:lnTo>
                  <a:pt x="3476695" y="117051"/>
                </a:lnTo>
                <a:lnTo>
                  <a:pt x="3439524" y="91965"/>
                </a:lnTo>
                <a:lnTo>
                  <a:pt x="3400518" y="69606"/>
                </a:lnTo>
                <a:lnTo>
                  <a:pt x="3359819" y="50105"/>
                </a:lnTo>
                <a:lnTo>
                  <a:pt x="3317568" y="33591"/>
                </a:lnTo>
                <a:lnTo>
                  <a:pt x="3273907" y="20194"/>
                </a:lnTo>
                <a:lnTo>
                  <a:pt x="3228980" y="10043"/>
                </a:lnTo>
                <a:lnTo>
                  <a:pt x="3182929" y="3268"/>
                </a:lnTo>
                <a:lnTo>
                  <a:pt x="3135895" y="0"/>
                </a:lnTo>
                <a:close/>
              </a:path>
            </a:pathLst>
          </a:custGeom>
          <a:solidFill>
            <a:srgbClr val="FF2600"/>
          </a:solidFill>
        </p:spPr>
        <p:txBody>
          <a:bodyPr wrap="square" lIns="0" tIns="0" rIns="0" bIns="0" rtlCol="0"/>
          <a:lstStyle/>
          <a:p>
            <a:endParaRPr/>
          </a:p>
        </p:txBody>
      </p:sp>
      <p:sp>
        <p:nvSpPr>
          <p:cNvPr id="8" name="object 8"/>
          <p:cNvSpPr txBox="1"/>
          <p:nvPr/>
        </p:nvSpPr>
        <p:spPr>
          <a:xfrm rot="21480000">
            <a:off x="14322586" y="6825714"/>
            <a:ext cx="1842128" cy="440055"/>
          </a:xfrm>
          <a:prstGeom prst="rect">
            <a:avLst/>
          </a:prstGeom>
        </p:spPr>
        <p:txBody>
          <a:bodyPr vert="horz" wrap="square" lIns="0" tIns="0" rIns="0" bIns="0" rtlCol="0">
            <a:spAutoFit/>
          </a:bodyPr>
          <a:lstStyle/>
          <a:p>
            <a:pPr>
              <a:lnSpc>
                <a:spcPts val="3465"/>
              </a:lnSpc>
            </a:pPr>
            <a:r>
              <a:rPr sz="3450" b="1" dirty="0">
                <a:solidFill>
                  <a:srgbClr val="FFFFFF"/>
                </a:solidFill>
                <a:latin typeface="Arial"/>
                <a:cs typeface="Arial"/>
              </a:rPr>
              <a:t>No</a:t>
            </a:r>
            <a:r>
              <a:rPr sz="3450" b="1" spc="-100" dirty="0">
                <a:solidFill>
                  <a:srgbClr val="FFFFFF"/>
                </a:solidFill>
                <a:latin typeface="Arial"/>
                <a:cs typeface="Arial"/>
              </a:rPr>
              <a:t> </a:t>
            </a:r>
            <a:r>
              <a:rPr sz="3450" b="1" spc="-20" dirty="0">
                <a:solidFill>
                  <a:srgbClr val="FFFFFF"/>
                </a:solidFill>
                <a:latin typeface="Arial"/>
                <a:cs typeface="Arial"/>
              </a:rPr>
              <a:t>XML</a:t>
            </a:r>
            <a:r>
              <a:rPr sz="5175" b="1" spc="-30" baseline="2415" dirty="0">
                <a:solidFill>
                  <a:srgbClr val="FFFFFF"/>
                </a:solidFill>
                <a:latin typeface="Arial"/>
                <a:cs typeface="Arial"/>
              </a:rPr>
              <a:t>!</a:t>
            </a:r>
            <a:endParaRPr sz="5175" baseline="2415">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844394" cy="693780"/>
          </a:xfrm>
          <a:prstGeom prst="rect">
            <a:avLst/>
          </a:prstGeom>
        </p:spPr>
        <p:txBody>
          <a:bodyPr vert="horz" wrap="square" lIns="0" tIns="16510" rIns="0" bIns="0" rtlCol="0">
            <a:spAutoFit/>
          </a:bodyPr>
          <a:lstStyle/>
          <a:p>
            <a:pPr marL="12700">
              <a:lnSpc>
                <a:spcPct val="100000"/>
              </a:lnSpc>
              <a:spcBef>
                <a:spcPts val="130"/>
              </a:spcBef>
            </a:pPr>
            <a:r>
              <a:rPr sz="4400" spc="355" dirty="0"/>
              <a:t>3</a:t>
            </a:r>
            <a:r>
              <a:rPr sz="4400" spc="-660" dirty="0"/>
              <a:t> </a:t>
            </a:r>
            <a:r>
              <a:rPr sz="4400" spc="-810" dirty="0"/>
              <a:t>W</a:t>
            </a:r>
            <a:r>
              <a:rPr sz="4400" spc="-280" dirty="0"/>
              <a:t>a</a:t>
            </a:r>
            <a:r>
              <a:rPr sz="4400" spc="-204" dirty="0"/>
              <a:t>y</a:t>
            </a:r>
            <a:r>
              <a:rPr sz="4400" spc="-55" dirty="0"/>
              <a:t>s</a:t>
            </a:r>
            <a:r>
              <a:rPr sz="4400" spc="-75" dirty="0"/>
              <a:t> </a:t>
            </a:r>
            <a:r>
              <a:rPr sz="4400" spc="-50" dirty="0"/>
              <a:t>of</a:t>
            </a:r>
            <a:r>
              <a:rPr sz="4400" spc="-360" dirty="0"/>
              <a:t> </a:t>
            </a:r>
            <a:r>
              <a:rPr sz="4400" spc="-120" dirty="0"/>
              <a:t>Configuring</a:t>
            </a:r>
            <a:r>
              <a:rPr sz="4400" spc="-285" dirty="0"/>
              <a:t> </a:t>
            </a:r>
            <a:r>
              <a:rPr sz="4400" dirty="0"/>
              <a:t>Spring</a:t>
            </a:r>
            <a:r>
              <a:rPr sz="4400" spc="-240" dirty="0"/>
              <a:t> </a:t>
            </a:r>
            <a:r>
              <a:rPr sz="4400" spc="-10" dirty="0"/>
              <a:t>Container</a:t>
            </a:r>
            <a:endParaRPr sz="4400" dirty="0"/>
          </a:p>
        </p:txBody>
      </p:sp>
      <p:pic>
        <p:nvPicPr>
          <p:cNvPr id="3" name="object 3"/>
          <p:cNvPicPr/>
          <p:nvPr/>
        </p:nvPicPr>
        <p:blipFill>
          <a:blip r:embed="rId2" cstate="print"/>
          <a:stretch>
            <a:fillRect/>
          </a:stretch>
        </p:blipFill>
        <p:spPr>
          <a:xfrm>
            <a:off x="444436" y="2743371"/>
            <a:ext cx="7752401" cy="4649073"/>
          </a:xfrm>
          <a:prstGeom prst="rect">
            <a:avLst/>
          </a:prstGeom>
        </p:spPr>
      </p:pic>
      <p:sp>
        <p:nvSpPr>
          <p:cNvPr id="4" name="object 4"/>
          <p:cNvSpPr txBox="1"/>
          <p:nvPr/>
        </p:nvSpPr>
        <p:spPr>
          <a:xfrm>
            <a:off x="427077" y="2071005"/>
            <a:ext cx="3824604" cy="553720"/>
          </a:xfrm>
          <a:prstGeom prst="rect">
            <a:avLst/>
          </a:prstGeom>
        </p:spPr>
        <p:txBody>
          <a:bodyPr vert="horz" wrap="square" lIns="0" tIns="13970" rIns="0" bIns="0" rtlCol="0">
            <a:spAutoFit/>
          </a:bodyPr>
          <a:lstStyle/>
          <a:p>
            <a:pPr marL="12700">
              <a:lnSpc>
                <a:spcPct val="100000"/>
              </a:lnSpc>
              <a:spcBef>
                <a:spcPts val="110"/>
              </a:spcBef>
            </a:pPr>
            <a:r>
              <a:rPr sz="3450" dirty="0">
                <a:latin typeface="Arial Rounded MT Bold"/>
                <a:cs typeface="Arial Rounded MT Bold"/>
              </a:rPr>
              <a:t>1.</a:t>
            </a:r>
            <a:r>
              <a:rPr sz="3450" spc="-5" dirty="0">
                <a:latin typeface="Arial Rounded MT Bold"/>
                <a:cs typeface="Arial Rounded MT Bold"/>
              </a:rPr>
              <a:t> </a:t>
            </a:r>
            <a:r>
              <a:rPr sz="3450" dirty="0">
                <a:latin typeface="Arial Rounded MT Bold"/>
                <a:cs typeface="Arial Rounded MT Bold"/>
              </a:rPr>
              <a:t>Full XML </a:t>
            </a:r>
            <a:r>
              <a:rPr sz="3450" spc="-10" dirty="0">
                <a:latin typeface="Arial Rounded MT Bold"/>
                <a:cs typeface="Arial Rounded MT Bold"/>
              </a:rPr>
              <a:t>Config</a:t>
            </a:r>
            <a:endParaRPr sz="3450">
              <a:latin typeface="Arial Rounded MT Bold"/>
              <a:cs typeface="Arial Rounded MT Bold"/>
            </a:endParaRPr>
          </a:p>
        </p:txBody>
      </p:sp>
      <p:pic>
        <p:nvPicPr>
          <p:cNvPr id="5" name="object 5"/>
          <p:cNvPicPr/>
          <p:nvPr/>
        </p:nvPicPr>
        <p:blipFill>
          <a:blip r:embed="rId3" cstate="print"/>
          <a:stretch>
            <a:fillRect/>
          </a:stretch>
        </p:blipFill>
        <p:spPr>
          <a:xfrm>
            <a:off x="9727537" y="2680546"/>
            <a:ext cx="9936785" cy="1232492"/>
          </a:xfrm>
          <a:prstGeom prst="rect">
            <a:avLst/>
          </a:prstGeom>
        </p:spPr>
      </p:pic>
      <p:sp>
        <p:nvSpPr>
          <p:cNvPr id="6" name="object 6"/>
          <p:cNvSpPr txBox="1"/>
          <p:nvPr/>
        </p:nvSpPr>
        <p:spPr>
          <a:xfrm>
            <a:off x="9725223" y="2050064"/>
            <a:ext cx="5202555" cy="553720"/>
          </a:xfrm>
          <a:prstGeom prst="rect">
            <a:avLst/>
          </a:prstGeom>
        </p:spPr>
        <p:txBody>
          <a:bodyPr vert="horz" wrap="square" lIns="0" tIns="13970" rIns="0" bIns="0" rtlCol="0">
            <a:spAutoFit/>
          </a:bodyPr>
          <a:lstStyle/>
          <a:p>
            <a:pPr marL="12700">
              <a:lnSpc>
                <a:spcPct val="100000"/>
              </a:lnSpc>
              <a:spcBef>
                <a:spcPts val="110"/>
              </a:spcBef>
            </a:pPr>
            <a:r>
              <a:rPr sz="3450" dirty="0">
                <a:latin typeface="Arial Rounded MT Bold"/>
                <a:cs typeface="Arial Rounded MT Bold"/>
              </a:rPr>
              <a:t>2.</a:t>
            </a:r>
            <a:r>
              <a:rPr sz="3450" spc="-5" dirty="0">
                <a:latin typeface="Arial Rounded MT Bold"/>
                <a:cs typeface="Arial Rounded MT Bold"/>
              </a:rPr>
              <a:t> </a:t>
            </a:r>
            <a:r>
              <a:rPr sz="3450" dirty="0">
                <a:latin typeface="Arial Rounded MT Bold"/>
                <a:cs typeface="Arial Rounded MT Bold"/>
              </a:rPr>
              <a:t>XML</a:t>
            </a:r>
            <a:r>
              <a:rPr sz="3450" spc="-5" dirty="0">
                <a:latin typeface="Arial Rounded MT Bold"/>
                <a:cs typeface="Arial Rounded MT Bold"/>
              </a:rPr>
              <a:t> </a:t>
            </a:r>
            <a:r>
              <a:rPr sz="3450" dirty="0">
                <a:latin typeface="Arial Rounded MT Bold"/>
                <a:cs typeface="Arial Rounded MT Bold"/>
              </a:rPr>
              <a:t>Component</a:t>
            </a:r>
            <a:r>
              <a:rPr sz="3450" spc="-5" dirty="0">
                <a:latin typeface="Arial Rounded MT Bold"/>
                <a:cs typeface="Arial Rounded MT Bold"/>
              </a:rPr>
              <a:t> </a:t>
            </a:r>
            <a:r>
              <a:rPr sz="3450" spc="-20" dirty="0">
                <a:latin typeface="Arial Rounded MT Bold"/>
                <a:cs typeface="Arial Rounded MT Bold"/>
              </a:rPr>
              <a:t>Scan</a:t>
            </a:r>
            <a:endParaRPr sz="3450">
              <a:latin typeface="Arial Rounded MT Bold"/>
              <a:cs typeface="Arial Rounded MT Bold"/>
            </a:endParaRPr>
          </a:p>
        </p:txBody>
      </p:sp>
      <p:grpSp>
        <p:nvGrpSpPr>
          <p:cNvPr id="7" name="object 7"/>
          <p:cNvGrpSpPr/>
          <p:nvPr/>
        </p:nvGrpSpPr>
        <p:grpSpPr>
          <a:xfrm>
            <a:off x="9675097" y="5980584"/>
            <a:ext cx="10126980" cy="3799204"/>
            <a:chOff x="9675097" y="5980584"/>
            <a:chExt cx="10126980" cy="3799204"/>
          </a:xfrm>
        </p:grpSpPr>
        <p:pic>
          <p:nvPicPr>
            <p:cNvPr id="8" name="object 8"/>
            <p:cNvPicPr/>
            <p:nvPr/>
          </p:nvPicPr>
          <p:blipFill>
            <a:blip r:embed="rId4" cstate="print"/>
            <a:stretch>
              <a:fillRect/>
            </a:stretch>
          </p:blipFill>
          <p:spPr>
            <a:xfrm>
              <a:off x="9675097" y="5980584"/>
              <a:ext cx="9162002" cy="3798633"/>
            </a:xfrm>
            <a:prstGeom prst="rect">
              <a:avLst/>
            </a:prstGeom>
          </p:spPr>
        </p:pic>
        <p:sp>
          <p:nvSpPr>
            <p:cNvPr id="9" name="object 9"/>
            <p:cNvSpPr/>
            <p:nvPr/>
          </p:nvSpPr>
          <p:spPr>
            <a:xfrm>
              <a:off x="16073604" y="8139171"/>
              <a:ext cx="3728720" cy="1339850"/>
            </a:xfrm>
            <a:custGeom>
              <a:avLst/>
              <a:gdLst/>
              <a:ahLst/>
              <a:cxnLst/>
              <a:rect l="l" t="t" r="r" b="b"/>
              <a:pathLst>
                <a:path w="3728719" h="1339850">
                  <a:moveTo>
                    <a:pt x="3135905" y="0"/>
                  </a:moveTo>
                  <a:lnTo>
                    <a:pt x="3088031" y="366"/>
                  </a:lnTo>
                  <a:lnTo>
                    <a:pt x="583657" y="115993"/>
                  </a:lnTo>
                  <a:lnTo>
                    <a:pt x="535951" y="120039"/>
                  </a:lnTo>
                  <a:lnTo>
                    <a:pt x="489417" y="127628"/>
                  </a:lnTo>
                  <a:lnTo>
                    <a:pt x="444185" y="138617"/>
                  </a:lnTo>
                  <a:lnTo>
                    <a:pt x="400384" y="152865"/>
                  </a:lnTo>
                  <a:lnTo>
                    <a:pt x="358143" y="170228"/>
                  </a:lnTo>
                  <a:lnTo>
                    <a:pt x="317593" y="190565"/>
                  </a:lnTo>
                  <a:lnTo>
                    <a:pt x="278863" y="213734"/>
                  </a:lnTo>
                  <a:lnTo>
                    <a:pt x="242082" y="239591"/>
                  </a:lnTo>
                  <a:lnTo>
                    <a:pt x="207382" y="267996"/>
                  </a:lnTo>
                  <a:lnTo>
                    <a:pt x="174890" y="298805"/>
                  </a:lnTo>
                  <a:lnTo>
                    <a:pt x="144737" y="331877"/>
                  </a:lnTo>
                  <a:lnTo>
                    <a:pt x="117052" y="367070"/>
                  </a:lnTo>
                  <a:lnTo>
                    <a:pt x="91966" y="404240"/>
                  </a:lnTo>
                  <a:lnTo>
                    <a:pt x="69607" y="443246"/>
                  </a:lnTo>
                  <a:lnTo>
                    <a:pt x="50106" y="483946"/>
                  </a:lnTo>
                  <a:lnTo>
                    <a:pt x="33592" y="526197"/>
                  </a:lnTo>
                  <a:lnTo>
                    <a:pt x="20194" y="569858"/>
                  </a:lnTo>
                  <a:lnTo>
                    <a:pt x="10043" y="614785"/>
                  </a:lnTo>
                  <a:lnTo>
                    <a:pt x="3269" y="660837"/>
                  </a:lnTo>
                  <a:lnTo>
                    <a:pt x="0" y="707872"/>
                  </a:lnTo>
                  <a:lnTo>
                    <a:pt x="366" y="755746"/>
                  </a:lnTo>
                  <a:lnTo>
                    <a:pt x="4413" y="803451"/>
                  </a:lnTo>
                  <a:lnTo>
                    <a:pt x="12003" y="849985"/>
                  </a:lnTo>
                  <a:lnTo>
                    <a:pt x="22993" y="895217"/>
                  </a:lnTo>
                  <a:lnTo>
                    <a:pt x="37241" y="939017"/>
                  </a:lnTo>
                  <a:lnTo>
                    <a:pt x="54605" y="981258"/>
                  </a:lnTo>
                  <a:lnTo>
                    <a:pt x="74942" y="1021808"/>
                  </a:lnTo>
                  <a:lnTo>
                    <a:pt x="98111" y="1060537"/>
                  </a:lnTo>
                  <a:lnTo>
                    <a:pt x="123969" y="1097317"/>
                  </a:lnTo>
                  <a:lnTo>
                    <a:pt x="152373" y="1132018"/>
                  </a:lnTo>
                  <a:lnTo>
                    <a:pt x="183183" y="1164510"/>
                  </a:lnTo>
                  <a:lnTo>
                    <a:pt x="216255" y="1194663"/>
                  </a:lnTo>
                  <a:lnTo>
                    <a:pt x="251447" y="1222347"/>
                  </a:lnTo>
                  <a:lnTo>
                    <a:pt x="288617" y="1247433"/>
                  </a:lnTo>
                  <a:lnTo>
                    <a:pt x="327624" y="1269792"/>
                  </a:lnTo>
                  <a:lnTo>
                    <a:pt x="368324" y="1289293"/>
                  </a:lnTo>
                  <a:lnTo>
                    <a:pt x="410575" y="1305807"/>
                  </a:lnTo>
                  <a:lnTo>
                    <a:pt x="454236" y="1319205"/>
                  </a:lnTo>
                  <a:lnTo>
                    <a:pt x="499163" y="1329355"/>
                  </a:lnTo>
                  <a:lnTo>
                    <a:pt x="545216" y="1336130"/>
                  </a:lnTo>
                  <a:lnTo>
                    <a:pt x="592251" y="1339399"/>
                  </a:lnTo>
                  <a:lnTo>
                    <a:pt x="640126" y="1339032"/>
                  </a:lnTo>
                  <a:lnTo>
                    <a:pt x="3144490" y="1223405"/>
                  </a:lnTo>
                  <a:lnTo>
                    <a:pt x="3192196" y="1219359"/>
                  </a:lnTo>
                  <a:lnTo>
                    <a:pt x="3238730" y="1211770"/>
                  </a:lnTo>
                  <a:lnTo>
                    <a:pt x="3283962" y="1200781"/>
                  </a:lnTo>
                  <a:lnTo>
                    <a:pt x="3327763" y="1186534"/>
                  </a:lnTo>
                  <a:lnTo>
                    <a:pt x="3370004" y="1169170"/>
                  </a:lnTo>
                  <a:lnTo>
                    <a:pt x="3410554" y="1148833"/>
                  </a:lnTo>
                  <a:lnTo>
                    <a:pt x="3449284" y="1125665"/>
                  </a:lnTo>
                  <a:lnTo>
                    <a:pt x="3486065" y="1099807"/>
                  </a:lnTo>
                  <a:lnTo>
                    <a:pt x="3520765" y="1071403"/>
                  </a:lnTo>
                  <a:lnTo>
                    <a:pt x="3553257" y="1040593"/>
                  </a:lnTo>
                  <a:lnTo>
                    <a:pt x="3583410" y="1007521"/>
                  </a:lnTo>
                  <a:lnTo>
                    <a:pt x="3611095" y="972329"/>
                  </a:lnTo>
                  <a:lnTo>
                    <a:pt x="3636181" y="935159"/>
                  </a:lnTo>
                  <a:lnTo>
                    <a:pt x="3658540" y="896152"/>
                  </a:lnTo>
                  <a:lnTo>
                    <a:pt x="3678041" y="855453"/>
                  </a:lnTo>
                  <a:lnTo>
                    <a:pt x="3694555" y="813201"/>
                  </a:lnTo>
                  <a:lnTo>
                    <a:pt x="3707953" y="769541"/>
                  </a:lnTo>
                  <a:lnTo>
                    <a:pt x="3718104" y="724614"/>
                  </a:lnTo>
                  <a:lnTo>
                    <a:pt x="3724878" y="678562"/>
                  </a:lnTo>
                  <a:lnTo>
                    <a:pt x="3728148" y="631527"/>
                  </a:lnTo>
                  <a:lnTo>
                    <a:pt x="3727781" y="583652"/>
                  </a:lnTo>
                  <a:lnTo>
                    <a:pt x="3723735" y="535947"/>
                  </a:lnTo>
                  <a:lnTo>
                    <a:pt x="3716146" y="489414"/>
                  </a:lnTo>
                  <a:lnTo>
                    <a:pt x="3705157" y="444182"/>
                  </a:lnTo>
                  <a:lnTo>
                    <a:pt x="3690910" y="400381"/>
                  </a:lnTo>
                  <a:lnTo>
                    <a:pt x="3673547" y="358141"/>
                  </a:lnTo>
                  <a:lnTo>
                    <a:pt x="3653210" y="317591"/>
                  </a:lnTo>
                  <a:lnTo>
                    <a:pt x="3630041" y="278861"/>
                  </a:lnTo>
                  <a:lnTo>
                    <a:pt x="3604184" y="242081"/>
                  </a:lnTo>
                  <a:lnTo>
                    <a:pt x="3575779" y="207380"/>
                  </a:lnTo>
                  <a:lnTo>
                    <a:pt x="3544969" y="174889"/>
                  </a:lnTo>
                  <a:lnTo>
                    <a:pt x="3511897" y="144736"/>
                  </a:lnTo>
                  <a:lnTo>
                    <a:pt x="3476705" y="117051"/>
                  </a:lnTo>
                  <a:lnTo>
                    <a:pt x="3439535" y="91965"/>
                  </a:lnTo>
                  <a:lnTo>
                    <a:pt x="3400529" y="69606"/>
                  </a:lnTo>
                  <a:lnTo>
                    <a:pt x="3359829" y="50105"/>
                  </a:lnTo>
                  <a:lnTo>
                    <a:pt x="3317578" y="33591"/>
                  </a:lnTo>
                  <a:lnTo>
                    <a:pt x="3273918" y="20194"/>
                  </a:lnTo>
                  <a:lnTo>
                    <a:pt x="3228991" y="10043"/>
                  </a:lnTo>
                  <a:lnTo>
                    <a:pt x="3182939" y="3268"/>
                  </a:lnTo>
                  <a:lnTo>
                    <a:pt x="3135905" y="0"/>
                  </a:lnTo>
                  <a:close/>
                </a:path>
              </a:pathLst>
            </a:custGeom>
            <a:solidFill>
              <a:srgbClr val="FF2600"/>
            </a:solidFill>
          </p:spPr>
          <p:txBody>
            <a:bodyPr wrap="square" lIns="0" tIns="0" rIns="0" bIns="0" rtlCol="0"/>
            <a:lstStyle/>
            <a:p>
              <a:endParaRPr/>
            </a:p>
          </p:txBody>
        </p:sp>
      </p:grpSp>
      <p:sp>
        <p:nvSpPr>
          <p:cNvPr id="10" name="object 10"/>
          <p:cNvSpPr txBox="1"/>
          <p:nvPr/>
        </p:nvSpPr>
        <p:spPr>
          <a:xfrm>
            <a:off x="9672869" y="5369335"/>
            <a:ext cx="5840095" cy="553720"/>
          </a:xfrm>
          <a:prstGeom prst="rect">
            <a:avLst/>
          </a:prstGeom>
        </p:spPr>
        <p:txBody>
          <a:bodyPr vert="horz" wrap="square" lIns="0" tIns="13970" rIns="0" bIns="0" rtlCol="0">
            <a:spAutoFit/>
          </a:bodyPr>
          <a:lstStyle/>
          <a:p>
            <a:pPr marL="12700">
              <a:lnSpc>
                <a:spcPct val="100000"/>
              </a:lnSpc>
              <a:spcBef>
                <a:spcPts val="110"/>
              </a:spcBef>
            </a:pPr>
            <a:r>
              <a:rPr sz="3450" dirty="0">
                <a:latin typeface="Arial Rounded MT Bold"/>
                <a:cs typeface="Arial Rounded MT Bold"/>
              </a:rPr>
              <a:t>3.</a:t>
            </a:r>
            <a:r>
              <a:rPr sz="3450" spc="-100" dirty="0">
                <a:latin typeface="Arial Rounded MT Bold"/>
                <a:cs typeface="Arial Rounded MT Bold"/>
              </a:rPr>
              <a:t> </a:t>
            </a:r>
            <a:r>
              <a:rPr sz="3450" dirty="0">
                <a:latin typeface="Arial Rounded MT Bold"/>
                <a:cs typeface="Arial Rounded MT Bold"/>
              </a:rPr>
              <a:t>Java</a:t>
            </a:r>
            <a:r>
              <a:rPr sz="3450" spc="-100" dirty="0">
                <a:latin typeface="Arial Rounded MT Bold"/>
                <a:cs typeface="Arial Rounded MT Bold"/>
              </a:rPr>
              <a:t> </a:t>
            </a:r>
            <a:r>
              <a:rPr sz="3450" dirty="0">
                <a:latin typeface="Arial Rounded MT Bold"/>
                <a:cs typeface="Arial Rounded MT Bold"/>
              </a:rPr>
              <a:t>Configuration</a:t>
            </a:r>
            <a:r>
              <a:rPr sz="3450" spc="-95" dirty="0">
                <a:latin typeface="Arial Rounded MT Bold"/>
                <a:cs typeface="Arial Rounded MT Bold"/>
              </a:rPr>
              <a:t> </a:t>
            </a:r>
            <a:r>
              <a:rPr sz="3450" spc="-10" dirty="0">
                <a:latin typeface="Arial Rounded MT Bold"/>
                <a:cs typeface="Arial Rounded MT Bold"/>
              </a:rPr>
              <a:t>Class</a:t>
            </a:r>
            <a:endParaRPr sz="3450">
              <a:latin typeface="Arial Rounded MT Bold"/>
              <a:cs typeface="Arial Rounded MT Bold"/>
            </a:endParaRPr>
          </a:p>
        </p:txBody>
      </p:sp>
      <p:sp>
        <p:nvSpPr>
          <p:cNvPr id="11" name="object 11"/>
          <p:cNvSpPr txBox="1"/>
          <p:nvPr/>
        </p:nvSpPr>
        <p:spPr>
          <a:xfrm rot="21480000">
            <a:off x="17016955" y="8598928"/>
            <a:ext cx="1842128" cy="440055"/>
          </a:xfrm>
          <a:prstGeom prst="rect">
            <a:avLst/>
          </a:prstGeom>
        </p:spPr>
        <p:txBody>
          <a:bodyPr vert="horz" wrap="square" lIns="0" tIns="0" rIns="0" bIns="0" rtlCol="0">
            <a:spAutoFit/>
          </a:bodyPr>
          <a:lstStyle/>
          <a:p>
            <a:pPr>
              <a:lnSpc>
                <a:spcPts val="3465"/>
              </a:lnSpc>
            </a:pPr>
            <a:r>
              <a:rPr sz="3450" b="1" dirty="0">
                <a:solidFill>
                  <a:srgbClr val="FFFFFF"/>
                </a:solidFill>
                <a:latin typeface="Arial"/>
                <a:cs typeface="Arial"/>
              </a:rPr>
              <a:t>No</a:t>
            </a:r>
            <a:r>
              <a:rPr sz="3450" b="1" spc="-100" dirty="0">
                <a:solidFill>
                  <a:srgbClr val="FFFFFF"/>
                </a:solidFill>
                <a:latin typeface="Arial"/>
                <a:cs typeface="Arial"/>
              </a:rPr>
              <a:t> </a:t>
            </a:r>
            <a:r>
              <a:rPr sz="3450" b="1" spc="-20" dirty="0">
                <a:solidFill>
                  <a:srgbClr val="FFFFFF"/>
                </a:solidFill>
                <a:latin typeface="Arial"/>
                <a:cs typeface="Arial"/>
              </a:rPr>
              <a:t>XML</a:t>
            </a:r>
            <a:r>
              <a:rPr sz="5175" b="1" spc="-30" baseline="2415" dirty="0">
                <a:solidFill>
                  <a:srgbClr val="FFFFFF"/>
                </a:solidFill>
                <a:latin typeface="Arial"/>
                <a:cs typeface="Arial"/>
              </a:rPr>
              <a:t>!</a:t>
            </a:r>
            <a:endParaRPr sz="5175" baseline="2415">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899400" cy="1021080"/>
          </a:xfrm>
          <a:prstGeom prst="rect">
            <a:avLst/>
          </a:prstGeom>
        </p:spPr>
        <p:txBody>
          <a:bodyPr vert="horz" wrap="square" lIns="0" tIns="16510" rIns="0" bIns="0" rtlCol="0">
            <a:spAutoFit/>
          </a:bodyPr>
          <a:lstStyle/>
          <a:p>
            <a:pPr marL="12700">
              <a:lnSpc>
                <a:spcPct val="100000"/>
              </a:lnSpc>
              <a:spcBef>
                <a:spcPts val="130"/>
              </a:spcBef>
            </a:pPr>
            <a:r>
              <a:rPr sz="6500" spc="-190" dirty="0"/>
              <a:t>Development</a:t>
            </a:r>
            <a:r>
              <a:rPr sz="6500" spc="-170" dirty="0"/>
              <a:t> </a:t>
            </a:r>
            <a:r>
              <a:rPr sz="6500" spc="-10" dirty="0"/>
              <a:t>Process</a:t>
            </a:r>
            <a:endParaRPr sz="6500" dirty="0"/>
          </a:p>
        </p:txBody>
      </p:sp>
      <p:sp>
        <p:nvSpPr>
          <p:cNvPr id="3" name="object 3"/>
          <p:cNvSpPr txBox="1"/>
          <p:nvPr/>
        </p:nvSpPr>
        <p:spPr>
          <a:xfrm>
            <a:off x="982034" y="2866793"/>
            <a:ext cx="16318230" cy="6270625"/>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Create</a:t>
            </a:r>
            <a:r>
              <a:rPr sz="4250" spc="-15" dirty="0">
                <a:latin typeface="Palatino Linotype"/>
                <a:cs typeface="Palatino Linotype"/>
              </a:rPr>
              <a:t> </a:t>
            </a:r>
            <a:r>
              <a:rPr sz="4250" dirty="0">
                <a:latin typeface="Palatino Linotype"/>
                <a:cs typeface="Palatino Linotype"/>
              </a:rPr>
              <a:t>a</a:t>
            </a:r>
            <a:r>
              <a:rPr sz="4250" spc="-10" dirty="0">
                <a:latin typeface="Palatino Linotype"/>
                <a:cs typeface="Palatino Linotype"/>
              </a:rPr>
              <a:t> </a:t>
            </a:r>
            <a:r>
              <a:rPr sz="4250" dirty="0">
                <a:latin typeface="Palatino Linotype"/>
                <a:cs typeface="Palatino Linotype"/>
              </a:rPr>
              <a:t>Java</a:t>
            </a:r>
            <a:r>
              <a:rPr sz="4250" spc="-10" dirty="0">
                <a:latin typeface="Palatino Linotype"/>
                <a:cs typeface="Palatino Linotype"/>
              </a:rPr>
              <a:t> </a:t>
            </a:r>
            <a:r>
              <a:rPr sz="4250" dirty="0">
                <a:latin typeface="Palatino Linotype"/>
                <a:cs typeface="Palatino Linotype"/>
              </a:rPr>
              <a:t>class</a:t>
            </a:r>
            <a:r>
              <a:rPr sz="4250" spc="-10" dirty="0">
                <a:latin typeface="Palatino Linotype"/>
                <a:cs typeface="Palatino Linotype"/>
              </a:rPr>
              <a:t> </a:t>
            </a:r>
            <a:r>
              <a:rPr sz="4250" dirty="0">
                <a:latin typeface="Palatino Linotype"/>
                <a:cs typeface="Palatino Linotype"/>
              </a:rPr>
              <a:t>and</a:t>
            </a:r>
            <a:r>
              <a:rPr sz="4250" spc="-10" dirty="0">
                <a:latin typeface="Palatino Linotype"/>
                <a:cs typeface="Palatino Linotype"/>
              </a:rPr>
              <a:t> </a:t>
            </a:r>
            <a:r>
              <a:rPr sz="4250" dirty="0">
                <a:latin typeface="Palatino Linotype"/>
                <a:cs typeface="Palatino Linotype"/>
              </a:rPr>
              <a:t>annotate</a:t>
            </a:r>
            <a:r>
              <a:rPr sz="4250" spc="-10" dirty="0">
                <a:latin typeface="Palatino Linotype"/>
                <a:cs typeface="Palatino Linotype"/>
              </a:rPr>
              <a:t> </a:t>
            </a:r>
            <a:r>
              <a:rPr sz="4250" dirty="0">
                <a:latin typeface="Palatino Linotype"/>
                <a:cs typeface="Palatino Linotype"/>
              </a:rPr>
              <a:t>as</a:t>
            </a:r>
            <a:r>
              <a:rPr sz="4250" spc="-5" dirty="0">
                <a:latin typeface="Palatino Linotype"/>
                <a:cs typeface="Palatino Linotype"/>
              </a:rPr>
              <a:t> </a:t>
            </a:r>
            <a:r>
              <a:rPr sz="4250" b="1" spc="-10" dirty="0">
                <a:latin typeface="Book Antiqua"/>
                <a:cs typeface="Book Antiqua"/>
              </a:rPr>
              <a:t>@Configuration</a:t>
            </a:r>
            <a:endParaRPr sz="4250">
              <a:latin typeface="Book Antiqua"/>
              <a:cs typeface="Book Antiqua"/>
            </a:endParaRPr>
          </a:p>
          <a:p>
            <a:pPr>
              <a:lnSpc>
                <a:spcPct val="100000"/>
              </a:lnSpc>
              <a:buFont typeface="Palatino Linotype"/>
              <a:buAutoNum type="arabicPeriod"/>
            </a:pPr>
            <a:endParaRPr sz="4700">
              <a:latin typeface="Book Antiqua"/>
              <a:cs typeface="Book Antiqua"/>
            </a:endParaRPr>
          </a:p>
          <a:p>
            <a:pPr marL="734695" indent="-722630">
              <a:lnSpc>
                <a:spcPct val="100000"/>
              </a:lnSpc>
              <a:spcBef>
                <a:spcPts val="3910"/>
              </a:spcBef>
              <a:buAutoNum type="arabicPeriod"/>
              <a:tabLst>
                <a:tab pos="734695" algn="l"/>
                <a:tab pos="735330" algn="l"/>
              </a:tabLst>
            </a:pPr>
            <a:r>
              <a:rPr sz="4250" dirty="0">
                <a:latin typeface="Palatino Linotype"/>
                <a:cs typeface="Palatino Linotype"/>
              </a:rPr>
              <a:t>Add</a:t>
            </a:r>
            <a:r>
              <a:rPr sz="4250" spc="-5" dirty="0">
                <a:latin typeface="Palatino Linotype"/>
                <a:cs typeface="Palatino Linotype"/>
              </a:rPr>
              <a:t> </a:t>
            </a:r>
            <a:r>
              <a:rPr sz="4250" dirty="0">
                <a:latin typeface="Palatino Linotype"/>
                <a:cs typeface="Palatino Linotype"/>
              </a:rPr>
              <a:t>component</a:t>
            </a:r>
            <a:r>
              <a:rPr sz="4250" spc="10" dirty="0">
                <a:latin typeface="Palatino Linotype"/>
                <a:cs typeface="Palatino Linotype"/>
              </a:rPr>
              <a:t> </a:t>
            </a:r>
            <a:r>
              <a:rPr sz="4250" dirty="0">
                <a:latin typeface="Palatino Linotype"/>
                <a:cs typeface="Palatino Linotype"/>
              </a:rPr>
              <a:t>scanning</a:t>
            </a:r>
            <a:r>
              <a:rPr sz="4250" spc="10" dirty="0">
                <a:latin typeface="Palatino Linotype"/>
                <a:cs typeface="Palatino Linotype"/>
              </a:rPr>
              <a:t> </a:t>
            </a:r>
            <a:r>
              <a:rPr sz="4250" dirty="0">
                <a:latin typeface="Palatino Linotype"/>
                <a:cs typeface="Palatino Linotype"/>
              </a:rPr>
              <a:t>support:</a:t>
            </a:r>
            <a:r>
              <a:rPr sz="4250" spc="5" dirty="0">
                <a:latin typeface="Palatino Linotype"/>
                <a:cs typeface="Palatino Linotype"/>
              </a:rPr>
              <a:t> </a:t>
            </a:r>
            <a:r>
              <a:rPr sz="4250" b="1" dirty="0">
                <a:latin typeface="Book Antiqua"/>
                <a:cs typeface="Book Antiqua"/>
              </a:rPr>
              <a:t>@ComponentScan</a:t>
            </a:r>
            <a:r>
              <a:rPr sz="4250" b="1" spc="10" dirty="0">
                <a:latin typeface="Book Antiqua"/>
                <a:cs typeface="Book Antiqua"/>
              </a:rPr>
              <a:t> </a:t>
            </a:r>
            <a:r>
              <a:rPr sz="4250" spc="-10" dirty="0">
                <a:latin typeface="Palatino Linotype"/>
                <a:cs typeface="Palatino Linotype"/>
              </a:rPr>
              <a:t>(optional)</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Read</a:t>
            </a:r>
            <a:r>
              <a:rPr sz="4250" spc="-30" dirty="0">
                <a:latin typeface="Palatino Linotype"/>
                <a:cs typeface="Palatino Linotype"/>
              </a:rPr>
              <a:t> </a:t>
            </a:r>
            <a:r>
              <a:rPr sz="4250" dirty="0">
                <a:latin typeface="Palatino Linotype"/>
                <a:cs typeface="Palatino Linotype"/>
              </a:rPr>
              <a:t>Spring</a:t>
            </a:r>
            <a:r>
              <a:rPr sz="4250" spc="-25" dirty="0">
                <a:latin typeface="Palatino Linotype"/>
                <a:cs typeface="Palatino Linotype"/>
              </a:rPr>
              <a:t> </a:t>
            </a:r>
            <a:r>
              <a:rPr sz="4250" dirty="0">
                <a:latin typeface="Palatino Linotype"/>
                <a:cs typeface="Palatino Linotype"/>
              </a:rPr>
              <a:t>Java</a:t>
            </a:r>
            <a:r>
              <a:rPr sz="4250" spc="-30" dirty="0">
                <a:latin typeface="Palatino Linotype"/>
                <a:cs typeface="Palatino Linotype"/>
              </a:rPr>
              <a:t> </a:t>
            </a:r>
            <a:r>
              <a:rPr sz="4250" dirty="0">
                <a:latin typeface="Palatino Linotype"/>
                <a:cs typeface="Palatino Linotype"/>
              </a:rPr>
              <a:t>configuration</a:t>
            </a:r>
            <a:r>
              <a:rPr sz="4250" spc="-30" dirty="0">
                <a:latin typeface="Palatino Linotype"/>
                <a:cs typeface="Palatino Linotype"/>
              </a:rPr>
              <a:t> </a:t>
            </a:r>
            <a:r>
              <a:rPr sz="4250" spc="-10" dirty="0">
                <a:latin typeface="Palatino Linotype"/>
                <a:cs typeface="Palatino Linotype"/>
              </a:rPr>
              <a:t>class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Retrieve</a:t>
            </a:r>
            <a:r>
              <a:rPr sz="4250" spc="-25" dirty="0">
                <a:latin typeface="Palatino Linotype"/>
                <a:cs typeface="Palatino Linotype"/>
              </a:rPr>
              <a:t> </a:t>
            </a:r>
            <a:r>
              <a:rPr sz="4250" dirty="0">
                <a:latin typeface="Palatino Linotype"/>
                <a:cs typeface="Palatino Linotype"/>
              </a:rPr>
              <a:t>bean</a:t>
            </a:r>
            <a:r>
              <a:rPr sz="4250" spc="-25" dirty="0">
                <a:latin typeface="Palatino Linotype"/>
                <a:cs typeface="Palatino Linotype"/>
              </a:rPr>
              <a:t> </a:t>
            </a:r>
            <a:r>
              <a:rPr sz="4250" dirty="0">
                <a:latin typeface="Palatino Linotype"/>
                <a:cs typeface="Palatino Linotype"/>
              </a:rPr>
              <a:t>from</a:t>
            </a:r>
            <a:r>
              <a:rPr sz="4250" spc="-25" dirty="0">
                <a:latin typeface="Palatino Linotype"/>
                <a:cs typeface="Palatino Linotype"/>
              </a:rPr>
              <a:t> </a:t>
            </a:r>
            <a:r>
              <a:rPr sz="4250" dirty="0">
                <a:latin typeface="Palatino Linotype"/>
                <a:cs typeface="Palatino Linotype"/>
              </a:rPr>
              <a:t>Spring</a:t>
            </a:r>
            <a:r>
              <a:rPr sz="4250" spc="-20" dirty="0">
                <a:latin typeface="Palatino Linotype"/>
                <a:cs typeface="Palatino Linotype"/>
              </a:rPr>
              <a:t> </a:t>
            </a:r>
            <a:r>
              <a:rPr sz="4250" spc="-10" dirty="0">
                <a:latin typeface="Palatino Linotype"/>
                <a:cs typeface="Palatino Linotype"/>
              </a:rPr>
              <a:t>container</a:t>
            </a:r>
            <a:endParaRPr sz="4250">
              <a:latin typeface="Palatino Linotype"/>
              <a:cs typeface="Palatino Linotype"/>
            </a:endParaRPr>
          </a:p>
        </p:txBody>
      </p:sp>
      <p:sp>
        <p:nvSpPr>
          <p:cNvPr id="4" name="object 4"/>
          <p:cNvSpPr/>
          <p:nvPr/>
        </p:nvSpPr>
        <p:spPr>
          <a:xfrm>
            <a:off x="15659592" y="1188288"/>
            <a:ext cx="3728720" cy="2101850"/>
          </a:xfrm>
          <a:custGeom>
            <a:avLst/>
            <a:gdLst/>
            <a:ahLst/>
            <a:cxnLst/>
            <a:rect l="l" t="t" r="r" b="b"/>
            <a:pathLst>
              <a:path w="3728719" h="2101850">
                <a:moveTo>
                  <a:pt x="440111" y="0"/>
                </a:moveTo>
                <a:lnTo>
                  <a:pt x="400704" y="579"/>
                </a:lnTo>
                <a:lnTo>
                  <a:pt x="358123" y="10786"/>
                </a:lnTo>
                <a:lnTo>
                  <a:pt x="319217" y="29748"/>
                </a:lnTo>
                <a:lnTo>
                  <a:pt x="285300" y="56637"/>
                </a:lnTo>
                <a:lnTo>
                  <a:pt x="257692" y="90621"/>
                </a:lnTo>
                <a:lnTo>
                  <a:pt x="240143" y="125884"/>
                </a:lnTo>
                <a:lnTo>
                  <a:pt x="226229" y="165568"/>
                </a:lnTo>
                <a:lnTo>
                  <a:pt x="213455" y="213845"/>
                </a:lnTo>
                <a:lnTo>
                  <a:pt x="199328" y="274888"/>
                </a:lnTo>
                <a:lnTo>
                  <a:pt x="27909" y="1029114"/>
                </a:lnTo>
                <a:lnTo>
                  <a:pt x="14082" y="1091091"/>
                </a:lnTo>
                <a:lnTo>
                  <a:pt x="4640" y="1140571"/>
                </a:lnTo>
                <a:lnTo>
                  <a:pt x="0" y="1182527"/>
                </a:lnTo>
                <a:lnTo>
                  <a:pt x="580" y="1221933"/>
                </a:lnTo>
                <a:lnTo>
                  <a:pt x="10786" y="1264512"/>
                </a:lnTo>
                <a:lnTo>
                  <a:pt x="29748" y="1303418"/>
                </a:lnTo>
                <a:lnTo>
                  <a:pt x="56635" y="1337334"/>
                </a:lnTo>
                <a:lnTo>
                  <a:pt x="90619" y="1364942"/>
                </a:lnTo>
                <a:lnTo>
                  <a:pt x="125882" y="1382492"/>
                </a:lnTo>
                <a:lnTo>
                  <a:pt x="165565" y="1396407"/>
                </a:lnTo>
                <a:lnTo>
                  <a:pt x="213842" y="1409183"/>
                </a:lnTo>
                <a:lnTo>
                  <a:pt x="3197122" y="2087201"/>
                </a:lnTo>
                <a:lnTo>
                  <a:pt x="3246601" y="2096642"/>
                </a:lnTo>
                <a:lnTo>
                  <a:pt x="3288557" y="2101281"/>
                </a:lnTo>
                <a:lnTo>
                  <a:pt x="3327965" y="2100702"/>
                </a:lnTo>
                <a:lnTo>
                  <a:pt x="3370545" y="2090495"/>
                </a:lnTo>
                <a:lnTo>
                  <a:pt x="3409452" y="2071532"/>
                </a:lnTo>
                <a:lnTo>
                  <a:pt x="3443368" y="2044644"/>
                </a:lnTo>
                <a:lnTo>
                  <a:pt x="3470977" y="2010659"/>
                </a:lnTo>
                <a:lnTo>
                  <a:pt x="3488526" y="1975397"/>
                </a:lnTo>
                <a:lnTo>
                  <a:pt x="3502442" y="1935713"/>
                </a:lnTo>
                <a:lnTo>
                  <a:pt x="3515218" y="1887435"/>
                </a:lnTo>
                <a:lnTo>
                  <a:pt x="3529352" y="1826393"/>
                </a:lnTo>
                <a:lnTo>
                  <a:pt x="3700760" y="1072166"/>
                </a:lnTo>
                <a:lnTo>
                  <a:pt x="3714591" y="1010189"/>
                </a:lnTo>
                <a:lnTo>
                  <a:pt x="3724033" y="960709"/>
                </a:lnTo>
                <a:lnTo>
                  <a:pt x="3728671" y="918753"/>
                </a:lnTo>
                <a:lnTo>
                  <a:pt x="3728089" y="879347"/>
                </a:lnTo>
                <a:lnTo>
                  <a:pt x="3717883" y="836768"/>
                </a:lnTo>
                <a:lnTo>
                  <a:pt x="3698921" y="797862"/>
                </a:lnTo>
                <a:lnTo>
                  <a:pt x="3672034" y="763946"/>
                </a:lnTo>
                <a:lnTo>
                  <a:pt x="3638050" y="736339"/>
                </a:lnTo>
                <a:lnTo>
                  <a:pt x="3602787" y="718789"/>
                </a:lnTo>
                <a:lnTo>
                  <a:pt x="3563103" y="704873"/>
                </a:lnTo>
                <a:lnTo>
                  <a:pt x="3514827" y="692097"/>
                </a:lnTo>
                <a:lnTo>
                  <a:pt x="593502" y="27903"/>
                </a:lnTo>
                <a:lnTo>
                  <a:pt x="531547" y="14080"/>
                </a:lnTo>
                <a:lnTo>
                  <a:pt x="482068" y="4638"/>
                </a:lnTo>
                <a:lnTo>
                  <a:pt x="440111"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6118615" y="2038476"/>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772150"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Goals</a:t>
            </a:r>
            <a:r>
              <a:rPr sz="6500" spc="-220" dirty="0">
                <a:latin typeface="Book Antiqua"/>
                <a:cs typeface="Book Antiqua"/>
              </a:rPr>
              <a:t> </a:t>
            </a:r>
            <a:r>
              <a:rPr sz="6500" spc="-50" dirty="0">
                <a:latin typeface="Book Antiqua"/>
                <a:cs typeface="Book Antiqua"/>
              </a:rPr>
              <a:t>of</a:t>
            </a:r>
            <a:r>
              <a:rPr sz="6500" spc="-325" dirty="0">
                <a:latin typeface="Book Antiqua"/>
                <a:cs typeface="Book Antiqua"/>
              </a:rPr>
              <a:t> </a:t>
            </a:r>
            <a:r>
              <a:rPr sz="6500" spc="-10" dirty="0">
                <a:latin typeface="Book Antiqua"/>
                <a:cs typeface="Book Antiqua"/>
              </a:rPr>
              <a:t>Spring</a:t>
            </a:r>
            <a:endParaRPr sz="6500">
              <a:latin typeface="Book Antiqua"/>
              <a:cs typeface="Book Antiqua"/>
            </a:endParaRPr>
          </a:p>
        </p:txBody>
      </p:sp>
      <p:sp>
        <p:nvSpPr>
          <p:cNvPr id="3" name="object 3"/>
          <p:cNvSpPr txBox="1"/>
          <p:nvPr/>
        </p:nvSpPr>
        <p:spPr>
          <a:xfrm>
            <a:off x="982034" y="3480387"/>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3358925"/>
            <a:ext cx="1644523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Lightweight</a:t>
            </a:r>
            <a:r>
              <a:rPr sz="4250" spc="55" dirty="0">
                <a:latin typeface="Palatino Linotype"/>
                <a:cs typeface="Palatino Linotype"/>
              </a:rPr>
              <a:t> </a:t>
            </a:r>
            <a:r>
              <a:rPr sz="4250" dirty="0">
                <a:latin typeface="Palatino Linotype"/>
                <a:cs typeface="Palatino Linotype"/>
              </a:rPr>
              <a:t>development</a:t>
            </a:r>
            <a:r>
              <a:rPr sz="4250" spc="50" dirty="0">
                <a:latin typeface="Palatino Linotype"/>
                <a:cs typeface="Palatino Linotype"/>
              </a:rPr>
              <a:t> </a:t>
            </a:r>
            <a:r>
              <a:rPr sz="4250" dirty="0">
                <a:latin typeface="Palatino Linotype"/>
                <a:cs typeface="Palatino Linotype"/>
              </a:rPr>
              <a:t>with</a:t>
            </a:r>
            <a:r>
              <a:rPr sz="4250" spc="50" dirty="0">
                <a:latin typeface="Palatino Linotype"/>
                <a:cs typeface="Palatino Linotype"/>
              </a:rPr>
              <a:t> </a:t>
            </a:r>
            <a:r>
              <a:rPr sz="4250" dirty="0">
                <a:latin typeface="Palatino Linotype"/>
                <a:cs typeface="Palatino Linotype"/>
              </a:rPr>
              <a:t>Java</a:t>
            </a:r>
            <a:r>
              <a:rPr sz="4250" spc="50" dirty="0">
                <a:latin typeface="Palatino Linotype"/>
                <a:cs typeface="Palatino Linotype"/>
              </a:rPr>
              <a:t> </a:t>
            </a:r>
            <a:r>
              <a:rPr sz="4250" dirty="0">
                <a:latin typeface="Palatino Linotype"/>
                <a:cs typeface="Palatino Linotype"/>
              </a:rPr>
              <a:t>POJOs</a:t>
            </a:r>
            <a:r>
              <a:rPr sz="4250" spc="45" dirty="0">
                <a:latin typeface="Palatino Linotype"/>
                <a:cs typeface="Palatino Linotype"/>
              </a:rPr>
              <a:t> </a:t>
            </a:r>
            <a:r>
              <a:rPr sz="4250" spc="-10" dirty="0">
                <a:latin typeface="Palatino Linotype"/>
                <a:cs typeface="Palatino Linotype"/>
              </a:rPr>
              <a:t>(</a:t>
            </a:r>
            <a:r>
              <a:rPr sz="4250" u="sng" spc="-10" dirty="0">
                <a:uFill>
                  <a:solidFill>
                    <a:srgbClr val="000000"/>
                  </a:solidFill>
                </a:uFill>
                <a:latin typeface="Palatino Linotype"/>
                <a:cs typeface="Palatino Linotype"/>
              </a:rPr>
              <a:t>P</a:t>
            </a:r>
            <a:r>
              <a:rPr sz="4250" spc="-10" dirty="0">
                <a:latin typeface="Palatino Linotype"/>
                <a:cs typeface="Palatino Linotype"/>
              </a:rPr>
              <a:t>lain-</a:t>
            </a:r>
            <a:r>
              <a:rPr sz="4250" u="sng" spc="-10" dirty="0">
                <a:uFill>
                  <a:solidFill>
                    <a:srgbClr val="000000"/>
                  </a:solidFill>
                </a:uFill>
                <a:latin typeface="Palatino Linotype"/>
                <a:cs typeface="Palatino Linotype"/>
              </a:rPr>
              <a:t>O</a:t>
            </a:r>
            <a:r>
              <a:rPr sz="4250" spc="-10" dirty="0">
                <a:latin typeface="Palatino Linotype"/>
                <a:cs typeface="Palatino Linotype"/>
              </a:rPr>
              <a:t>ld-</a:t>
            </a:r>
            <a:r>
              <a:rPr sz="4250" u="sng" spc="-10" dirty="0">
                <a:uFill>
                  <a:solidFill>
                    <a:srgbClr val="000000"/>
                  </a:solidFill>
                </a:uFill>
                <a:latin typeface="Palatino Linotype"/>
                <a:cs typeface="Palatino Linotype"/>
              </a:rPr>
              <a:t>J</a:t>
            </a:r>
            <a:r>
              <a:rPr sz="4250" spc="-10" dirty="0">
                <a:latin typeface="Palatino Linotype"/>
                <a:cs typeface="Palatino Linotype"/>
              </a:rPr>
              <a:t>ava-</a:t>
            </a:r>
            <a:r>
              <a:rPr sz="4250" u="sng" spc="-10" dirty="0">
                <a:uFill>
                  <a:solidFill>
                    <a:srgbClr val="000000"/>
                  </a:solidFill>
                </a:uFill>
                <a:latin typeface="Palatino Linotype"/>
                <a:cs typeface="Palatino Linotype"/>
              </a:rPr>
              <a:t>O</a:t>
            </a:r>
            <a:r>
              <a:rPr sz="4250" spc="-10" dirty="0">
                <a:latin typeface="Palatino Linotype"/>
                <a:cs typeface="Palatino Linotype"/>
              </a:rPr>
              <a:t>bjects)</a:t>
            </a:r>
            <a:endParaRPr sz="4250">
              <a:latin typeface="Palatino Linotype"/>
              <a:cs typeface="Palatino Linotype"/>
            </a:endParaRPr>
          </a:p>
        </p:txBody>
      </p:sp>
      <p:sp>
        <p:nvSpPr>
          <p:cNvPr id="5" name="object 5"/>
          <p:cNvSpPr txBox="1"/>
          <p:nvPr/>
        </p:nvSpPr>
        <p:spPr>
          <a:xfrm>
            <a:off x="982034" y="463218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4510722"/>
            <a:ext cx="1169987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Dependency</a:t>
            </a:r>
            <a:r>
              <a:rPr sz="4250" spc="-35" dirty="0">
                <a:latin typeface="Palatino Linotype"/>
                <a:cs typeface="Palatino Linotype"/>
              </a:rPr>
              <a:t> </a:t>
            </a:r>
            <a:r>
              <a:rPr sz="4250" dirty="0">
                <a:latin typeface="Palatino Linotype"/>
                <a:cs typeface="Palatino Linotype"/>
              </a:rPr>
              <a:t>injection</a:t>
            </a:r>
            <a:r>
              <a:rPr sz="4250" spc="-25" dirty="0">
                <a:latin typeface="Palatino Linotype"/>
                <a:cs typeface="Palatino Linotype"/>
              </a:rPr>
              <a:t> </a:t>
            </a:r>
            <a:r>
              <a:rPr sz="4250" dirty="0">
                <a:latin typeface="Palatino Linotype"/>
                <a:cs typeface="Palatino Linotype"/>
              </a:rPr>
              <a:t>to</a:t>
            </a:r>
            <a:r>
              <a:rPr sz="4250" spc="-25" dirty="0">
                <a:latin typeface="Palatino Linotype"/>
                <a:cs typeface="Palatino Linotype"/>
              </a:rPr>
              <a:t> </a:t>
            </a:r>
            <a:r>
              <a:rPr sz="4250" dirty="0">
                <a:latin typeface="Palatino Linotype"/>
                <a:cs typeface="Palatino Linotype"/>
              </a:rPr>
              <a:t>promote</a:t>
            </a:r>
            <a:r>
              <a:rPr sz="4250" spc="-25" dirty="0">
                <a:latin typeface="Palatino Linotype"/>
                <a:cs typeface="Palatino Linotype"/>
              </a:rPr>
              <a:t> </a:t>
            </a:r>
            <a:r>
              <a:rPr sz="4250" dirty="0">
                <a:latin typeface="Palatino Linotype"/>
                <a:cs typeface="Palatino Linotype"/>
              </a:rPr>
              <a:t>loose</a:t>
            </a:r>
            <a:r>
              <a:rPr sz="4250" spc="-20" dirty="0">
                <a:latin typeface="Palatino Linotype"/>
                <a:cs typeface="Palatino Linotype"/>
              </a:rPr>
              <a:t> </a:t>
            </a:r>
            <a:r>
              <a:rPr sz="4250" spc="-10" dirty="0">
                <a:latin typeface="Palatino Linotype"/>
                <a:cs typeface="Palatino Linotype"/>
              </a:rPr>
              <a:t>coupling</a:t>
            </a:r>
            <a:endParaRPr sz="4250">
              <a:latin typeface="Palatino Linotype"/>
              <a:cs typeface="Palatino Linotype"/>
            </a:endParaRPr>
          </a:p>
        </p:txBody>
      </p:sp>
      <p:sp>
        <p:nvSpPr>
          <p:cNvPr id="7" name="object 7"/>
          <p:cNvSpPr txBox="1"/>
          <p:nvPr/>
        </p:nvSpPr>
        <p:spPr>
          <a:xfrm>
            <a:off x="982034" y="578398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5662519"/>
            <a:ext cx="1684210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Declarative</a:t>
            </a:r>
            <a:r>
              <a:rPr sz="4250" spc="10" dirty="0">
                <a:latin typeface="Palatino Linotype"/>
                <a:cs typeface="Palatino Linotype"/>
              </a:rPr>
              <a:t> </a:t>
            </a:r>
            <a:r>
              <a:rPr sz="4250" dirty="0">
                <a:latin typeface="Palatino Linotype"/>
                <a:cs typeface="Palatino Linotype"/>
              </a:rPr>
              <a:t>programming</a:t>
            </a:r>
            <a:r>
              <a:rPr sz="4250" spc="15" dirty="0">
                <a:latin typeface="Palatino Linotype"/>
                <a:cs typeface="Palatino Linotype"/>
              </a:rPr>
              <a:t> </a:t>
            </a:r>
            <a:r>
              <a:rPr sz="4250" dirty="0">
                <a:latin typeface="Palatino Linotype"/>
                <a:cs typeface="Palatino Linotype"/>
              </a:rPr>
              <a:t>with</a:t>
            </a:r>
            <a:r>
              <a:rPr sz="4250" spc="-150" dirty="0">
                <a:latin typeface="Palatino Linotype"/>
                <a:cs typeface="Palatino Linotype"/>
              </a:rPr>
              <a:t> </a:t>
            </a:r>
            <a:r>
              <a:rPr sz="4250" spc="-10" dirty="0">
                <a:latin typeface="Palatino Linotype"/>
                <a:cs typeface="Palatino Linotype"/>
              </a:rPr>
              <a:t>Aspect-Oriented-</a:t>
            </a:r>
            <a:r>
              <a:rPr sz="4250" dirty="0">
                <a:latin typeface="Palatino Linotype"/>
                <a:cs typeface="Palatino Linotype"/>
              </a:rPr>
              <a:t>Programming</a:t>
            </a:r>
            <a:r>
              <a:rPr sz="4250" spc="15" dirty="0">
                <a:latin typeface="Palatino Linotype"/>
                <a:cs typeface="Palatino Linotype"/>
              </a:rPr>
              <a:t> </a:t>
            </a:r>
            <a:r>
              <a:rPr sz="4250" spc="-10" dirty="0">
                <a:latin typeface="Palatino Linotype"/>
                <a:cs typeface="Palatino Linotype"/>
              </a:rPr>
              <a:t>(AOP)</a:t>
            </a:r>
            <a:endParaRPr sz="4250">
              <a:latin typeface="Palatino Linotype"/>
              <a:cs typeface="Palatino Linotype"/>
            </a:endParaRPr>
          </a:p>
        </p:txBody>
      </p:sp>
      <p:sp>
        <p:nvSpPr>
          <p:cNvPr id="9" name="object 9"/>
          <p:cNvSpPr txBox="1"/>
          <p:nvPr/>
        </p:nvSpPr>
        <p:spPr>
          <a:xfrm>
            <a:off x="982034" y="693577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0" name="object 10"/>
          <p:cNvSpPr txBox="1"/>
          <p:nvPr/>
        </p:nvSpPr>
        <p:spPr>
          <a:xfrm>
            <a:off x="1557932" y="6814317"/>
            <a:ext cx="750824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Minimize</a:t>
            </a:r>
            <a:r>
              <a:rPr sz="4250" spc="-30" dirty="0">
                <a:latin typeface="Palatino Linotype"/>
                <a:cs typeface="Palatino Linotype"/>
              </a:rPr>
              <a:t> </a:t>
            </a:r>
            <a:r>
              <a:rPr sz="4250" dirty="0">
                <a:latin typeface="Palatino Linotype"/>
                <a:cs typeface="Palatino Linotype"/>
              </a:rPr>
              <a:t>boilerplate</a:t>
            </a:r>
            <a:r>
              <a:rPr sz="4250" spc="-20" dirty="0">
                <a:latin typeface="Palatino Linotype"/>
                <a:cs typeface="Palatino Linotype"/>
              </a:rPr>
              <a:t> </a:t>
            </a:r>
            <a:r>
              <a:rPr sz="4250" dirty="0">
                <a:latin typeface="Palatino Linotype"/>
                <a:cs typeface="Palatino Linotype"/>
              </a:rPr>
              <a:t>Java</a:t>
            </a:r>
            <a:r>
              <a:rPr sz="4250" spc="-15" dirty="0">
                <a:latin typeface="Palatino Linotype"/>
                <a:cs typeface="Palatino Linotype"/>
              </a:rPr>
              <a:t> </a:t>
            </a:r>
            <a:r>
              <a:rPr sz="4250" spc="-20" dirty="0">
                <a:latin typeface="Palatino Linotype"/>
                <a:cs typeface="Palatino Linotype"/>
              </a:rPr>
              <a:t>code</a:t>
            </a:r>
            <a:endParaRPr sz="4250">
              <a:latin typeface="Palatino Linotype"/>
              <a:cs typeface="Palatino Linotype"/>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88328"/>
            <a:ext cx="18235295" cy="862330"/>
          </a:xfrm>
          <a:prstGeom prst="rect">
            <a:avLst/>
          </a:prstGeom>
        </p:spPr>
        <p:txBody>
          <a:bodyPr vert="horz" wrap="square" lIns="0" tIns="11430" rIns="0" bIns="0" rtlCol="0">
            <a:spAutoFit/>
          </a:bodyPr>
          <a:lstStyle/>
          <a:p>
            <a:pPr marL="12700">
              <a:lnSpc>
                <a:spcPct val="100000"/>
              </a:lnSpc>
              <a:spcBef>
                <a:spcPts val="90"/>
              </a:spcBef>
            </a:pPr>
            <a:r>
              <a:rPr sz="5500" dirty="0"/>
              <a:t>Step</a:t>
            </a:r>
            <a:r>
              <a:rPr sz="5500" spc="-270" dirty="0"/>
              <a:t> </a:t>
            </a:r>
            <a:r>
              <a:rPr sz="5500" spc="170" dirty="0"/>
              <a:t>1:</a:t>
            </a:r>
            <a:r>
              <a:rPr sz="5500" spc="-375" dirty="0"/>
              <a:t> </a:t>
            </a:r>
            <a:r>
              <a:rPr sz="5500" dirty="0"/>
              <a:t>Create</a:t>
            </a:r>
            <a:r>
              <a:rPr sz="5500" spc="-185" dirty="0"/>
              <a:t> </a:t>
            </a:r>
            <a:r>
              <a:rPr sz="5500" spc="80" dirty="0"/>
              <a:t>a</a:t>
            </a:r>
            <a:r>
              <a:rPr sz="5500" spc="-180" dirty="0"/>
              <a:t> </a:t>
            </a:r>
            <a:r>
              <a:rPr sz="5500" spc="-25" dirty="0"/>
              <a:t>Java</a:t>
            </a:r>
            <a:r>
              <a:rPr sz="5500" spc="-185" dirty="0"/>
              <a:t> </a:t>
            </a:r>
            <a:r>
              <a:rPr sz="5500" spc="-75" dirty="0"/>
              <a:t>class</a:t>
            </a:r>
            <a:r>
              <a:rPr sz="5500" spc="-180" dirty="0"/>
              <a:t> </a:t>
            </a:r>
            <a:r>
              <a:rPr sz="5500" dirty="0"/>
              <a:t>and</a:t>
            </a:r>
            <a:r>
              <a:rPr sz="5500" spc="-185" dirty="0"/>
              <a:t> </a:t>
            </a:r>
            <a:r>
              <a:rPr sz="5500" dirty="0"/>
              <a:t>annotate</a:t>
            </a:r>
            <a:r>
              <a:rPr sz="5500" spc="-185" dirty="0"/>
              <a:t> </a:t>
            </a:r>
            <a:r>
              <a:rPr sz="5500" dirty="0"/>
              <a:t>as</a:t>
            </a:r>
            <a:r>
              <a:rPr sz="5500" spc="-180" dirty="0"/>
              <a:t> </a:t>
            </a:r>
            <a:r>
              <a:rPr sz="5500" spc="-20" dirty="0"/>
              <a:t>@Configuration</a:t>
            </a:r>
            <a:endParaRPr sz="5500"/>
          </a:p>
        </p:txBody>
      </p:sp>
      <p:grpSp>
        <p:nvGrpSpPr>
          <p:cNvPr id="3" name="object 3"/>
          <p:cNvGrpSpPr/>
          <p:nvPr/>
        </p:nvGrpSpPr>
        <p:grpSpPr>
          <a:xfrm>
            <a:off x="2183068" y="3177702"/>
            <a:ext cx="8663305" cy="4631055"/>
            <a:chOff x="2183068" y="3177702"/>
            <a:chExt cx="8663305" cy="4631055"/>
          </a:xfrm>
        </p:grpSpPr>
        <p:sp>
          <p:nvSpPr>
            <p:cNvPr id="4" name="object 4"/>
            <p:cNvSpPr/>
            <p:nvPr/>
          </p:nvSpPr>
          <p:spPr>
            <a:xfrm>
              <a:off x="2361073" y="3292881"/>
              <a:ext cx="8307070" cy="4170045"/>
            </a:xfrm>
            <a:custGeom>
              <a:avLst/>
              <a:gdLst/>
              <a:ahLst/>
              <a:cxnLst/>
              <a:rect l="l" t="t" r="r" b="b"/>
              <a:pathLst>
                <a:path w="8307070" h="4170045">
                  <a:moveTo>
                    <a:pt x="0" y="0"/>
                  </a:moveTo>
                  <a:lnTo>
                    <a:pt x="8306685" y="0"/>
                  </a:lnTo>
                  <a:lnTo>
                    <a:pt x="8306685" y="4170030"/>
                  </a:lnTo>
                  <a:lnTo>
                    <a:pt x="0" y="417003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83068" y="3177702"/>
              <a:ext cx="8662694" cy="4630749"/>
            </a:xfrm>
            <a:prstGeom prst="rect">
              <a:avLst/>
            </a:prstGeom>
          </p:spPr>
        </p:pic>
      </p:grpSp>
      <p:sp>
        <p:nvSpPr>
          <p:cNvPr id="6" name="object 6"/>
          <p:cNvSpPr txBox="1"/>
          <p:nvPr/>
        </p:nvSpPr>
        <p:spPr>
          <a:xfrm>
            <a:off x="2416545" y="3327512"/>
            <a:ext cx="7997190" cy="3248660"/>
          </a:xfrm>
          <a:prstGeom prst="rect">
            <a:avLst/>
          </a:prstGeom>
        </p:spPr>
        <p:txBody>
          <a:bodyPr vert="horz" wrap="square" lIns="0" tIns="15875" rIns="0" bIns="0" rtlCol="0">
            <a:spAutoFit/>
          </a:bodyPr>
          <a:lstStyle/>
          <a:p>
            <a:pPr marL="12700">
              <a:lnSpc>
                <a:spcPct val="100000"/>
              </a:lnSpc>
              <a:spcBef>
                <a:spcPts val="125"/>
              </a:spcBef>
            </a:pPr>
            <a:r>
              <a:rPr sz="5250" b="1" spc="-10" dirty="0">
                <a:latin typeface="Arial"/>
                <a:cs typeface="Arial"/>
              </a:rPr>
              <a:t>@Configuration</a:t>
            </a:r>
            <a:endParaRPr sz="5250">
              <a:latin typeface="Arial"/>
              <a:cs typeface="Arial"/>
            </a:endParaRPr>
          </a:p>
          <a:p>
            <a:pPr marL="12700">
              <a:lnSpc>
                <a:spcPct val="100000"/>
              </a:lnSpc>
              <a:spcBef>
                <a:spcPts val="50"/>
              </a:spcBef>
            </a:pPr>
            <a:r>
              <a:rPr sz="5250" b="1" dirty="0">
                <a:solidFill>
                  <a:srgbClr val="931A68"/>
                </a:solidFill>
                <a:latin typeface="Arial"/>
                <a:cs typeface="Arial"/>
              </a:rPr>
              <a:t>public</a:t>
            </a:r>
            <a:r>
              <a:rPr sz="5250" b="1" spc="-15" dirty="0">
                <a:solidFill>
                  <a:srgbClr val="931A68"/>
                </a:solidFill>
                <a:latin typeface="Arial"/>
                <a:cs typeface="Arial"/>
              </a:rPr>
              <a:t> </a:t>
            </a:r>
            <a:r>
              <a:rPr sz="5250" b="1" dirty="0">
                <a:solidFill>
                  <a:srgbClr val="931A68"/>
                </a:solidFill>
                <a:latin typeface="Arial"/>
                <a:cs typeface="Arial"/>
              </a:rPr>
              <a:t>class</a:t>
            </a:r>
            <a:r>
              <a:rPr sz="5250" b="1" spc="-5" dirty="0">
                <a:solidFill>
                  <a:srgbClr val="931A68"/>
                </a:solidFill>
                <a:latin typeface="Arial"/>
                <a:cs typeface="Arial"/>
              </a:rPr>
              <a:t> </a:t>
            </a:r>
            <a:r>
              <a:rPr sz="5250" dirty="0">
                <a:latin typeface="Arial"/>
                <a:cs typeface="Arial"/>
              </a:rPr>
              <a:t>SportConfig</a:t>
            </a:r>
            <a:r>
              <a:rPr sz="5250" spc="-5" dirty="0">
                <a:latin typeface="Arial"/>
                <a:cs typeface="Arial"/>
              </a:rPr>
              <a:t> </a:t>
            </a:r>
            <a:r>
              <a:rPr sz="5250" spc="-50" dirty="0">
                <a:latin typeface="Arial"/>
                <a:cs typeface="Arial"/>
              </a:rPr>
              <a:t>{</a:t>
            </a:r>
            <a:endParaRPr sz="5250">
              <a:latin typeface="Arial"/>
              <a:cs typeface="Arial"/>
            </a:endParaRPr>
          </a:p>
          <a:p>
            <a:pPr>
              <a:lnSpc>
                <a:spcPct val="100000"/>
              </a:lnSpc>
              <a:spcBef>
                <a:spcPts val="15"/>
              </a:spcBef>
            </a:pPr>
            <a:endParaRPr sz="5550">
              <a:latin typeface="Arial"/>
              <a:cs typeface="Arial"/>
            </a:endParaRPr>
          </a:p>
          <a:p>
            <a:pPr marL="12700">
              <a:lnSpc>
                <a:spcPct val="100000"/>
              </a:lnSpc>
            </a:pPr>
            <a:r>
              <a:rPr sz="5250" spc="5" dirty="0">
                <a:latin typeface="Arial"/>
                <a:cs typeface="Arial"/>
              </a:rPr>
              <a:t>}</a:t>
            </a:r>
            <a:endParaRPr sz="525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0115" y="1423487"/>
            <a:ext cx="12934830" cy="1368963"/>
          </a:xfrm>
          <a:prstGeom prst="rect">
            <a:avLst/>
          </a:prstGeom>
        </p:spPr>
        <p:txBody>
          <a:bodyPr vert="horz" wrap="square" lIns="0" tIns="14604" rIns="0" bIns="0" rtlCol="0">
            <a:spAutoFit/>
          </a:bodyPr>
          <a:lstStyle/>
          <a:p>
            <a:pPr marL="40640">
              <a:lnSpc>
                <a:spcPct val="100000"/>
              </a:lnSpc>
              <a:spcBef>
                <a:spcPts val="114"/>
              </a:spcBef>
            </a:pPr>
            <a:r>
              <a:rPr sz="4400" dirty="0"/>
              <a:t>Step</a:t>
            </a:r>
            <a:r>
              <a:rPr sz="4400" spc="-285" dirty="0"/>
              <a:t> </a:t>
            </a:r>
            <a:r>
              <a:rPr sz="4400" spc="160" dirty="0"/>
              <a:t>2:</a:t>
            </a:r>
            <a:r>
              <a:rPr sz="4400" spc="-640" dirty="0"/>
              <a:t> </a:t>
            </a:r>
            <a:r>
              <a:rPr sz="4400" spc="-135" dirty="0"/>
              <a:t>Add</a:t>
            </a:r>
            <a:r>
              <a:rPr sz="4400" spc="-155" dirty="0"/>
              <a:t> </a:t>
            </a:r>
            <a:r>
              <a:rPr sz="4400" spc="-10" dirty="0"/>
              <a:t>component</a:t>
            </a:r>
            <a:r>
              <a:rPr sz="4400" spc="-155" dirty="0"/>
              <a:t> </a:t>
            </a:r>
            <a:r>
              <a:rPr sz="4400" spc="-45" dirty="0"/>
              <a:t>scanning</a:t>
            </a:r>
            <a:r>
              <a:rPr sz="4400" spc="-160" dirty="0"/>
              <a:t> </a:t>
            </a:r>
            <a:r>
              <a:rPr sz="4400" spc="-55" dirty="0"/>
              <a:t>support:</a:t>
            </a:r>
            <a:r>
              <a:rPr sz="4400" spc="-350" dirty="0"/>
              <a:t> </a:t>
            </a:r>
            <a:r>
              <a:rPr sz="4400" spc="-10" dirty="0"/>
              <a:t>@ComponentScan</a:t>
            </a:r>
          </a:p>
        </p:txBody>
      </p:sp>
      <p:grpSp>
        <p:nvGrpSpPr>
          <p:cNvPr id="3" name="object 3"/>
          <p:cNvGrpSpPr/>
          <p:nvPr/>
        </p:nvGrpSpPr>
        <p:grpSpPr>
          <a:xfrm>
            <a:off x="2062109" y="3534521"/>
            <a:ext cx="16241394" cy="5437505"/>
            <a:chOff x="2062109" y="3534521"/>
            <a:chExt cx="16241394" cy="5437505"/>
          </a:xfrm>
        </p:grpSpPr>
        <p:sp>
          <p:nvSpPr>
            <p:cNvPr id="4" name="object 4"/>
            <p:cNvSpPr/>
            <p:nvPr/>
          </p:nvSpPr>
          <p:spPr>
            <a:xfrm>
              <a:off x="2240115" y="3649701"/>
              <a:ext cx="15885160" cy="4976495"/>
            </a:xfrm>
            <a:custGeom>
              <a:avLst/>
              <a:gdLst/>
              <a:ahLst/>
              <a:cxnLst/>
              <a:rect l="l" t="t" r="r" b="b"/>
              <a:pathLst>
                <a:path w="15885160" h="4976495">
                  <a:moveTo>
                    <a:pt x="0" y="0"/>
                  </a:moveTo>
                  <a:lnTo>
                    <a:pt x="15884987" y="0"/>
                  </a:lnTo>
                  <a:lnTo>
                    <a:pt x="15884987" y="4976288"/>
                  </a:lnTo>
                  <a:lnTo>
                    <a:pt x="0" y="497628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062109" y="3534521"/>
              <a:ext cx="16240992" cy="5437007"/>
            </a:xfrm>
            <a:prstGeom prst="rect">
              <a:avLst/>
            </a:prstGeom>
          </p:spPr>
        </p:pic>
      </p:grpSp>
      <p:sp>
        <p:nvSpPr>
          <p:cNvPr id="6" name="object 6"/>
          <p:cNvSpPr txBox="1">
            <a:spLocks noGrp="1"/>
          </p:cNvSpPr>
          <p:nvPr>
            <p:ph type="body" idx="1"/>
          </p:nvPr>
        </p:nvSpPr>
        <p:spPr>
          <a:xfrm>
            <a:off x="3437427" y="4485419"/>
            <a:ext cx="13249216" cy="3105850"/>
          </a:xfrm>
          <a:prstGeom prst="rect">
            <a:avLst/>
          </a:prstGeom>
        </p:spPr>
        <p:txBody>
          <a:bodyPr vert="horz" wrap="square" lIns="0" tIns="9525" rIns="0" bIns="0" rtlCol="0">
            <a:spAutoFit/>
          </a:bodyPr>
          <a:lstStyle/>
          <a:p>
            <a:pPr marL="86360" marR="5080">
              <a:lnSpc>
                <a:spcPct val="100800"/>
              </a:lnSpc>
              <a:spcBef>
                <a:spcPts val="75"/>
              </a:spcBef>
            </a:pPr>
            <a:r>
              <a:rPr sz="4000" b="0" spc="-10" dirty="0">
                <a:latin typeface="Arial"/>
                <a:cs typeface="Arial"/>
              </a:rPr>
              <a:t>@Configuration </a:t>
            </a:r>
            <a:br>
              <a:rPr lang="en-US" sz="4000" b="0" spc="-10" dirty="0">
                <a:latin typeface="Arial"/>
                <a:cs typeface="Arial"/>
              </a:rPr>
            </a:br>
            <a:r>
              <a:rPr sz="4000" spc="-10" dirty="0"/>
              <a:t>@ComponentScan(</a:t>
            </a:r>
            <a:r>
              <a:rPr sz="4000" spc="-10" dirty="0">
                <a:solidFill>
                  <a:srgbClr val="3933FF"/>
                </a:solidFill>
              </a:rPr>
              <a:t>"com.luv2code.springdemo"</a:t>
            </a:r>
            <a:r>
              <a:rPr sz="4000" spc="-10" dirty="0"/>
              <a:t>) </a:t>
            </a:r>
            <a:br>
              <a:rPr lang="en-US" sz="4000" spc="-10" dirty="0"/>
            </a:br>
            <a:r>
              <a:rPr sz="4000" dirty="0">
                <a:solidFill>
                  <a:srgbClr val="931A68"/>
                </a:solidFill>
              </a:rPr>
              <a:t>public</a:t>
            </a:r>
            <a:r>
              <a:rPr sz="4000" spc="-15" dirty="0">
                <a:solidFill>
                  <a:srgbClr val="931A68"/>
                </a:solidFill>
              </a:rPr>
              <a:t> </a:t>
            </a:r>
            <a:r>
              <a:rPr sz="4000" dirty="0">
                <a:solidFill>
                  <a:srgbClr val="931A68"/>
                </a:solidFill>
              </a:rPr>
              <a:t>class</a:t>
            </a:r>
            <a:r>
              <a:rPr sz="4000" spc="-5" dirty="0">
                <a:solidFill>
                  <a:srgbClr val="931A68"/>
                </a:solidFill>
              </a:rPr>
              <a:t> </a:t>
            </a:r>
            <a:r>
              <a:rPr sz="4000" b="0" dirty="0">
                <a:latin typeface="Arial"/>
                <a:cs typeface="Arial"/>
              </a:rPr>
              <a:t>SportConfig</a:t>
            </a:r>
            <a:r>
              <a:rPr sz="4000" b="0" spc="-5" dirty="0">
                <a:latin typeface="Arial"/>
                <a:cs typeface="Arial"/>
              </a:rPr>
              <a:t> </a:t>
            </a:r>
            <a:r>
              <a:rPr sz="4000" b="0" spc="-50" dirty="0">
                <a:latin typeface="Arial"/>
                <a:cs typeface="Arial"/>
              </a:rPr>
              <a:t>{</a:t>
            </a:r>
          </a:p>
          <a:p>
            <a:pPr marL="73660">
              <a:lnSpc>
                <a:spcPct val="100000"/>
              </a:lnSpc>
              <a:spcBef>
                <a:spcPts val="15"/>
              </a:spcBef>
            </a:pPr>
            <a:endParaRPr sz="4000" dirty="0">
              <a:latin typeface="Arial"/>
              <a:cs typeface="Arial"/>
            </a:endParaRPr>
          </a:p>
          <a:p>
            <a:pPr marL="86360">
              <a:lnSpc>
                <a:spcPct val="100000"/>
              </a:lnSpc>
            </a:pPr>
            <a:r>
              <a:rPr sz="4000" b="0" spc="5" dirty="0">
                <a:latin typeface="Arial"/>
                <a:cs typeface="Arial"/>
              </a:rPr>
              <a:t>}</a:t>
            </a:r>
          </a:p>
        </p:txBody>
      </p:sp>
      <p:sp>
        <p:nvSpPr>
          <p:cNvPr id="7" name="object 7"/>
          <p:cNvSpPr/>
          <p:nvPr/>
        </p:nvSpPr>
        <p:spPr>
          <a:xfrm>
            <a:off x="16073177" y="1802763"/>
            <a:ext cx="3124835" cy="1757045"/>
          </a:xfrm>
          <a:custGeom>
            <a:avLst/>
            <a:gdLst/>
            <a:ahLst/>
            <a:cxnLst/>
            <a:rect l="l" t="t" r="r" b="b"/>
            <a:pathLst>
              <a:path w="3124834" h="1757045">
                <a:moveTo>
                  <a:pt x="367811" y="0"/>
                </a:moveTo>
                <a:lnTo>
                  <a:pt x="299080" y="9041"/>
                </a:lnTo>
                <a:lnTo>
                  <a:pt x="238033" y="47478"/>
                </a:lnTo>
                <a:lnTo>
                  <a:pt x="200180" y="105528"/>
                </a:lnTo>
                <a:lnTo>
                  <a:pt x="177804" y="179265"/>
                </a:lnTo>
                <a:lnTo>
                  <a:pt x="165961" y="230438"/>
                </a:lnTo>
                <a:lnTo>
                  <a:pt x="23400" y="857718"/>
                </a:lnTo>
                <a:lnTo>
                  <a:pt x="11804" y="909673"/>
                </a:lnTo>
                <a:lnTo>
                  <a:pt x="3887" y="951152"/>
                </a:lnTo>
                <a:lnTo>
                  <a:pt x="0" y="986323"/>
                </a:lnTo>
                <a:lnTo>
                  <a:pt x="490" y="1019357"/>
                </a:lnTo>
                <a:lnTo>
                  <a:pt x="24935" y="1087666"/>
                </a:lnTo>
                <a:lnTo>
                  <a:pt x="75964" y="1139240"/>
                </a:lnTo>
                <a:lnTo>
                  <a:pt x="138796" y="1165618"/>
                </a:lnTo>
                <a:lnTo>
                  <a:pt x="179268" y="1176328"/>
                </a:lnTo>
                <a:lnTo>
                  <a:pt x="2680130" y="1744706"/>
                </a:lnTo>
                <a:lnTo>
                  <a:pt x="2721607" y="1752621"/>
                </a:lnTo>
                <a:lnTo>
                  <a:pt x="2756780" y="1756509"/>
                </a:lnTo>
                <a:lnTo>
                  <a:pt x="2789818" y="1756024"/>
                </a:lnTo>
                <a:lnTo>
                  <a:pt x="2858123" y="1731571"/>
                </a:lnTo>
                <a:lnTo>
                  <a:pt x="2909700" y="1680541"/>
                </a:lnTo>
                <a:lnTo>
                  <a:pt x="2936077" y="1617714"/>
                </a:lnTo>
                <a:lnTo>
                  <a:pt x="2946787" y="1577243"/>
                </a:lnTo>
                <a:lnTo>
                  <a:pt x="2958630" y="1526071"/>
                </a:lnTo>
                <a:lnTo>
                  <a:pt x="3101191" y="898790"/>
                </a:lnTo>
                <a:lnTo>
                  <a:pt x="3112785" y="846836"/>
                </a:lnTo>
                <a:lnTo>
                  <a:pt x="3120700" y="805357"/>
                </a:lnTo>
                <a:lnTo>
                  <a:pt x="3124587" y="770186"/>
                </a:lnTo>
                <a:lnTo>
                  <a:pt x="3124101" y="737152"/>
                </a:lnTo>
                <a:lnTo>
                  <a:pt x="3099651" y="668843"/>
                </a:lnTo>
                <a:lnTo>
                  <a:pt x="3048617" y="617268"/>
                </a:lnTo>
                <a:lnTo>
                  <a:pt x="2985794" y="590891"/>
                </a:lnTo>
                <a:lnTo>
                  <a:pt x="2945323" y="580181"/>
                </a:lnTo>
                <a:lnTo>
                  <a:pt x="496389" y="23390"/>
                </a:lnTo>
                <a:lnTo>
                  <a:pt x="444461" y="11803"/>
                </a:lnTo>
                <a:lnTo>
                  <a:pt x="402984" y="3888"/>
                </a:lnTo>
                <a:lnTo>
                  <a:pt x="367811" y="0"/>
                </a:lnTo>
                <a:close/>
              </a:path>
            </a:pathLst>
          </a:custGeom>
          <a:solidFill>
            <a:srgbClr val="5F844C"/>
          </a:solidFill>
        </p:spPr>
        <p:txBody>
          <a:bodyPr wrap="square" lIns="0" tIns="0" rIns="0" bIns="0" rtlCol="0"/>
          <a:lstStyle/>
          <a:p>
            <a:endParaRPr/>
          </a:p>
        </p:txBody>
      </p:sp>
      <p:sp>
        <p:nvSpPr>
          <p:cNvPr id="8" name="object 8"/>
          <p:cNvSpPr txBox="1"/>
          <p:nvPr/>
        </p:nvSpPr>
        <p:spPr>
          <a:xfrm rot="720000">
            <a:off x="16712051" y="2470890"/>
            <a:ext cx="1843361" cy="438150"/>
          </a:xfrm>
          <a:prstGeom prst="rect">
            <a:avLst/>
          </a:prstGeom>
        </p:spPr>
        <p:txBody>
          <a:bodyPr vert="horz" wrap="square" lIns="0" tIns="0" rIns="0" bIns="0" rtlCol="0">
            <a:spAutoFit/>
          </a:bodyPr>
          <a:lstStyle/>
          <a:p>
            <a:pPr>
              <a:lnSpc>
                <a:spcPts val="3440"/>
              </a:lnSpc>
            </a:pPr>
            <a:r>
              <a:rPr sz="3450" b="1" spc="-10" dirty="0">
                <a:solidFill>
                  <a:srgbClr val="FFFFFF"/>
                </a:solidFill>
                <a:latin typeface="Arial"/>
                <a:cs typeface="Arial"/>
              </a:rPr>
              <a:t>Option</a:t>
            </a:r>
            <a:r>
              <a:rPr sz="5175" b="1" spc="-15" baseline="-1610" dirty="0">
                <a:solidFill>
                  <a:srgbClr val="FFFFFF"/>
                </a:solidFill>
                <a:latin typeface="Arial"/>
                <a:cs typeface="Arial"/>
              </a:rPr>
              <a:t>al</a:t>
            </a:r>
            <a:endParaRPr sz="5175" baseline="-1610">
              <a:latin typeface="Arial"/>
              <a:cs typeface="Arial"/>
            </a:endParaRPr>
          </a:p>
        </p:txBody>
      </p:sp>
      <p:sp>
        <p:nvSpPr>
          <p:cNvPr id="9" name="object 9"/>
          <p:cNvSpPr txBox="1"/>
          <p:nvPr/>
        </p:nvSpPr>
        <p:spPr>
          <a:xfrm>
            <a:off x="8562954" y="10643225"/>
            <a:ext cx="2981325" cy="394335"/>
          </a:xfrm>
          <a:prstGeom prst="rect">
            <a:avLst/>
          </a:prstGeom>
        </p:spPr>
        <p:txBody>
          <a:bodyPr vert="horz" wrap="square" lIns="0" tIns="0" rIns="0" bIns="0" rtlCol="0">
            <a:spAutoFit/>
          </a:bodyPr>
          <a:lstStyle/>
          <a:p>
            <a:pPr marL="12700">
              <a:lnSpc>
                <a:spcPts val="2790"/>
              </a:lnSpc>
            </a:pPr>
            <a:r>
              <a:rPr sz="2600" spc="-10" dirty="0">
                <a:latin typeface="Palatino Linotype"/>
                <a:cs typeface="Palatino Linotype"/>
                <a:hlinkClick r:id="rId3"/>
              </a:rPr>
              <a:t>www.luv2code.com</a:t>
            </a:r>
            <a:endParaRPr sz="2600">
              <a:latin typeface="Palatino Linotype"/>
              <a:cs typeface="Palatino Linotype"/>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6306800" cy="1021080"/>
          </a:xfrm>
          <a:prstGeom prst="rect">
            <a:avLst/>
          </a:prstGeom>
        </p:spPr>
        <p:txBody>
          <a:bodyPr vert="horz" wrap="square" lIns="0" tIns="16510" rIns="0" bIns="0" rtlCol="0">
            <a:spAutoFit/>
          </a:bodyPr>
          <a:lstStyle/>
          <a:p>
            <a:pPr marL="12700">
              <a:lnSpc>
                <a:spcPct val="100000"/>
              </a:lnSpc>
              <a:spcBef>
                <a:spcPts val="130"/>
              </a:spcBef>
            </a:pPr>
            <a:r>
              <a:rPr sz="6500" dirty="0"/>
              <a:t>Step</a:t>
            </a:r>
            <a:r>
              <a:rPr sz="6500" spc="-409" dirty="0"/>
              <a:t> </a:t>
            </a:r>
            <a:r>
              <a:rPr sz="6500" spc="200" dirty="0"/>
              <a:t>3:</a:t>
            </a:r>
            <a:r>
              <a:rPr sz="6500" spc="-430" dirty="0"/>
              <a:t> </a:t>
            </a:r>
            <a:r>
              <a:rPr sz="6500" spc="-25" dirty="0"/>
              <a:t>Read</a:t>
            </a:r>
            <a:r>
              <a:rPr sz="6500" spc="-280" dirty="0"/>
              <a:t> </a:t>
            </a:r>
            <a:r>
              <a:rPr sz="6500" dirty="0"/>
              <a:t>Spring</a:t>
            </a:r>
            <a:r>
              <a:rPr sz="6500" spc="-270" dirty="0"/>
              <a:t> </a:t>
            </a:r>
            <a:r>
              <a:rPr sz="6500" dirty="0"/>
              <a:t>Java</a:t>
            </a:r>
            <a:r>
              <a:rPr sz="6500" spc="-270" dirty="0"/>
              <a:t> </a:t>
            </a:r>
            <a:r>
              <a:rPr sz="6500" spc="-50" dirty="0"/>
              <a:t>configuration</a:t>
            </a:r>
            <a:r>
              <a:rPr sz="6500" spc="-270" dirty="0"/>
              <a:t> </a:t>
            </a:r>
            <a:r>
              <a:rPr sz="6500" spc="-10" dirty="0"/>
              <a:t>class</a:t>
            </a:r>
            <a:endParaRPr sz="6500"/>
          </a:p>
        </p:txBody>
      </p:sp>
      <p:grpSp>
        <p:nvGrpSpPr>
          <p:cNvPr id="3" name="object 3"/>
          <p:cNvGrpSpPr/>
          <p:nvPr/>
        </p:nvGrpSpPr>
        <p:grpSpPr>
          <a:xfrm>
            <a:off x="697652" y="3553556"/>
            <a:ext cx="18709005" cy="3028950"/>
            <a:chOff x="697652" y="3553556"/>
            <a:chExt cx="18709005" cy="3028950"/>
          </a:xfrm>
        </p:grpSpPr>
        <p:sp>
          <p:nvSpPr>
            <p:cNvPr id="4" name="object 4"/>
            <p:cNvSpPr/>
            <p:nvPr/>
          </p:nvSpPr>
          <p:spPr>
            <a:xfrm>
              <a:off x="875657" y="3668736"/>
              <a:ext cx="18353405" cy="2568575"/>
            </a:xfrm>
            <a:custGeom>
              <a:avLst/>
              <a:gdLst/>
              <a:ahLst/>
              <a:cxnLst/>
              <a:rect l="l" t="t" r="r" b="b"/>
              <a:pathLst>
                <a:path w="18353405" h="2568575">
                  <a:moveTo>
                    <a:pt x="0" y="0"/>
                  </a:moveTo>
                  <a:lnTo>
                    <a:pt x="18352783" y="0"/>
                  </a:lnTo>
                  <a:lnTo>
                    <a:pt x="18352783" y="2567984"/>
                  </a:lnTo>
                  <a:lnTo>
                    <a:pt x="0" y="256798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697652" y="3553556"/>
              <a:ext cx="18708791" cy="3028703"/>
            </a:xfrm>
            <a:prstGeom prst="rect">
              <a:avLst/>
            </a:prstGeom>
          </p:spPr>
        </p:pic>
      </p:grpSp>
      <p:sp>
        <p:nvSpPr>
          <p:cNvPr id="6" name="object 6"/>
          <p:cNvSpPr txBox="1"/>
          <p:nvPr/>
        </p:nvSpPr>
        <p:spPr>
          <a:xfrm>
            <a:off x="929679" y="4322246"/>
            <a:ext cx="16285210" cy="1236345"/>
          </a:xfrm>
          <a:prstGeom prst="rect">
            <a:avLst/>
          </a:prstGeom>
        </p:spPr>
        <p:txBody>
          <a:bodyPr vert="horz" wrap="square" lIns="0" tIns="13335" rIns="0" bIns="0" rtlCol="0">
            <a:spAutoFit/>
          </a:bodyPr>
          <a:lstStyle/>
          <a:p>
            <a:pPr marL="12700">
              <a:lnSpc>
                <a:spcPct val="100000"/>
              </a:lnSpc>
              <a:spcBef>
                <a:spcPts val="105"/>
              </a:spcBef>
            </a:pPr>
            <a:r>
              <a:rPr sz="3950" b="1" dirty="0">
                <a:latin typeface="Arial"/>
                <a:cs typeface="Arial"/>
              </a:rPr>
              <a:t>AnnotationConfigApplicationContext</a:t>
            </a:r>
            <a:r>
              <a:rPr sz="3950" b="1" spc="-65" dirty="0">
                <a:latin typeface="Arial"/>
                <a:cs typeface="Arial"/>
              </a:rPr>
              <a:t> </a:t>
            </a:r>
            <a:r>
              <a:rPr sz="3950" b="1" dirty="0">
                <a:solidFill>
                  <a:srgbClr val="7E504F"/>
                </a:solidFill>
                <a:latin typeface="Arial"/>
                <a:cs typeface="Arial"/>
              </a:rPr>
              <a:t>context</a:t>
            </a:r>
            <a:r>
              <a:rPr sz="3950" b="1" spc="-50" dirty="0">
                <a:solidFill>
                  <a:srgbClr val="7E504F"/>
                </a:solidFill>
                <a:latin typeface="Arial"/>
                <a:cs typeface="Arial"/>
              </a:rPr>
              <a:t> </a:t>
            </a:r>
            <a:r>
              <a:rPr sz="3950" b="1" spc="-50" dirty="0">
                <a:latin typeface="Arial"/>
                <a:cs typeface="Arial"/>
              </a:rPr>
              <a:t>=</a:t>
            </a:r>
            <a:endParaRPr sz="3950">
              <a:latin typeface="Arial"/>
              <a:cs typeface="Arial"/>
            </a:endParaRPr>
          </a:p>
          <a:p>
            <a:pPr marL="1520190">
              <a:lnSpc>
                <a:spcPct val="100000"/>
              </a:lnSpc>
              <a:spcBef>
                <a:spcPts val="45"/>
              </a:spcBef>
            </a:pPr>
            <a:r>
              <a:rPr sz="3950" b="1" dirty="0">
                <a:solidFill>
                  <a:srgbClr val="931A68"/>
                </a:solidFill>
                <a:latin typeface="Arial"/>
                <a:cs typeface="Arial"/>
              </a:rPr>
              <a:t>new</a:t>
            </a:r>
            <a:r>
              <a:rPr sz="3950" b="1" spc="-155" dirty="0">
                <a:solidFill>
                  <a:srgbClr val="931A68"/>
                </a:solidFill>
                <a:latin typeface="Arial"/>
                <a:cs typeface="Arial"/>
              </a:rPr>
              <a:t> </a:t>
            </a:r>
            <a:r>
              <a:rPr sz="3950" b="1" spc="-10" dirty="0">
                <a:latin typeface="Arial"/>
                <a:cs typeface="Arial"/>
              </a:rPr>
              <a:t>AnnotationConfigApplicationContext(</a:t>
            </a:r>
            <a:r>
              <a:rPr sz="3950" b="1" spc="-10" dirty="0">
                <a:solidFill>
                  <a:srgbClr val="FF2600"/>
                </a:solidFill>
                <a:latin typeface="Arial"/>
                <a:cs typeface="Arial"/>
              </a:rPr>
              <a:t>SportConfig</a:t>
            </a:r>
            <a:r>
              <a:rPr sz="3950" b="1" spc="-10" dirty="0">
                <a:latin typeface="Arial"/>
                <a:cs typeface="Arial"/>
              </a:rPr>
              <a:t>.</a:t>
            </a:r>
            <a:r>
              <a:rPr sz="3950" b="1" spc="-10" dirty="0">
                <a:solidFill>
                  <a:srgbClr val="931A68"/>
                </a:solidFill>
                <a:latin typeface="Arial"/>
                <a:cs typeface="Arial"/>
              </a:rPr>
              <a:t>class</a:t>
            </a:r>
            <a:r>
              <a:rPr sz="3950" b="1" spc="-10" dirty="0">
                <a:latin typeface="Arial"/>
                <a:cs typeface="Arial"/>
              </a:rPr>
              <a:t>);</a:t>
            </a:r>
            <a:endParaRPr sz="395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2034" y="487808"/>
            <a:ext cx="16273144"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Step</a:t>
            </a:r>
            <a:r>
              <a:rPr sz="6500" b="1" spc="-380" dirty="0">
                <a:latin typeface="Book Antiqua"/>
                <a:cs typeface="Book Antiqua"/>
              </a:rPr>
              <a:t> </a:t>
            </a:r>
            <a:r>
              <a:rPr sz="6500" b="1" spc="200" dirty="0">
                <a:latin typeface="Book Antiqua"/>
                <a:cs typeface="Book Antiqua"/>
              </a:rPr>
              <a:t>4:</a:t>
            </a:r>
            <a:r>
              <a:rPr sz="6500" b="1" spc="-430" dirty="0">
                <a:latin typeface="Book Antiqua"/>
                <a:cs typeface="Book Antiqua"/>
              </a:rPr>
              <a:t> </a:t>
            </a:r>
            <a:r>
              <a:rPr sz="6500" b="1" spc="-120" dirty="0">
                <a:latin typeface="Book Antiqua"/>
                <a:cs typeface="Book Antiqua"/>
              </a:rPr>
              <a:t>Retrieve</a:t>
            </a:r>
            <a:r>
              <a:rPr sz="6500" b="1" spc="-245" dirty="0">
                <a:latin typeface="Book Antiqua"/>
                <a:cs typeface="Book Antiqua"/>
              </a:rPr>
              <a:t> </a:t>
            </a:r>
            <a:r>
              <a:rPr sz="6500" b="1" dirty="0">
                <a:latin typeface="Book Antiqua"/>
                <a:cs typeface="Book Antiqua"/>
              </a:rPr>
              <a:t>bean</a:t>
            </a:r>
            <a:r>
              <a:rPr sz="6500" b="1" spc="-245" dirty="0">
                <a:latin typeface="Book Antiqua"/>
                <a:cs typeface="Book Antiqua"/>
              </a:rPr>
              <a:t> </a:t>
            </a:r>
            <a:r>
              <a:rPr sz="6500" b="1" dirty="0">
                <a:latin typeface="Book Antiqua"/>
                <a:cs typeface="Book Antiqua"/>
              </a:rPr>
              <a:t>from</a:t>
            </a:r>
            <a:r>
              <a:rPr sz="6500" b="1" spc="-245" dirty="0">
                <a:latin typeface="Book Antiqua"/>
                <a:cs typeface="Book Antiqua"/>
              </a:rPr>
              <a:t> </a:t>
            </a:r>
            <a:r>
              <a:rPr sz="6500" b="1" dirty="0">
                <a:latin typeface="Book Antiqua"/>
                <a:cs typeface="Book Antiqua"/>
              </a:rPr>
              <a:t>Spring</a:t>
            </a:r>
            <a:r>
              <a:rPr sz="6500" b="1" spc="-245" dirty="0">
                <a:latin typeface="Book Antiqua"/>
                <a:cs typeface="Book Antiqua"/>
              </a:rPr>
              <a:t> </a:t>
            </a:r>
            <a:r>
              <a:rPr sz="6500" b="1" spc="-10" dirty="0">
                <a:latin typeface="Book Antiqua"/>
                <a:cs typeface="Book Antiqua"/>
              </a:rPr>
              <a:t>container</a:t>
            </a:r>
            <a:endParaRPr sz="6500">
              <a:latin typeface="Book Antiqua"/>
              <a:cs typeface="Book Antiqua"/>
            </a:endParaRPr>
          </a:p>
        </p:txBody>
      </p:sp>
      <p:grpSp>
        <p:nvGrpSpPr>
          <p:cNvPr id="3" name="object 3"/>
          <p:cNvGrpSpPr/>
          <p:nvPr/>
        </p:nvGrpSpPr>
        <p:grpSpPr>
          <a:xfrm>
            <a:off x="818610" y="3682158"/>
            <a:ext cx="18709005" cy="2421890"/>
            <a:chOff x="818610" y="3682158"/>
            <a:chExt cx="18709005" cy="2421890"/>
          </a:xfrm>
        </p:grpSpPr>
        <p:sp>
          <p:nvSpPr>
            <p:cNvPr id="4" name="object 4"/>
            <p:cNvSpPr/>
            <p:nvPr/>
          </p:nvSpPr>
          <p:spPr>
            <a:xfrm>
              <a:off x="996615" y="3797338"/>
              <a:ext cx="18353405" cy="1960880"/>
            </a:xfrm>
            <a:custGeom>
              <a:avLst/>
              <a:gdLst/>
              <a:ahLst/>
              <a:cxnLst/>
              <a:rect l="l" t="t" r="r" b="b"/>
              <a:pathLst>
                <a:path w="18353405" h="1960879">
                  <a:moveTo>
                    <a:pt x="0" y="0"/>
                  </a:moveTo>
                  <a:lnTo>
                    <a:pt x="18352784" y="0"/>
                  </a:lnTo>
                  <a:lnTo>
                    <a:pt x="18352784" y="1960673"/>
                  </a:lnTo>
                  <a:lnTo>
                    <a:pt x="0" y="1960673"/>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818610" y="3682158"/>
              <a:ext cx="18708791" cy="2421392"/>
            </a:xfrm>
            <a:prstGeom prst="rect">
              <a:avLst/>
            </a:prstGeom>
          </p:spPr>
        </p:pic>
      </p:grpSp>
      <p:sp>
        <p:nvSpPr>
          <p:cNvPr id="6" name="object 6"/>
          <p:cNvSpPr txBox="1"/>
          <p:nvPr/>
        </p:nvSpPr>
        <p:spPr>
          <a:xfrm>
            <a:off x="1055330" y="4447897"/>
            <a:ext cx="15681325" cy="628650"/>
          </a:xfrm>
          <a:prstGeom prst="rect">
            <a:avLst/>
          </a:prstGeom>
        </p:spPr>
        <p:txBody>
          <a:bodyPr vert="horz" wrap="square" lIns="0" tIns="13335" rIns="0" bIns="0" rtlCol="0">
            <a:spAutoFit/>
          </a:bodyPr>
          <a:lstStyle/>
          <a:p>
            <a:pPr marL="12700">
              <a:lnSpc>
                <a:spcPct val="100000"/>
              </a:lnSpc>
              <a:spcBef>
                <a:spcPts val="105"/>
              </a:spcBef>
            </a:pPr>
            <a:r>
              <a:rPr sz="3950" b="1" dirty="0">
                <a:latin typeface="Arial"/>
                <a:cs typeface="Arial"/>
              </a:rPr>
              <a:t>Coach</a:t>
            </a:r>
            <a:r>
              <a:rPr sz="3950" b="1" spc="-25" dirty="0">
                <a:latin typeface="Arial"/>
                <a:cs typeface="Arial"/>
              </a:rPr>
              <a:t> </a:t>
            </a:r>
            <a:r>
              <a:rPr sz="3950" b="1" dirty="0">
                <a:solidFill>
                  <a:srgbClr val="7E504F"/>
                </a:solidFill>
                <a:latin typeface="Arial"/>
                <a:cs typeface="Arial"/>
              </a:rPr>
              <a:t>theCoach</a:t>
            </a:r>
            <a:r>
              <a:rPr sz="3950" b="1" spc="-25" dirty="0">
                <a:solidFill>
                  <a:srgbClr val="7E504F"/>
                </a:solidFill>
                <a:latin typeface="Arial"/>
                <a:cs typeface="Arial"/>
              </a:rPr>
              <a:t> </a:t>
            </a:r>
            <a:r>
              <a:rPr sz="3950" b="1" dirty="0">
                <a:latin typeface="Arial"/>
                <a:cs typeface="Arial"/>
              </a:rPr>
              <a:t>=</a:t>
            </a:r>
            <a:r>
              <a:rPr sz="3950" b="1" spc="-25" dirty="0">
                <a:latin typeface="Arial"/>
                <a:cs typeface="Arial"/>
              </a:rPr>
              <a:t> </a:t>
            </a:r>
            <a:r>
              <a:rPr sz="3950" b="1" dirty="0">
                <a:solidFill>
                  <a:srgbClr val="7E504F"/>
                </a:solidFill>
                <a:latin typeface="Arial"/>
                <a:cs typeface="Arial"/>
              </a:rPr>
              <a:t>context</a:t>
            </a:r>
            <a:r>
              <a:rPr sz="3950" b="1" dirty="0">
                <a:latin typeface="Arial"/>
                <a:cs typeface="Arial"/>
              </a:rPr>
              <a:t>.getBean(</a:t>
            </a:r>
            <a:r>
              <a:rPr sz="3950" b="1" dirty="0">
                <a:solidFill>
                  <a:srgbClr val="3933FF"/>
                </a:solidFill>
                <a:latin typeface="Arial"/>
                <a:cs typeface="Arial"/>
              </a:rPr>
              <a:t>"tennisCoach"</a:t>
            </a:r>
            <a:r>
              <a:rPr sz="3950" b="1" dirty="0">
                <a:latin typeface="Arial"/>
                <a:cs typeface="Arial"/>
              </a:rPr>
              <a:t>,</a:t>
            </a:r>
            <a:r>
              <a:rPr sz="3950" b="1" spc="-25" dirty="0">
                <a:latin typeface="Arial"/>
                <a:cs typeface="Arial"/>
              </a:rPr>
              <a:t> </a:t>
            </a:r>
            <a:r>
              <a:rPr sz="3950" b="1" spc="-10" dirty="0">
                <a:latin typeface="Arial"/>
                <a:cs typeface="Arial"/>
              </a:rPr>
              <a:t>Coach.</a:t>
            </a:r>
            <a:r>
              <a:rPr sz="3950" b="1" spc="-10" dirty="0">
                <a:solidFill>
                  <a:srgbClr val="931A68"/>
                </a:solidFill>
                <a:latin typeface="Arial"/>
                <a:cs typeface="Arial"/>
              </a:rPr>
              <a:t>class</a:t>
            </a:r>
            <a:r>
              <a:rPr sz="3950" b="1" spc="-10" dirty="0">
                <a:latin typeface="Arial"/>
                <a:cs typeface="Arial"/>
              </a:rPr>
              <a:t>);</a:t>
            </a:r>
            <a:endParaRPr sz="395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4202" y="9998060"/>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7" name="object 7"/>
          <p:cNvSpPr txBox="1">
            <a:spLocks noGrp="1"/>
          </p:cNvSpPr>
          <p:nvPr>
            <p:ph type="title"/>
          </p:nvPr>
        </p:nvSpPr>
        <p:spPr>
          <a:xfrm>
            <a:off x="3346450" y="4538664"/>
            <a:ext cx="12934830" cy="2232021"/>
          </a:xfrm>
          <a:prstGeom prst="rect">
            <a:avLst/>
          </a:prstGeom>
        </p:spPr>
        <p:txBody>
          <a:bodyPr vert="horz" wrap="square" lIns="0" tIns="15875" rIns="0" bIns="0" rtlCol="0">
            <a:spAutoFit/>
          </a:bodyPr>
          <a:lstStyle/>
          <a:p>
            <a:pPr marL="25400" algn="ctr">
              <a:lnSpc>
                <a:spcPct val="100000"/>
              </a:lnSpc>
              <a:spcBef>
                <a:spcPts val="125"/>
              </a:spcBef>
            </a:pPr>
            <a:r>
              <a:rPr sz="7200" spc="-114" dirty="0"/>
              <a:t>Defining</a:t>
            </a:r>
            <a:r>
              <a:rPr sz="7200" spc="-365" dirty="0"/>
              <a:t> </a:t>
            </a:r>
            <a:r>
              <a:rPr sz="7200" spc="-90" dirty="0"/>
              <a:t>Beans</a:t>
            </a:r>
            <a:r>
              <a:rPr sz="7200" spc="-380" dirty="0"/>
              <a:t> </a:t>
            </a:r>
            <a:r>
              <a:rPr sz="7200" spc="-75" dirty="0"/>
              <a:t>with</a:t>
            </a:r>
            <a:r>
              <a:rPr sz="7200" spc="-375" dirty="0"/>
              <a:t> </a:t>
            </a:r>
            <a:r>
              <a:rPr sz="7200" spc="-75" dirty="0"/>
              <a:t>Java</a:t>
            </a:r>
            <a:r>
              <a:rPr sz="7200" spc="-370" dirty="0"/>
              <a:t> </a:t>
            </a:r>
            <a:r>
              <a:rPr sz="7200" spc="-30" dirty="0"/>
              <a:t>Code</a:t>
            </a:r>
          </a:p>
        </p:txBody>
      </p:sp>
      <p:pic>
        <p:nvPicPr>
          <p:cNvPr id="8" name="object 8"/>
          <p:cNvPicPr/>
          <p:nvPr/>
        </p:nvPicPr>
        <p:blipFill>
          <a:blip r:embed="rId2" cstate="print"/>
          <a:stretch>
            <a:fillRect/>
          </a:stretch>
        </p:blipFill>
        <p:spPr>
          <a:xfrm>
            <a:off x="309872" y="478229"/>
            <a:ext cx="2021800" cy="824901"/>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692557" y="4207402"/>
            <a:ext cx="10073005" cy="4131310"/>
            <a:chOff x="9692557" y="4207402"/>
            <a:chExt cx="10073005" cy="4131310"/>
          </a:xfrm>
        </p:grpSpPr>
        <p:pic>
          <p:nvPicPr>
            <p:cNvPr id="3" name="object 3"/>
            <p:cNvPicPr/>
            <p:nvPr/>
          </p:nvPicPr>
          <p:blipFill>
            <a:blip r:embed="rId2" cstate="print"/>
            <a:stretch>
              <a:fillRect/>
            </a:stretch>
          </p:blipFill>
          <p:spPr>
            <a:xfrm>
              <a:off x="9692557" y="4207402"/>
              <a:ext cx="9162637" cy="3798633"/>
            </a:xfrm>
            <a:prstGeom prst="rect">
              <a:avLst/>
            </a:prstGeom>
          </p:spPr>
        </p:pic>
        <p:pic>
          <p:nvPicPr>
            <p:cNvPr id="4" name="object 4"/>
            <p:cNvPicPr/>
            <p:nvPr/>
          </p:nvPicPr>
          <p:blipFill>
            <a:blip r:embed="rId3" cstate="print"/>
            <a:stretch>
              <a:fillRect/>
            </a:stretch>
          </p:blipFill>
          <p:spPr>
            <a:xfrm>
              <a:off x="9779806" y="6093335"/>
              <a:ext cx="5728392" cy="315844"/>
            </a:xfrm>
            <a:prstGeom prst="rect">
              <a:avLst/>
            </a:prstGeom>
          </p:spPr>
        </p:pic>
        <p:sp>
          <p:nvSpPr>
            <p:cNvPr id="5" name="object 5"/>
            <p:cNvSpPr/>
            <p:nvPr/>
          </p:nvSpPr>
          <p:spPr>
            <a:xfrm>
              <a:off x="16037417" y="6999268"/>
              <a:ext cx="3728720" cy="1339850"/>
            </a:xfrm>
            <a:custGeom>
              <a:avLst/>
              <a:gdLst/>
              <a:ahLst/>
              <a:cxnLst/>
              <a:rect l="l" t="t" r="r" b="b"/>
              <a:pathLst>
                <a:path w="3728719" h="1339850">
                  <a:moveTo>
                    <a:pt x="3135896" y="0"/>
                  </a:moveTo>
                  <a:lnTo>
                    <a:pt x="3088021" y="366"/>
                  </a:lnTo>
                  <a:lnTo>
                    <a:pt x="583657" y="115993"/>
                  </a:lnTo>
                  <a:lnTo>
                    <a:pt x="535951" y="120039"/>
                  </a:lnTo>
                  <a:lnTo>
                    <a:pt x="489417" y="127628"/>
                  </a:lnTo>
                  <a:lnTo>
                    <a:pt x="444185" y="138617"/>
                  </a:lnTo>
                  <a:lnTo>
                    <a:pt x="400384" y="152865"/>
                  </a:lnTo>
                  <a:lnTo>
                    <a:pt x="358143" y="170228"/>
                  </a:lnTo>
                  <a:lnTo>
                    <a:pt x="317593" y="190565"/>
                  </a:lnTo>
                  <a:lnTo>
                    <a:pt x="278863" y="213733"/>
                  </a:lnTo>
                  <a:lnTo>
                    <a:pt x="242082" y="239591"/>
                  </a:lnTo>
                  <a:lnTo>
                    <a:pt x="207382" y="267996"/>
                  </a:lnTo>
                  <a:lnTo>
                    <a:pt x="174890" y="298805"/>
                  </a:lnTo>
                  <a:lnTo>
                    <a:pt x="144737" y="331877"/>
                  </a:lnTo>
                  <a:lnTo>
                    <a:pt x="117052" y="367069"/>
                  </a:lnTo>
                  <a:lnTo>
                    <a:pt x="91966" y="404240"/>
                  </a:lnTo>
                  <a:lnTo>
                    <a:pt x="69607" y="443246"/>
                  </a:lnTo>
                  <a:lnTo>
                    <a:pt x="50106" y="483946"/>
                  </a:lnTo>
                  <a:lnTo>
                    <a:pt x="33592" y="526197"/>
                  </a:lnTo>
                  <a:lnTo>
                    <a:pt x="20194" y="569857"/>
                  </a:lnTo>
                  <a:lnTo>
                    <a:pt x="10043" y="614785"/>
                  </a:lnTo>
                  <a:lnTo>
                    <a:pt x="3269" y="660837"/>
                  </a:lnTo>
                  <a:lnTo>
                    <a:pt x="0" y="707871"/>
                  </a:lnTo>
                  <a:lnTo>
                    <a:pt x="366" y="755746"/>
                  </a:lnTo>
                  <a:lnTo>
                    <a:pt x="4412" y="803451"/>
                  </a:lnTo>
                  <a:lnTo>
                    <a:pt x="12001" y="849985"/>
                  </a:lnTo>
                  <a:lnTo>
                    <a:pt x="22990" y="895217"/>
                  </a:lnTo>
                  <a:lnTo>
                    <a:pt x="37237" y="939017"/>
                  </a:lnTo>
                  <a:lnTo>
                    <a:pt x="54600" y="981258"/>
                  </a:lnTo>
                  <a:lnTo>
                    <a:pt x="74938" y="1021808"/>
                  </a:lnTo>
                  <a:lnTo>
                    <a:pt x="98106" y="1060537"/>
                  </a:lnTo>
                  <a:lnTo>
                    <a:pt x="123964" y="1097317"/>
                  </a:lnTo>
                  <a:lnTo>
                    <a:pt x="152369" y="1132018"/>
                  </a:lnTo>
                  <a:lnTo>
                    <a:pt x="183179" y="1164510"/>
                  </a:lnTo>
                  <a:lnTo>
                    <a:pt x="216251" y="1194663"/>
                  </a:lnTo>
                  <a:lnTo>
                    <a:pt x="251444" y="1222347"/>
                  </a:lnTo>
                  <a:lnTo>
                    <a:pt x="288615" y="1247433"/>
                  </a:lnTo>
                  <a:lnTo>
                    <a:pt x="327621" y="1269792"/>
                  </a:lnTo>
                  <a:lnTo>
                    <a:pt x="368322" y="1289293"/>
                  </a:lnTo>
                  <a:lnTo>
                    <a:pt x="410574" y="1305807"/>
                  </a:lnTo>
                  <a:lnTo>
                    <a:pt x="454235" y="1319205"/>
                  </a:lnTo>
                  <a:lnTo>
                    <a:pt x="499163" y="1329355"/>
                  </a:lnTo>
                  <a:lnTo>
                    <a:pt x="545216" y="1336130"/>
                  </a:lnTo>
                  <a:lnTo>
                    <a:pt x="592251" y="1339399"/>
                  </a:lnTo>
                  <a:lnTo>
                    <a:pt x="640126" y="1339032"/>
                  </a:lnTo>
                  <a:lnTo>
                    <a:pt x="3144490" y="1223405"/>
                  </a:lnTo>
                  <a:lnTo>
                    <a:pt x="3192196" y="1219359"/>
                  </a:lnTo>
                  <a:lnTo>
                    <a:pt x="3238730" y="1211770"/>
                  </a:lnTo>
                  <a:lnTo>
                    <a:pt x="3283962" y="1200781"/>
                  </a:lnTo>
                  <a:lnTo>
                    <a:pt x="3327763" y="1186533"/>
                  </a:lnTo>
                  <a:lnTo>
                    <a:pt x="3370004" y="1169170"/>
                  </a:lnTo>
                  <a:lnTo>
                    <a:pt x="3410554" y="1148833"/>
                  </a:lnTo>
                  <a:lnTo>
                    <a:pt x="3449284" y="1125665"/>
                  </a:lnTo>
                  <a:lnTo>
                    <a:pt x="3486065" y="1099807"/>
                  </a:lnTo>
                  <a:lnTo>
                    <a:pt x="3520765" y="1071402"/>
                  </a:lnTo>
                  <a:lnTo>
                    <a:pt x="3553257" y="1040593"/>
                  </a:lnTo>
                  <a:lnTo>
                    <a:pt x="3583410" y="1007521"/>
                  </a:lnTo>
                  <a:lnTo>
                    <a:pt x="3611095" y="972329"/>
                  </a:lnTo>
                  <a:lnTo>
                    <a:pt x="3636181" y="935158"/>
                  </a:lnTo>
                  <a:lnTo>
                    <a:pt x="3658540" y="896152"/>
                  </a:lnTo>
                  <a:lnTo>
                    <a:pt x="3678041" y="855452"/>
                  </a:lnTo>
                  <a:lnTo>
                    <a:pt x="3694555" y="813201"/>
                  </a:lnTo>
                  <a:lnTo>
                    <a:pt x="3707953" y="769541"/>
                  </a:lnTo>
                  <a:lnTo>
                    <a:pt x="3718104" y="724613"/>
                  </a:lnTo>
                  <a:lnTo>
                    <a:pt x="3724878" y="678561"/>
                  </a:lnTo>
                  <a:lnTo>
                    <a:pt x="3728148" y="631527"/>
                  </a:lnTo>
                  <a:lnTo>
                    <a:pt x="3727781" y="583652"/>
                  </a:lnTo>
                  <a:lnTo>
                    <a:pt x="3723735" y="535947"/>
                  </a:lnTo>
                  <a:lnTo>
                    <a:pt x="3716146" y="489414"/>
                  </a:lnTo>
                  <a:lnTo>
                    <a:pt x="3705157" y="444182"/>
                  </a:lnTo>
                  <a:lnTo>
                    <a:pt x="3690910" y="400381"/>
                  </a:lnTo>
                  <a:lnTo>
                    <a:pt x="3673547" y="358141"/>
                  </a:lnTo>
                  <a:lnTo>
                    <a:pt x="3653209" y="317591"/>
                  </a:lnTo>
                  <a:lnTo>
                    <a:pt x="3630041" y="278861"/>
                  </a:lnTo>
                  <a:lnTo>
                    <a:pt x="3604183" y="242081"/>
                  </a:lnTo>
                  <a:lnTo>
                    <a:pt x="3575778" y="207380"/>
                  </a:lnTo>
                  <a:lnTo>
                    <a:pt x="3544968" y="174889"/>
                  </a:lnTo>
                  <a:lnTo>
                    <a:pt x="3511896" y="144736"/>
                  </a:lnTo>
                  <a:lnTo>
                    <a:pt x="3476703" y="117051"/>
                  </a:lnTo>
                  <a:lnTo>
                    <a:pt x="3439532" y="91965"/>
                  </a:lnTo>
                  <a:lnTo>
                    <a:pt x="3400526" y="69606"/>
                  </a:lnTo>
                  <a:lnTo>
                    <a:pt x="3359825" y="50105"/>
                  </a:lnTo>
                  <a:lnTo>
                    <a:pt x="3317573" y="33591"/>
                  </a:lnTo>
                  <a:lnTo>
                    <a:pt x="3273912" y="20194"/>
                  </a:lnTo>
                  <a:lnTo>
                    <a:pt x="3228984" y="10043"/>
                  </a:lnTo>
                  <a:lnTo>
                    <a:pt x="3182931" y="3268"/>
                  </a:lnTo>
                  <a:lnTo>
                    <a:pt x="3135896" y="0"/>
                  </a:lnTo>
                  <a:close/>
                </a:path>
              </a:pathLst>
            </a:custGeom>
            <a:solidFill>
              <a:srgbClr val="FF2600"/>
            </a:solidFill>
          </p:spPr>
          <p:txBody>
            <a:bodyPr wrap="square" lIns="0" tIns="0" rIns="0" bIns="0" rtlCol="0"/>
            <a:lstStyle/>
            <a:p>
              <a:endParaRPr/>
            </a:p>
          </p:txBody>
        </p:sp>
      </p:grpSp>
      <p:sp>
        <p:nvSpPr>
          <p:cNvPr id="6" name="object 6"/>
          <p:cNvSpPr txBox="1"/>
          <p:nvPr/>
        </p:nvSpPr>
        <p:spPr>
          <a:xfrm>
            <a:off x="9955583" y="3589284"/>
            <a:ext cx="5331460" cy="553720"/>
          </a:xfrm>
          <a:prstGeom prst="rect">
            <a:avLst/>
          </a:prstGeom>
        </p:spPr>
        <p:txBody>
          <a:bodyPr vert="horz" wrap="square" lIns="0" tIns="13970" rIns="0" bIns="0" rtlCol="0">
            <a:spAutoFit/>
          </a:bodyPr>
          <a:lstStyle/>
          <a:p>
            <a:pPr marL="12700">
              <a:lnSpc>
                <a:spcPct val="100000"/>
              </a:lnSpc>
              <a:spcBef>
                <a:spcPts val="110"/>
              </a:spcBef>
            </a:pPr>
            <a:r>
              <a:rPr sz="3450" dirty="0">
                <a:latin typeface="Arial Rounded MT Bold"/>
                <a:cs typeface="Arial Rounded MT Bold"/>
              </a:rPr>
              <a:t>Java</a:t>
            </a:r>
            <a:r>
              <a:rPr sz="3450" spc="-155" dirty="0">
                <a:latin typeface="Arial Rounded MT Bold"/>
                <a:cs typeface="Arial Rounded MT Bold"/>
              </a:rPr>
              <a:t> </a:t>
            </a:r>
            <a:r>
              <a:rPr sz="3450" dirty="0">
                <a:latin typeface="Arial Rounded MT Bold"/>
                <a:cs typeface="Arial Rounded MT Bold"/>
              </a:rPr>
              <a:t>Configuration</a:t>
            </a:r>
            <a:r>
              <a:rPr sz="3450" spc="-145" dirty="0">
                <a:latin typeface="Arial Rounded MT Bold"/>
                <a:cs typeface="Arial Rounded MT Bold"/>
              </a:rPr>
              <a:t> </a:t>
            </a:r>
            <a:r>
              <a:rPr sz="3450" spc="-10" dirty="0">
                <a:latin typeface="Arial Rounded MT Bold"/>
                <a:cs typeface="Arial Rounded MT Bold"/>
              </a:rPr>
              <a:t>Class</a:t>
            </a:r>
            <a:endParaRPr sz="3450">
              <a:latin typeface="Arial Rounded MT Bold"/>
              <a:cs typeface="Arial Rounded MT Bold"/>
            </a:endParaRPr>
          </a:p>
        </p:txBody>
      </p:sp>
      <p:sp>
        <p:nvSpPr>
          <p:cNvPr id="7" name="object 7"/>
          <p:cNvSpPr txBox="1">
            <a:spLocks noGrp="1"/>
          </p:cNvSpPr>
          <p:nvPr>
            <p:ph type="title"/>
          </p:nvPr>
        </p:nvSpPr>
        <p:spPr>
          <a:xfrm>
            <a:off x="982034" y="487808"/>
            <a:ext cx="9425305" cy="1021080"/>
          </a:xfrm>
          <a:prstGeom prst="rect">
            <a:avLst/>
          </a:prstGeom>
        </p:spPr>
        <p:txBody>
          <a:bodyPr vert="horz" wrap="square" lIns="0" tIns="16510" rIns="0" bIns="0" rtlCol="0">
            <a:spAutoFit/>
          </a:bodyPr>
          <a:lstStyle/>
          <a:p>
            <a:pPr marL="12700">
              <a:lnSpc>
                <a:spcPct val="100000"/>
              </a:lnSpc>
              <a:spcBef>
                <a:spcPts val="130"/>
              </a:spcBef>
            </a:pPr>
            <a:r>
              <a:rPr sz="6500" b="1" spc="-155" dirty="0">
                <a:latin typeface="Book Antiqua"/>
                <a:cs typeface="Book Antiqua"/>
              </a:rPr>
              <a:t>Defining</a:t>
            </a:r>
            <a:r>
              <a:rPr sz="6500" b="1" spc="-254" dirty="0">
                <a:latin typeface="Book Antiqua"/>
                <a:cs typeface="Book Antiqua"/>
              </a:rPr>
              <a:t> </a:t>
            </a:r>
            <a:r>
              <a:rPr sz="6500" b="1" spc="-10" dirty="0">
                <a:latin typeface="Book Antiqua"/>
                <a:cs typeface="Book Antiqua"/>
              </a:rPr>
              <a:t>Beans</a:t>
            </a:r>
            <a:r>
              <a:rPr sz="6500" b="1" spc="-285" dirty="0">
                <a:latin typeface="Book Antiqua"/>
                <a:cs typeface="Book Antiqua"/>
              </a:rPr>
              <a:t> </a:t>
            </a:r>
            <a:r>
              <a:rPr sz="6500" b="1" dirty="0">
                <a:latin typeface="Book Antiqua"/>
                <a:cs typeface="Book Antiqua"/>
              </a:rPr>
              <a:t>in</a:t>
            </a:r>
            <a:r>
              <a:rPr sz="6500" b="1" spc="-270" dirty="0">
                <a:latin typeface="Book Antiqua"/>
                <a:cs typeface="Book Antiqua"/>
              </a:rPr>
              <a:t> </a:t>
            </a:r>
            <a:r>
              <a:rPr sz="6500" b="1" spc="-10" dirty="0">
                <a:latin typeface="Book Antiqua"/>
                <a:cs typeface="Book Antiqua"/>
              </a:rPr>
              <a:t>Spring</a:t>
            </a:r>
            <a:endParaRPr sz="6500">
              <a:latin typeface="Book Antiqua"/>
              <a:cs typeface="Book Antiqua"/>
            </a:endParaRPr>
          </a:p>
        </p:txBody>
      </p:sp>
      <p:pic>
        <p:nvPicPr>
          <p:cNvPr id="8" name="object 8"/>
          <p:cNvPicPr/>
          <p:nvPr/>
        </p:nvPicPr>
        <p:blipFill>
          <a:blip r:embed="rId4" cstate="print"/>
          <a:stretch>
            <a:fillRect/>
          </a:stretch>
        </p:blipFill>
        <p:spPr>
          <a:xfrm>
            <a:off x="444436" y="2743042"/>
            <a:ext cx="7752401" cy="4649731"/>
          </a:xfrm>
          <a:prstGeom prst="rect">
            <a:avLst/>
          </a:prstGeom>
        </p:spPr>
      </p:pic>
      <p:sp>
        <p:nvSpPr>
          <p:cNvPr id="9" name="object 9"/>
          <p:cNvSpPr txBox="1"/>
          <p:nvPr/>
        </p:nvSpPr>
        <p:spPr>
          <a:xfrm>
            <a:off x="678378" y="2071005"/>
            <a:ext cx="3315335" cy="553720"/>
          </a:xfrm>
          <a:prstGeom prst="rect">
            <a:avLst/>
          </a:prstGeom>
        </p:spPr>
        <p:txBody>
          <a:bodyPr vert="horz" wrap="square" lIns="0" tIns="13970" rIns="0" bIns="0" rtlCol="0">
            <a:spAutoFit/>
          </a:bodyPr>
          <a:lstStyle/>
          <a:p>
            <a:pPr marL="12700">
              <a:lnSpc>
                <a:spcPct val="100000"/>
              </a:lnSpc>
              <a:spcBef>
                <a:spcPts val="110"/>
              </a:spcBef>
            </a:pPr>
            <a:r>
              <a:rPr sz="3450" dirty="0">
                <a:latin typeface="Arial Rounded MT Bold"/>
                <a:cs typeface="Arial Rounded MT Bold"/>
              </a:rPr>
              <a:t>Full XML </a:t>
            </a:r>
            <a:r>
              <a:rPr sz="3450" spc="-10" dirty="0">
                <a:latin typeface="Arial Rounded MT Bold"/>
                <a:cs typeface="Arial Rounded MT Bold"/>
              </a:rPr>
              <a:t>Config</a:t>
            </a:r>
            <a:endParaRPr sz="3450">
              <a:latin typeface="Arial Rounded MT Bold"/>
              <a:cs typeface="Arial Rounded MT Bold"/>
            </a:endParaRPr>
          </a:p>
        </p:txBody>
      </p:sp>
      <p:sp>
        <p:nvSpPr>
          <p:cNvPr id="10" name="object 10"/>
          <p:cNvSpPr txBox="1"/>
          <p:nvPr/>
        </p:nvSpPr>
        <p:spPr>
          <a:xfrm rot="21480000">
            <a:off x="16980997" y="7459014"/>
            <a:ext cx="1842128" cy="440055"/>
          </a:xfrm>
          <a:prstGeom prst="rect">
            <a:avLst/>
          </a:prstGeom>
        </p:spPr>
        <p:txBody>
          <a:bodyPr vert="horz" wrap="square" lIns="0" tIns="0" rIns="0" bIns="0" rtlCol="0">
            <a:spAutoFit/>
          </a:bodyPr>
          <a:lstStyle/>
          <a:p>
            <a:pPr>
              <a:lnSpc>
                <a:spcPts val="3465"/>
              </a:lnSpc>
            </a:pPr>
            <a:r>
              <a:rPr sz="3450" b="1" dirty="0">
                <a:solidFill>
                  <a:srgbClr val="FFFFFF"/>
                </a:solidFill>
                <a:latin typeface="Arial"/>
                <a:cs typeface="Arial"/>
              </a:rPr>
              <a:t>No</a:t>
            </a:r>
            <a:r>
              <a:rPr sz="3450" b="1" spc="-100" dirty="0">
                <a:solidFill>
                  <a:srgbClr val="FFFFFF"/>
                </a:solidFill>
                <a:latin typeface="Arial"/>
                <a:cs typeface="Arial"/>
              </a:rPr>
              <a:t> </a:t>
            </a:r>
            <a:r>
              <a:rPr sz="3450" b="1" spc="-20" dirty="0">
                <a:solidFill>
                  <a:srgbClr val="FFFFFF"/>
                </a:solidFill>
                <a:latin typeface="Arial"/>
                <a:cs typeface="Arial"/>
              </a:rPr>
              <a:t>XML</a:t>
            </a:r>
            <a:r>
              <a:rPr sz="5175" b="1" spc="-30" baseline="2415" dirty="0">
                <a:solidFill>
                  <a:srgbClr val="FFFFFF"/>
                </a:solidFill>
                <a:latin typeface="Arial"/>
                <a:cs typeface="Arial"/>
              </a:rPr>
              <a:t>!</a:t>
            </a:r>
            <a:endParaRPr sz="5175" baseline="2415">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6918959"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Our</a:t>
            </a:r>
            <a:r>
              <a:rPr sz="6500" b="1" spc="-145" dirty="0">
                <a:latin typeface="Book Antiqua"/>
                <a:cs typeface="Book Antiqua"/>
              </a:rPr>
              <a:t> </a:t>
            </a:r>
            <a:r>
              <a:rPr sz="6500" b="1" spc="-515" dirty="0">
                <a:latin typeface="Book Antiqua"/>
                <a:cs typeface="Book Antiqua"/>
              </a:rPr>
              <a:t>New</a:t>
            </a:r>
            <a:r>
              <a:rPr sz="6500" b="1" spc="-75" dirty="0">
                <a:latin typeface="Book Antiqua"/>
                <a:cs typeface="Book Antiqua"/>
              </a:rPr>
              <a:t> </a:t>
            </a:r>
            <a:r>
              <a:rPr sz="6500" b="1" dirty="0">
                <a:latin typeface="Book Antiqua"/>
                <a:cs typeface="Book Antiqua"/>
              </a:rPr>
              <a:t>Coach</a:t>
            </a:r>
            <a:r>
              <a:rPr sz="6500" b="1" spc="-110" dirty="0">
                <a:latin typeface="Book Antiqua"/>
                <a:cs typeface="Book Antiqua"/>
              </a:rPr>
              <a:t> </a:t>
            </a:r>
            <a:r>
              <a:rPr sz="6500" b="1" spc="-50" dirty="0">
                <a:latin typeface="Book Antiqua"/>
                <a:cs typeface="Book Antiqua"/>
              </a:rPr>
              <a:t>…</a:t>
            </a:r>
            <a:endParaRPr sz="6500">
              <a:latin typeface="Book Antiqua"/>
              <a:cs typeface="Book Antiqua"/>
            </a:endParaRPr>
          </a:p>
        </p:txBody>
      </p:sp>
      <p:grpSp>
        <p:nvGrpSpPr>
          <p:cNvPr id="3" name="object 3"/>
          <p:cNvGrpSpPr/>
          <p:nvPr/>
        </p:nvGrpSpPr>
        <p:grpSpPr>
          <a:xfrm>
            <a:off x="2361482" y="3532614"/>
            <a:ext cx="10673715" cy="4243705"/>
            <a:chOff x="2361482" y="3532614"/>
            <a:chExt cx="10673715" cy="4243705"/>
          </a:xfrm>
        </p:grpSpPr>
        <p:sp>
          <p:nvSpPr>
            <p:cNvPr id="4" name="object 4"/>
            <p:cNvSpPr/>
            <p:nvPr/>
          </p:nvSpPr>
          <p:spPr>
            <a:xfrm>
              <a:off x="2539488" y="3647794"/>
              <a:ext cx="10317480" cy="3782695"/>
            </a:xfrm>
            <a:custGeom>
              <a:avLst/>
              <a:gdLst/>
              <a:ahLst/>
              <a:cxnLst/>
              <a:rect l="l" t="t" r="r" b="b"/>
              <a:pathLst>
                <a:path w="10317480" h="3782695">
                  <a:moveTo>
                    <a:pt x="0" y="0"/>
                  </a:moveTo>
                  <a:lnTo>
                    <a:pt x="10317094" y="0"/>
                  </a:lnTo>
                  <a:lnTo>
                    <a:pt x="10317094" y="3782607"/>
                  </a:lnTo>
                  <a:lnTo>
                    <a:pt x="0" y="378260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61482" y="3532614"/>
              <a:ext cx="10673099" cy="4243326"/>
            </a:xfrm>
            <a:prstGeom prst="rect">
              <a:avLst/>
            </a:prstGeom>
          </p:spPr>
        </p:pic>
      </p:grpSp>
      <p:sp>
        <p:nvSpPr>
          <p:cNvPr id="6" name="object 6"/>
          <p:cNvSpPr txBox="1"/>
          <p:nvPr/>
        </p:nvSpPr>
        <p:spPr>
          <a:xfrm>
            <a:off x="2594550" y="3693993"/>
            <a:ext cx="10053955" cy="3058160"/>
          </a:xfrm>
          <a:prstGeom prst="rect">
            <a:avLst/>
          </a:prstGeom>
        </p:spPr>
        <p:txBody>
          <a:bodyPr vert="horz" wrap="square" lIns="0" tIns="13335" rIns="0" bIns="0" rtlCol="0">
            <a:spAutoFit/>
          </a:bodyPr>
          <a:lstStyle/>
          <a:p>
            <a:pPr marL="12700">
              <a:lnSpc>
                <a:spcPct val="100000"/>
              </a:lnSpc>
              <a:spcBef>
                <a:spcPts val="105"/>
              </a:spcBef>
              <a:tabLst>
                <a:tab pos="8280400" algn="l"/>
              </a:tabLst>
            </a:pPr>
            <a:r>
              <a:rPr sz="3950" dirty="0">
                <a:solidFill>
                  <a:srgbClr val="931A68"/>
                </a:solidFill>
                <a:latin typeface="Arial"/>
                <a:cs typeface="Arial"/>
              </a:rPr>
              <a:t>public class </a:t>
            </a:r>
            <a:r>
              <a:rPr sz="3950" dirty="0">
                <a:latin typeface="Arial"/>
                <a:cs typeface="Arial"/>
              </a:rPr>
              <a:t>SwimCoach </a:t>
            </a:r>
            <a:r>
              <a:rPr sz="3950" spc="-10" dirty="0">
                <a:solidFill>
                  <a:srgbClr val="931A68"/>
                </a:solidFill>
                <a:latin typeface="Arial"/>
                <a:cs typeface="Arial"/>
              </a:rPr>
              <a:t>implements</a:t>
            </a:r>
            <a:r>
              <a:rPr sz="3950" dirty="0">
                <a:solidFill>
                  <a:srgbClr val="931A68"/>
                </a:solidFill>
                <a:latin typeface="Arial"/>
                <a:cs typeface="Arial"/>
              </a:rPr>
              <a:t>	</a:t>
            </a:r>
            <a:r>
              <a:rPr sz="3950" dirty="0">
                <a:latin typeface="Arial"/>
                <a:cs typeface="Arial"/>
              </a:rPr>
              <a:t>Coach </a:t>
            </a:r>
            <a:r>
              <a:rPr sz="3950" spc="-50"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200660">
              <a:lnSpc>
                <a:spcPct val="100000"/>
              </a:lnSpc>
              <a:spcBef>
                <a:spcPts val="5"/>
              </a:spcBef>
            </a:pPr>
            <a:r>
              <a:rPr sz="3950" spc="-25"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dirty="0">
                <a:latin typeface="Arial"/>
                <a:cs typeface="Arial"/>
              </a:rPr>
              <a:t>}</a:t>
            </a:r>
            <a:endParaRPr sz="3950">
              <a:latin typeface="Arial"/>
              <a:cs typeface="Arial"/>
            </a:endParaRPr>
          </a:p>
        </p:txBody>
      </p:sp>
      <p:sp>
        <p:nvSpPr>
          <p:cNvPr id="7" name="object 7"/>
          <p:cNvSpPr/>
          <p:nvPr/>
        </p:nvSpPr>
        <p:spPr>
          <a:xfrm>
            <a:off x="14853584" y="1671892"/>
            <a:ext cx="3728720" cy="2101850"/>
          </a:xfrm>
          <a:custGeom>
            <a:avLst/>
            <a:gdLst/>
            <a:ahLst/>
            <a:cxnLst/>
            <a:rect l="l" t="t" r="r" b="b"/>
            <a:pathLst>
              <a:path w="3728719" h="2101850">
                <a:moveTo>
                  <a:pt x="440111" y="0"/>
                </a:moveTo>
                <a:lnTo>
                  <a:pt x="400704" y="578"/>
                </a:lnTo>
                <a:lnTo>
                  <a:pt x="358123" y="10785"/>
                </a:lnTo>
                <a:lnTo>
                  <a:pt x="319217" y="29748"/>
                </a:lnTo>
                <a:lnTo>
                  <a:pt x="285300" y="56637"/>
                </a:lnTo>
                <a:lnTo>
                  <a:pt x="257692" y="90622"/>
                </a:lnTo>
                <a:lnTo>
                  <a:pt x="240143" y="125884"/>
                </a:lnTo>
                <a:lnTo>
                  <a:pt x="226229" y="165568"/>
                </a:lnTo>
                <a:lnTo>
                  <a:pt x="213455" y="213845"/>
                </a:lnTo>
                <a:lnTo>
                  <a:pt x="199328" y="274888"/>
                </a:lnTo>
                <a:lnTo>
                  <a:pt x="27909" y="1029115"/>
                </a:lnTo>
                <a:lnTo>
                  <a:pt x="14082" y="1091091"/>
                </a:lnTo>
                <a:lnTo>
                  <a:pt x="4640" y="1140571"/>
                </a:lnTo>
                <a:lnTo>
                  <a:pt x="0" y="1182527"/>
                </a:lnTo>
                <a:lnTo>
                  <a:pt x="580" y="1221933"/>
                </a:lnTo>
                <a:lnTo>
                  <a:pt x="10786" y="1264512"/>
                </a:lnTo>
                <a:lnTo>
                  <a:pt x="29748" y="1303419"/>
                </a:lnTo>
                <a:lnTo>
                  <a:pt x="56635" y="1337335"/>
                </a:lnTo>
                <a:lnTo>
                  <a:pt x="90619" y="1364942"/>
                </a:lnTo>
                <a:lnTo>
                  <a:pt x="125883" y="1382492"/>
                </a:lnTo>
                <a:lnTo>
                  <a:pt x="165569" y="1396407"/>
                </a:lnTo>
                <a:lnTo>
                  <a:pt x="213847" y="1409183"/>
                </a:lnTo>
                <a:lnTo>
                  <a:pt x="3197123" y="2087201"/>
                </a:lnTo>
                <a:lnTo>
                  <a:pt x="3246605" y="2096642"/>
                </a:lnTo>
                <a:lnTo>
                  <a:pt x="3288562" y="2101281"/>
                </a:lnTo>
                <a:lnTo>
                  <a:pt x="3327965" y="2100702"/>
                </a:lnTo>
                <a:lnTo>
                  <a:pt x="3370545" y="2090495"/>
                </a:lnTo>
                <a:lnTo>
                  <a:pt x="3409452" y="2071533"/>
                </a:lnTo>
                <a:lnTo>
                  <a:pt x="3443368" y="2044644"/>
                </a:lnTo>
                <a:lnTo>
                  <a:pt x="3470977" y="2010659"/>
                </a:lnTo>
                <a:lnTo>
                  <a:pt x="3488526" y="1975396"/>
                </a:lnTo>
                <a:lnTo>
                  <a:pt x="3502442" y="1935712"/>
                </a:lnTo>
                <a:lnTo>
                  <a:pt x="3515218" y="1887435"/>
                </a:lnTo>
                <a:lnTo>
                  <a:pt x="3529352" y="1826392"/>
                </a:lnTo>
                <a:lnTo>
                  <a:pt x="3700760" y="1072166"/>
                </a:lnTo>
                <a:lnTo>
                  <a:pt x="3714591" y="1010189"/>
                </a:lnTo>
                <a:lnTo>
                  <a:pt x="3724033" y="960710"/>
                </a:lnTo>
                <a:lnTo>
                  <a:pt x="3728671" y="918754"/>
                </a:lnTo>
                <a:lnTo>
                  <a:pt x="3728089" y="879348"/>
                </a:lnTo>
                <a:lnTo>
                  <a:pt x="3717883" y="836768"/>
                </a:lnTo>
                <a:lnTo>
                  <a:pt x="3698921" y="797862"/>
                </a:lnTo>
                <a:lnTo>
                  <a:pt x="3672034" y="763946"/>
                </a:lnTo>
                <a:lnTo>
                  <a:pt x="3638050" y="736338"/>
                </a:lnTo>
                <a:lnTo>
                  <a:pt x="3602787" y="718789"/>
                </a:lnTo>
                <a:lnTo>
                  <a:pt x="3563103" y="704874"/>
                </a:lnTo>
                <a:lnTo>
                  <a:pt x="3514827" y="692098"/>
                </a:lnTo>
                <a:lnTo>
                  <a:pt x="593502" y="27902"/>
                </a:lnTo>
                <a:lnTo>
                  <a:pt x="531547" y="14080"/>
                </a:lnTo>
                <a:lnTo>
                  <a:pt x="482068" y="4639"/>
                </a:lnTo>
                <a:lnTo>
                  <a:pt x="440111" y="0"/>
                </a:lnTo>
                <a:close/>
              </a:path>
            </a:pathLst>
          </a:custGeom>
          <a:solidFill>
            <a:srgbClr val="5F844C"/>
          </a:solidFill>
        </p:spPr>
        <p:txBody>
          <a:bodyPr wrap="square" lIns="0" tIns="0" rIns="0" bIns="0" rtlCol="0"/>
          <a:lstStyle/>
          <a:p>
            <a:endParaRPr/>
          </a:p>
        </p:txBody>
      </p:sp>
      <p:sp>
        <p:nvSpPr>
          <p:cNvPr id="8" name="object 8"/>
          <p:cNvSpPr txBox="1"/>
          <p:nvPr/>
        </p:nvSpPr>
        <p:spPr>
          <a:xfrm rot="720000">
            <a:off x="15646291" y="2270266"/>
            <a:ext cx="2250076" cy="438150"/>
          </a:xfrm>
          <a:prstGeom prst="rect">
            <a:avLst/>
          </a:prstGeom>
        </p:spPr>
        <p:txBody>
          <a:bodyPr vert="horz" wrap="square" lIns="0" tIns="0" rIns="0" bIns="0" rtlCol="0">
            <a:spAutoFit/>
          </a:bodyPr>
          <a:lstStyle/>
          <a:p>
            <a:pPr>
              <a:lnSpc>
                <a:spcPts val="3415"/>
              </a:lnSpc>
            </a:pPr>
            <a:r>
              <a:rPr sz="5175" b="1" baseline="1610" dirty="0">
                <a:solidFill>
                  <a:srgbClr val="FFFFFF"/>
                </a:solidFill>
                <a:latin typeface="Arial"/>
                <a:cs typeface="Arial"/>
              </a:rPr>
              <a:t>No</a:t>
            </a:r>
            <a:r>
              <a:rPr sz="5175" b="1" spc="-82" baseline="1610" dirty="0">
                <a:solidFill>
                  <a:srgbClr val="FFFFFF"/>
                </a:solidFill>
                <a:latin typeface="Arial"/>
                <a:cs typeface="Arial"/>
              </a:rPr>
              <a:t> </a:t>
            </a:r>
            <a:r>
              <a:rPr sz="3450" b="1" spc="-10" dirty="0">
                <a:solidFill>
                  <a:srgbClr val="FFFFFF"/>
                </a:solidFill>
                <a:latin typeface="Arial"/>
                <a:cs typeface="Arial"/>
              </a:rPr>
              <a:t>special</a:t>
            </a:r>
            <a:endParaRPr sz="3450">
              <a:latin typeface="Arial"/>
              <a:cs typeface="Arial"/>
            </a:endParaRPr>
          </a:p>
        </p:txBody>
      </p:sp>
      <p:sp>
        <p:nvSpPr>
          <p:cNvPr id="10" name="object 10"/>
          <p:cNvSpPr txBox="1"/>
          <p:nvPr/>
        </p:nvSpPr>
        <p:spPr>
          <a:xfrm>
            <a:off x="8562954" y="10643225"/>
            <a:ext cx="2981325" cy="394335"/>
          </a:xfrm>
          <a:prstGeom prst="rect">
            <a:avLst/>
          </a:prstGeom>
        </p:spPr>
        <p:txBody>
          <a:bodyPr vert="horz" wrap="square" lIns="0" tIns="0" rIns="0" bIns="0" rtlCol="0">
            <a:spAutoFit/>
          </a:bodyPr>
          <a:lstStyle/>
          <a:p>
            <a:pPr marL="12700">
              <a:lnSpc>
                <a:spcPts val="2790"/>
              </a:lnSpc>
            </a:pPr>
            <a:r>
              <a:rPr sz="2600" spc="-10" dirty="0">
                <a:latin typeface="Palatino Linotype"/>
                <a:cs typeface="Palatino Linotype"/>
                <a:hlinkClick r:id="rId3"/>
              </a:rPr>
              <a:t>www.luv2code.com</a:t>
            </a:r>
            <a:endParaRPr sz="2600">
              <a:latin typeface="Palatino Linotype"/>
              <a:cs typeface="Palatino Linotype"/>
            </a:endParaRPr>
          </a:p>
        </p:txBody>
      </p:sp>
      <p:sp>
        <p:nvSpPr>
          <p:cNvPr id="9" name="object 9"/>
          <p:cNvSpPr txBox="1"/>
          <p:nvPr/>
        </p:nvSpPr>
        <p:spPr>
          <a:xfrm rot="720000">
            <a:off x="15390931" y="2761363"/>
            <a:ext cx="2537178" cy="438150"/>
          </a:xfrm>
          <a:prstGeom prst="rect">
            <a:avLst/>
          </a:prstGeom>
        </p:spPr>
        <p:txBody>
          <a:bodyPr vert="horz" wrap="square" lIns="0" tIns="0" rIns="0" bIns="0" rtlCol="0">
            <a:spAutoFit/>
          </a:bodyPr>
          <a:lstStyle/>
          <a:p>
            <a:pPr>
              <a:lnSpc>
                <a:spcPts val="3429"/>
              </a:lnSpc>
            </a:pPr>
            <a:r>
              <a:rPr sz="5175" b="1" spc="-15" baseline="1610" dirty="0">
                <a:solidFill>
                  <a:srgbClr val="FFFFFF"/>
                </a:solidFill>
                <a:latin typeface="Arial"/>
                <a:cs typeface="Arial"/>
              </a:rPr>
              <a:t>an</a:t>
            </a:r>
            <a:r>
              <a:rPr sz="3450" b="1" spc="-10" dirty="0">
                <a:solidFill>
                  <a:srgbClr val="FFFFFF"/>
                </a:solidFill>
                <a:latin typeface="Arial"/>
                <a:cs typeface="Arial"/>
              </a:rPr>
              <a:t>notatio</a:t>
            </a:r>
            <a:r>
              <a:rPr sz="5175" b="1" spc="-15" baseline="-1610" dirty="0">
                <a:solidFill>
                  <a:srgbClr val="FFFFFF"/>
                </a:solidFill>
                <a:latin typeface="Arial"/>
                <a:cs typeface="Arial"/>
              </a:rPr>
              <a:t>n</a:t>
            </a:r>
            <a:r>
              <a:rPr sz="5175" b="1" spc="-15" baseline="-2415" dirty="0">
                <a:solidFill>
                  <a:srgbClr val="FFFFFF"/>
                </a:solidFill>
                <a:latin typeface="Arial"/>
                <a:cs typeface="Arial"/>
              </a:rPr>
              <a:t>s</a:t>
            </a:r>
            <a:endParaRPr sz="5175" baseline="-2415">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6918959"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Our</a:t>
            </a:r>
            <a:r>
              <a:rPr sz="6500" b="1" spc="-145" dirty="0">
                <a:latin typeface="Book Antiqua"/>
                <a:cs typeface="Book Antiqua"/>
              </a:rPr>
              <a:t> </a:t>
            </a:r>
            <a:r>
              <a:rPr sz="6500" b="1" spc="-515" dirty="0">
                <a:latin typeface="Book Antiqua"/>
                <a:cs typeface="Book Antiqua"/>
              </a:rPr>
              <a:t>New</a:t>
            </a:r>
            <a:r>
              <a:rPr sz="6500" b="1" spc="-75" dirty="0">
                <a:latin typeface="Book Antiqua"/>
                <a:cs typeface="Book Antiqua"/>
              </a:rPr>
              <a:t> </a:t>
            </a:r>
            <a:r>
              <a:rPr sz="6500" b="1" dirty="0">
                <a:latin typeface="Book Antiqua"/>
                <a:cs typeface="Book Antiqua"/>
              </a:rPr>
              <a:t>Coach</a:t>
            </a:r>
            <a:r>
              <a:rPr sz="6500" b="1" spc="-110" dirty="0">
                <a:latin typeface="Book Antiqua"/>
                <a:cs typeface="Book Antiqua"/>
              </a:rPr>
              <a:t> </a:t>
            </a:r>
            <a:r>
              <a:rPr sz="6500" b="1" spc="-50" dirty="0">
                <a:latin typeface="Book Antiqua"/>
                <a:cs typeface="Book Antiqua"/>
              </a:rPr>
              <a:t>…</a:t>
            </a:r>
            <a:endParaRPr sz="6500">
              <a:latin typeface="Book Antiqua"/>
              <a:cs typeface="Book Antiqua"/>
            </a:endParaRPr>
          </a:p>
        </p:txBody>
      </p:sp>
      <p:grpSp>
        <p:nvGrpSpPr>
          <p:cNvPr id="3" name="object 3"/>
          <p:cNvGrpSpPr/>
          <p:nvPr/>
        </p:nvGrpSpPr>
        <p:grpSpPr>
          <a:xfrm>
            <a:off x="2361482" y="3532614"/>
            <a:ext cx="10673715" cy="4243705"/>
            <a:chOff x="2361482" y="3532614"/>
            <a:chExt cx="10673715" cy="4243705"/>
          </a:xfrm>
        </p:grpSpPr>
        <p:sp>
          <p:nvSpPr>
            <p:cNvPr id="4" name="object 4"/>
            <p:cNvSpPr/>
            <p:nvPr/>
          </p:nvSpPr>
          <p:spPr>
            <a:xfrm>
              <a:off x="2539488" y="3647794"/>
              <a:ext cx="10317480" cy="3782695"/>
            </a:xfrm>
            <a:custGeom>
              <a:avLst/>
              <a:gdLst/>
              <a:ahLst/>
              <a:cxnLst/>
              <a:rect l="l" t="t" r="r" b="b"/>
              <a:pathLst>
                <a:path w="10317480" h="3782695">
                  <a:moveTo>
                    <a:pt x="0" y="0"/>
                  </a:moveTo>
                  <a:lnTo>
                    <a:pt x="10317094" y="0"/>
                  </a:lnTo>
                  <a:lnTo>
                    <a:pt x="10317094" y="3782607"/>
                  </a:lnTo>
                  <a:lnTo>
                    <a:pt x="0" y="378260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61482" y="3532614"/>
              <a:ext cx="10673099" cy="4243326"/>
            </a:xfrm>
            <a:prstGeom prst="rect">
              <a:avLst/>
            </a:prstGeom>
          </p:spPr>
        </p:pic>
      </p:grpSp>
      <p:sp>
        <p:nvSpPr>
          <p:cNvPr id="6" name="object 6"/>
          <p:cNvSpPr txBox="1"/>
          <p:nvPr/>
        </p:nvSpPr>
        <p:spPr>
          <a:xfrm>
            <a:off x="2594550" y="3693993"/>
            <a:ext cx="10053955" cy="3058160"/>
          </a:xfrm>
          <a:prstGeom prst="rect">
            <a:avLst/>
          </a:prstGeom>
        </p:spPr>
        <p:txBody>
          <a:bodyPr vert="horz" wrap="square" lIns="0" tIns="13335" rIns="0" bIns="0" rtlCol="0">
            <a:spAutoFit/>
          </a:bodyPr>
          <a:lstStyle/>
          <a:p>
            <a:pPr marL="12700">
              <a:lnSpc>
                <a:spcPct val="100000"/>
              </a:lnSpc>
              <a:spcBef>
                <a:spcPts val="105"/>
              </a:spcBef>
              <a:tabLst>
                <a:tab pos="8280400" algn="l"/>
              </a:tabLst>
            </a:pPr>
            <a:r>
              <a:rPr sz="3950" dirty="0">
                <a:solidFill>
                  <a:srgbClr val="931A68"/>
                </a:solidFill>
                <a:latin typeface="Arial"/>
                <a:cs typeface="Arial"/>
              </a:rPr>
              <a:t>public class </a:t>
            </a:r>
            <a:r>
              <a:rPr sz="3950" dirty="0">
                <a:latin typeface="Arial"/>
                <a:cs typeface="Arial"/>
              </a:rPr>
              <a:t>SwimCoach </a:t>
            </a:r>
            <a:r>
              <a:rPr sz="3950" spc="-10" dirty="0">
                <a:solidFill>
                  <a:srgbClr val="931A68"/>
                </a:solidFill>
                <a:latin typeface="Arial"/>
                <a:cs typeface="Arial"/>
              </a:rPr>
              <a:t>implements</a:t>
            </a:r>
            <a:r>
              <a:rPr sz="3950" dirty="0">
                <a:solidFill>
                  <a:srgbClr val="931A68"/>
                </a:solidFill>
                <a:latin typeface="Arial"/>
                <a:cs typeface="Arial"/>
              </a:rPr>
              <a:t>	</a:t>
            </a:r>
            <a:r>
              <a:rPr sz="3950" dirty="0">
                <a:latin typeface="Arial"/>
                <a:cs typeface="Arial"/>
              </a:rPr>
              <a:t>Coach </a:t>
            </a:r>
            <a:r>
              <a:rPr sz="3950" spc="-50"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200660">
              <a:lnSpc>
                <a:spcPct val="100000"/>
              </a:lnSpc>
              <a:spcBef>
                <a:spcPts val="5"/>
              </a:spcBef>
            </a:pPr>
            <a:r>
              <a:rPr sz="3950" spc="-25"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dirty="0">
                <a:latin typeface="Arial"/>
                <a:cs typeface="Arial"/>
              </a:rPr>
              <a:t>}</a:t>
            </a:r>
            <a:endParaRPr sz="3950">
              <a:latin typeface="Arial"/>
              <a:cs typeface="Arial"/>
            </a:endParaRPr>
          </a:p>
        </p:txBody>
      </p:sp>
      <p:sp>
        <p:nvSpPr>
          <p:cNvPr id="7" name="object 7"/>
          <p:cNvSpPr/>
          <p:nvPr/>
        </p:nvSpPr>
        <p:spPr>
          <a:xfrm>
            <a:off x="14853584" y="1671892"/>
            <a:ext cx="3728720" cy="2101850"/>
          </a:xfrm>
          <a:custGeom>
            <a:avLst/>
            <a:gdLst/>
            <a:ahLst/>
            <a:cxnLst/>
            <a:rect l="l" t="t" r="r" b="b"/>
            <a:pathLst>
              <a:path w="3728719" h="2101850">
                <a:moveTo>
                  <a:pt x="440111" y="0"/>
                </a:moveTo>
                <a:lnTo>
                  <a:pt x="400704" y="578"/>
                </a:lnTo>
                <a:lnTo>
                  <a:pt x="358123" y="10785"/>
                </a:lnTo>
                <a:lnTo>
                  <a:pt x="319217" y="29748"/>
                </a:lnTo>
                <a:lnTo>
                  <a:pt x="285300" y="56637"/>
                </a:lnTo>
                <a:lnTo>
                  <a:pt x="257692" y="90622"/>
                </a:lnTo>
                <a:lnTo>
                  <a:pt x="240143" y="125884"/>
                </a:lnTo>
                <a:lnTo>
                  <a:pt x="226229" y="165568"/>
                </a:lnTo>
                <a:lnTo>
                  <a:pt x="213455" y="213845"/>
                </a:lnTo>
                <a:lnTo>
                  <a:pt x="199328" y="274888"/>
                </a:lnTo>
                <a:lnTo>
                  <a:pt x="27909" y="1029115"/>
                </a:lnTo>
                <a:lnTo>
                  <a:pt x="14082" y="1091091"/>
                </a:lnTo>
                <a:lnTo>
                  <a:pt x="4640" y="1140571"/>
                </a:lnTo>
                <a:lnTo>
                  <a:pt x="0" y="1182527"/>
                </a:lnTo>
                <a:lnTo>
                  <a:pt x="580" y="1221933"/>
                </a:lnTo>
                <a:lnTo>
                  <a:pt x="10786" y="1264512"/>
                </a:lnTo>
                <a:lnTo>
                  <a:pt x="29748" y="1303419"/>
                </a:lnTo>
                <a:lnTo>
                  <a:pt x="56635" y="1337335"/>
                </a:lnTo>
                <a:lnTo>
                  <a:pt x="90619" y="1364942"/>
                </a:lnTo>
                <a:lnTo>
                  <a:pt x="125883" y="1382492"/>
                </a:lnTo>
                <a:lnTo>
                  <a:pt x="165569" y="1396407"/>
                </a:lnTo>
                <a:lnTo>
                  <a:pt x="213847" y="1409183"/>
                </a:lnTo>
                <a:lnTo>
                  <a:pt x="3197123" y="2087201"/>
                </a:lnTo>
                <a:lnTo>
                  <a:pt x="3246605" y="2096642"/>
                </a:lnTo>
                <a:lnTo>
                  <a:pt x="3288562" y="2101281"/>
                </a:lnTo>
                <a:lnTo>
                  <a:pt x="3327965" y="2100702"/>
                </a:lnTo>
                <a:lnTo>
                  <a:pt x="3370545" y="2090495"/>
                </a:lnTo>
                <a:lnTo>
                  <a:pt x="3409452" y="2071533"/>
                </a:lnTo>
                <a:lnTo>
                  <a:pt x="3443368" y="2044644"/>
                </a:lnTo>
                <a:lnTo>
                  <a:pt x="3470977" y="2010659"/>
                </a:lnTo>
                <a:lnTo>
                  <a:pt x="3488526" y="1975396"/>
                </a:lnTo>
                <a:lnTo>
                  <a:pt x="3502442" y="1935712"/>
                </a:lnTo>
                <a:lnTo>
                  <a:pt x="3515218" y="1887435"/>
                </a:lnTo>
                <a:lnTo>
                  <a:pt x="3529352" y="1826392"/>
                </a:lnTo>
                <a:lnTo>
                  <a:pt x="3700760" y="1072166"/>
                </a:lnTo>
                <a:lnTo>
                  <a:pt x="3714591" y="1010189"/>
                </a:lnTo>
                <a:lnTo>
                  <a:pt x="3724033" y="960710"/>
                </a:lnTo>
                <a:lnTo>
                  <a:pt x="3728671" y="918754"/>
                </a:lnTo>
                <a:lnTo>
                  <a:pt x="3728089" y="879348"/>
                </a:lnTo>
                <a:lnTo>
                  <a:pt x="3717883" y="836768"/>
                </a:lnTo>
                <a:lnTo>
                  <a:pt x="3698921" y="797862"/>
                </a:lnTo>
                <a:lnTo>
                  <a:pt x="3672034" y="763946"/>
                </a:lnTo>
                <a:lnTo>
                  <a:pt x="3638050" y="736338"/>
                </a:lnTo>
                <a:lnTo>
                  <a:pt x="3602787" y="718789"/>
                </a:lnTo>
                <a:lnTo>
                  <a:pt x="3563103" y="704874"/>
                </a:lnTo>
                <a:lnTo>
                  <a:pt x="3514827" y="692098"/>
                </a:lnTo>
                <a:lnTo>
                  <a:pt x="593502" y="27902"/>
                </a:lnTo>
                <a:lnTo>
                  <a:pt x="531547" y="14080"/>
                </a:lnTo>
                <a:lnTo>
                  <a:pt x="482068" y="4639"/>
                </a:lnTo>
                <a:lnTo>
                  <a:pt x="440111" y="0"/>
                </a:lnTo>
                <a:close/>
              </a:path>
            </a:pathLst>
          </a:custGeom>
          <a:solidFill>
            <a:srgbClr val="5F844C"/>
          </a:solidFill>
        </p:spPr>
        <p:txBody>
          <a:bodyPr wrap="square" lIns="0" tIns="0" rIns="0" bIns="0" rtlCol="0"/>
          <a:lstStyle/>
          <a:p>
            <a:endParaRPr/>
          </a:p>
        </p:txBody>
      </p:sp>
      <p:sp>
        <p:nvSpPr>
          <p:cNvPr id="8" name="object 8"/>
          <p:cNvSpPr txBox="1"/>
          <p:nvPr/>
        </p:nvSpPr>
        <p:spPr>
          <a:xfrm rot="720000">
            <a:off x="15646291" y="2270266"/>
            <a:ext cx="2250076" cy="438150"/>
          </a:xfrm>
          <a:prstGeom prst="rect">
            <a:avLst/>
          </a:prstGeom>
        </p:spPr>
        <p:txBody>
          <a:bodyPr vert="horz" wrap="square" lIns="0" tIns="0" rIns="0" bIns="0" rtlCol="0">
            <a:spAutoFit/>
          </a:bodyPr>
          <a:lstStyle/>
          <a:p>
            <a:pPr>
              <a:lnSpc>
                <a:spcPts val="3415"/>
              </a:lnSpc>
            </a:pPr>
            <a:r>
              <a:rPr sz="5175" b="1" baseline="1610" dirty="0">
                <a:solidFill>
                  <a:srgbClr val="FFFFFF"/>
                </a:solidFill>
                <a:latin typeface="Arial"/>
                <a:cs typeface="Arial"/>
              </a:rPr>
              <a:t>No</a:t>
            </a:r>
            <a:r>
              <a:rPr sz="5175" b="1" spc="-82" baseline="1610" dirty="0">
                <a:solidFill>
                  <a:srgbClr val="FFFFFF"/>
                </a:solidFill>
                <a:latin typeface="Arial"/>
                <a:cs typeface="Arial"/>
              </a:rPr>
              <a:t> </a:t>
            </a:r>
            <a:r>
              <a:rPr sz="3450" b="1" spc="-10" dirty="0">
                <a:solidFill>
                  <a:srgbClr val="FFFFFF"/>
                </a:solidFill>
                <a:latin typeface="Arial"/>
                <a:cs typeface="Arial"/>
              </a:rPr>
              <a:t>special</a:t>
            </a:r>
            <a:endParaRPr sz="3450">
              <a:latin typeface="Arial"/>
              <a:cs typeface="Arial"/>
            </a:endParaRPr>
          </a:p>
        </p:txBody>
      </p:sp>
      <p:sp>
        <p:nvSpPr>
          <p:cNvPr id="9" name="object 9"/>
          <p:cNvSpPr txBox="1"/>
          <p:nvPr/>
        </p:nvSpPr>
        <p:spPr>
          <a:xfrm rot="720000">
            <a:off x="15390931" y="2761363"/>
            <a:ext cx="2537178" cy="438150"/>
          </a:xfrm>
          <a:prstGeom prst="rect">
            <a:avLst/>
          </a:prstGeom>
        </p:spPr>
        <p:txBody>
          <a:bodyPr vert="horz" wrap="square" lIns="0" tIns="0" rIns="0" bIns="0" rtlCol="0">
            <a:spAutoFit/>
          </a:bodyPr>
          <a:lstStyle/>
          <a:p>
            <a:pPr>
              <a:lnSpc>
                <a:spcPts val="3429"/>
              </a:lnSpc>
            </a:pPr>
            <a:r>
              <a:rPr sz="5175" b="1" spc="-15" baseline="1610" dirty="0">
                <a:solidFill>
                  <a:srgbClr val="FFFFFF"/>
                </a:solidFill>
                <a:latin typeface="Arial"/>
                <a:cs typeface="Arial"/>
              </a:rPr>
              <a:t>an</a:t>
            </a:r>
            <a:r>
              <a:rPr sz="3450" b="1" spc="-10" dirty="0">
                <a:solidFill>
                  <a:srgbClr val="FFFFFF"/>
                </a:solidFill>
                <a:latin typeface="Arial"/>
                <a:cs typeface="Arial"/>
              </a:rPr>
              <a:t>notatio</a:t>
            </a:r>
            <a:r>
              <a:rPr sz="5175" b="1" spc="-15" baseline="-1610" dirty="0">
                <a:solidFill>
                  <a:srgbClr val="FFFFFF"/>
                </a:solidFill>
                <a:latin typeface="Arial"/>
                <a:cs typeface="Arial"/>
              </a:rPr>
              <a:t>n</a:t>
            </a:r>
            <a:r>
              <a:rPr sz="5175" b="1" spc="-15" baseline="-2415" dirty="0">
                <a:solidFill>
                  <a:srgbClr val="FFFFFF"/>
                </a:solidFill>
                <a:latin typeface="Arial"/>
                <a:cs typeface="Arial"/>
              </a:rPr>
              <a:t>s</a:t>
            </a:r>
            <a:endParaRPr sz="5175" baseline="-2415">
              <a:latin typeface="Arial"/>
              <a:cs typeface="Arial"/>
            </a:endParaRPr>
          </a:p>
        </p:txBody>
      </p:sp>
      <p:sp>
        <p:nvSpPr>
          <p:cNvPr id="10" name="object 10"/>
          <p:cNvSpPr/>
          <p:nvPr/>
        </p:nvSpPr>
        <p:spPr>
          <a:xfrm>
            <a:off x="10915814" y="6784795"/>
            <a:ext cx="3191510" cy="1363980"/>
          </a:xfrm>
          <a:custGeom>
            <a:avLst/>
            <a:gdLst/>
            <a:ahLst/>
            <a:cxnLst/>
            <a:rect l="l" t="t" r="r" b="b"/>
            <a:pathLst>
              <a:path w="3191509" h="1363979">
                <a:moveTo>
                  <a:pt x="2729822" y="0"/>
                </a:moveTo>
                <a:lnTo>
                  <a:pt x="463713" y="0"/>
                </a:lnTo>
                <a:lnTo>
                  <a:pt x="390564" y="180"/>
                </a:lnTo>
                <a:lnTo>
                  <a:pt x="330116" y="1447"/>
                </a:lnTo>
                <a:lnTo>
                  <a:pt x="278943" y="4886"/>
                </a:lnTo>
                <a:lnTo>
                  <a:pt x="233619" y="11583"/>
                </a:lnTo>
                <a:lnTo>
                  <a:pt x="190716" y="22623"/>
                </a:lnTo>
                <a:lnTo>
                  <a:pt x="145965" y="43523"/>
                </a:lnTo>
                <a:lnTo>
                  <a:pt x="105987" y="71576"/>
                </a:lnTo>
                <a:lnTo>
                  <a:pt x="71576" y="105987"/>
                </a:lnTo>
                <a:lnTo>
                  <a:pt x="43525" y="145963"/>
                </a:lnTo>
                <a:lnTo>
                  <a:pt x="22627" y="190712"/>
                </a:lnTo>
                <a:lnTo>
                  <a:pt x="11582" y="233613"/>
                </a:lnTo>
                <a:lnTo>
                  <a:pt x="4878" y="278937"/>
                </a:lnTo>
                <a:lnTo>
                  <a:pt x="1448" y="329668"/>
                </a:lnTo>
                <a:lnTo>
                  <a:pt x="181" y="389510"/>
                </a:lnTo>
                <a:lnTo>
                  <a:pt x="0" y="461661"/>
                </a:lnTo>
                <a:lnTo>
                  <a:pt x="5" y="901991"/>
                </a:lnTo>
                <a:lnTo>
                  <a:pt x="181" y="973091"/>
                </a:lnTo>
                <a:lnTo>
                  <a:pt x="1448" y="1033541"/>
                </a:lnTo>
                <a:lnTo>
                  <a:pt x="4906" y="1084845"/>
                </a:lnTo>
                <a:lnTo>
                  <a:pt x="11589" y="1130054"/>
                </a:lnTo>
                <a:lnTo>
                  <a:pt x="22627" y="1172939"/>
                </a:lnTo>
                <a:lnTo>
                  <a:pt x="43525" y="1217688"/>
                </a:lnTo>
                <a:lnTo>
                  <a:pt x="71576" y="1257665"/>
                </a:lnTo>
                <a:lnTo>
                  <a:pt x="105987" y="1292076"/>
                </a:lnTo>
                <a:lnTo>
                  <a:pt x="145965" y="1320128"/>
                </a:lnTo>
                <a:lnTo>
                  <a:pt x="190716" y="1341029"/>
                </a:lnTo>
                <a:lnTo>
                  <a:pt x="233603" y="1352069"/>
                </a:lnTo>
                <a:lnTo>
                  <a:pt x="278812" y="1358766"/>
                </a:lnTo>
                <a:lnTo>
                  <a:pt x="329673" y="1362204"/>
                </a:lnTo>
                <a:lnTo>
                  <a:pt x="389513" y="1363471"/>
                </a:lnTo>
                <a:lnTo>
                  <a:pt x="461661" y="1363652"/>
                </a:lnTo>
                <a:lnTo>
                  <a:pt x="2727770" y="1363652"/>
                </a:lnTo>
                <a:lnTo>
                  <a:pt x="2800924" y="1363471"/>
                </a:lnTo>
                <a:lnTo>
                  <a:pt x="2861375" y="1362204"/>
                </a:lnTo>
                <a:lnTo>
                  <a:pt x="2912549" y="1358766"/>
                </a:lnTo>
                <a:lnTo>
                  <a:pt x="2957874" y="1352069"/>
                </a:lnTo>
                <a:lnTo>
                  <a:pt x="3000777" y="1341029"/>
                </a:lnTo>
                <a:lnTo>
                  <a:pt x="3045524" y="1320128"/>
                </a:lnTo>
                <a:lnTo>
                  <a:pt x="3085499" y="1292076"/>
                </a:lnTo>
                <a:lnTo>
                  <a:pt x="3119910" y="1257665"/>
                </a:lnTo>
                <a:lnTo>
                  <a:pt x="3147963" y="1217688"/>
                </a:lnTo>
                <a:lnTo>
                  <a:pt x="3168866" y="1172939"/>
                </a:lnTo>
                <a:lnTo>
                  <a:pt x="3179906" y="1130038"/>
                </a:lnTo>
                <a:lnTo>
                  <a:pt x="3186607" y="1084714"/>
                </a:lnTo>
                <a:lnTo>
                  <a:pt x="3190036" y="1033984"/>
                </a:lnTo>
                <a:lnTo>
                  <a:pt x="3191303" y="974142"/>
                </a:lnTo>
                <a:lnTo>
                  <a:pt x="3191483" y="901991"/>
                </a:lnTo>
                <a:lnTo>
                  <a:pt x="3191478" y="461661"/>
                </a:lnTo>
                <a:lnTo>
                  <a:pt x="3191303" y="390561"/>
                </a:lnTo>
                <a:lnTo>
                  <a:pt x="3190036" y="330111"/>
                </a:lnTo>
                <a:lnTo>
                  <a:pt x="3186579" y="278806"/>
                </a:lnTo>
                <a:lnTo>
                  <a:pt x="3179899" y="233597"/>
                </a:lnTo>
                <a:lnTo>
                  <a:pt x="3168866" y="190712"/>
                </a:lnTo>
                <a:lnTo>
                  <a:pt x="3147963" y="145963"/>
                </a:lnTo>
                <a:lnTo>
                  <a:pt x="3119910" y="105987"/>
                </a:lnTo>
                <a:lnTo>
                  <a:pt x="3085499" y="71576"/>
                </a:lnTo>
                <a:lnTo>
                  <a:pt x="3045524" y="43523"/>
                </a:lnTo>
                <a:lnTo>
                  <a:pt x="3000777" y="22623"/>
                </a:lnTo>
                <a:lnTo>
                  <a:pt x="2957891" y="11583"/>
                </a:lnTo>
                <a:lnTo>
                  <a:pt x="2912681" y="4886"/>
                </a:lnTo>
                <a:lnTo>
                  <a:pt x="2861818" y="1447"/>
                </a:lnTo>
                <a:lnTo>
                  <a:pt x="2801975" y="180"/>
                </a:lnTo>
                <a:lnTo>
                  <a:pt x="2729822" y="0"/>
                </a:lnTo>
                <a:close/>
              </a:path>
            </a:pathLst>
          </a:custGeom>
          <a:solidFill>
            <a:srgbClr val="BB484A"/>
          </a:solidFill>
        </p:spPr>
        <p:txBody>
          <a:bodyPr wrap="square" lIns="0" tIns="0" rIns="0" bIns="0" rtlCol="0"/>
          <a:lstStyle/>
          <a:p>
            <a:endParaRPr/>
          </a:p>
        </p:txBody>
      </p:sp>
      <p:sp>
        <p:nvSpPr>
          <p:cNvPr id="11" name="object 11"/>
          <p:cNvSpPr txBox="1"/>
          <p:nvPr/>
        </p:nvSpPr>
        <p:spPr>
          <a:xfrm>
            <a:off x="12081172" y="7275036"/>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12" name="object 12"/>
          <p:cNvPicPr/>
          <p:nvPr/>
        </p:nvPicPr>
        <p:blipFill>
          <a:blip r:embed="rId3" cstate="print"/>
          <a:stretch>
            <a:fillRect/>
          </a:stretch>
        </p:blipFill>
        <p:spPr>
          <a:xfrm>
            <a:off x="14149888" y="7437094"/>
            <a:ext cx="4743494" cy="2325488"/>
          </a:xfrm>
          <a:prstGeom prst="rect">
            <a:avLst/>
          </a:prstGeom>
        </p:spPr>
      </p:pic>
      <p:sp>
        <p:nvSpPr>
          <p:cNvPr id="13" name="object 13"/>
          <p:cNvSpPr txBox="1"/>
          <p:nvPr/>
        </p:nvSpPr>
        <p:spPr>
          <a:xfrm>
            <a:off x="16279996" y="8887552"/>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899400" cy="1021080"/>
          </a:xfrm>
          <a:prstGeom prst="rect">
            <a:avLst/>
          </a:prstGeom>
        </p:spPr>
        <p:txBody>
          <a:bodyPr vert="horz" wrap="square" lIns="0" tIns="16510" rIns="0" bIns="0" rtlCol="0">
            <a:spAutoFit/>
          </a:bodyPr>
          <a:lstStyle/>
          <a:p>
            <a:pPr marL="12700">
              <a:lnSpc>
                <a:spcPct val="100000"/>
              </a:lnSpc>
              <a:spcBef>
                <a:spcPts val="130"/>
              </a:spcBef>
            </a:pPr>
            <a:r>
              <a:rPr sz="6500" b="1" spc="-190" dirty="0">
                <a:latin typeface="Book Antiqua"/>
                <a:cs typeface="Book Antiqua"/>
              </a:rPr>
              <a:t>Development</a:t>
            </a:r>
            <a:r>
              <a:rPr sz="6500" b="1" spc="-170" dirty="0">
                <a:latin typeface="Book Antiqua"/>
                <a:cs typeface="Book Antiqua"/>
              </a:rPr>
              <a:t> </a:t>
            </a:r>
            <a:r>
              <a:rPr sz="6500" b="1" spc="-10" dirty="0">
                <a:latin typeface="Book Antiqua"/>
                <a:cs typeface="Book Antiqua"/>
              </a:rPr>
              <a:t>Process</a:t>
            </a:r>
            <a:endParaRPr sz="6500">
              <a:latin typeface="Book Antiqua"/>
              <a:cs typeface="Book Antiqua"/>
            </a:endParaRPr>
          </a:p>
        </p:txBody>
      </p:sp>
      <p:sp>
        <p:nvSpPr>
          <p:cNvPr id="3" name="object 3"/>
          <p:cNvSpPr txBox="1"/>
          <p:nvPr/>
        </p:nvSpPr>
        <p:spPr>
          <a:xfrm>
            <a:off x="982034" y="2866793"/>
            <a:ext cx="9549130" cy="6270625"/>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Define</a:t>
            </a:r>
            <a:r>
              <a:rPr sz="4250" spc="-25" dirty="0">
                <a:latin typeface="Palatino Linotype"/>
                <a:cs typeface="Palatino Linotype"/>
              </a:rPr>
              <a:t> </a:t>
            </a:r>
            <a:r>
              <a:rPr sz="4250" dirty="0">
                <a:latin typeface="Palatino Linotype"/>
                <a:cs typeface="Palatino Linotype"/>
              </a:rPr>
              <a:t>method</a:t>
            </a:r>
            <a:r>
              <a:rPr sz="4250" spc="-25" dirty="0">
                <a:latin typeface="Palatino Linotype"/>
                <a:cs typeface="Palatino Linotype"/>
              </a:rPr>
              <a:t> </a:t>
            </a:r>
            <a:r>
              <a:rPr sz="4250" dirty="0">
                <a:latin typeface="Palatino Linotype"/>
                <a:cs typeface="Palatino Linotype"/>
              </a:rPr>
              <a:t>to</a:t>
            </a:r>
            <a:r>
              <a:rPr sz="4250" spc="-25" dirty="0">
                <a:latin typeface="Palatino Linotype"/>
                <a:cs typeface="Palatino Linotype"/>
              </a:rPr>
              <a:t> </a:t>
            </a:r>
            <a:r>
              <a:rPr sz="4250" dirty="0">
                <a:latin typeface="Palatino Linotype"/>
                <a:cs typeface="Palatino Linotype"/>
              </a:rPr>
              <a:t>expose</a:t>
            </a:r>
            <a:r>
              <a:rPr sz="4250" spc="-25" dirty="0">
                <a:latin typeface="Palatino Linotype"/>
                <a:cs typeface="Palatino Linotype"/>
              </a:rPr>
              <a:t> </a:t>
            </a:r>
            <a:r>
              <a:rPr sz="4250" spc="-20" dirty="0">
                <a:latin typeface="Palatino Linotype"/>
                <a:cs typeface="Palatino Linotype"/>
              </a:rPr>
              <a:t>bean</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Inject</a:t>
            </a:r>
            <a:r>
              <a:rPr sz="4250" spc="-10" dirty="0">
                <a:latin typeface="Palatino Linotype"/>
                <a:cs typeface="Palatino Linotype"/>
              </a:rPr>
              <a:t> </a:t>
            </a:r>
            <a:r>
              <a:rPr sz="4250" dirty="0">
                <a:latin typeface="Palatino Linotype"/>
                <a:cs typeface="Palatino Linotype"/>
              </a:rPr>
              <a:t>bean</a:t>
            </a:r>
            <a:r>
              <a:rPr sz="4250" spc="-5" dirty="0">
                <a:latin typeface="Palatino Linotype"/>
                <a:cs typeface="Palatino Linotype"/>
              </a:rPr>
              <a:t> </a:t>
            </a:r>
            <a:r>
              <a:rPr sz="4250" spc="-10" dirty="0">
                <a:latin typeface="Palatino Linotype"/>
                <a:cs typeface="Palatino Linotype"/>
              </a:rPr>
              <a:t>dependencies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Read</a:t>
            </a:r>
            <a:r>
              <a:rPr sz="4250" spc="-30" dirty="0">
                <a:latin typeface="Palatino Linotype"/>
                <a:cs typeface="Palatino Linotype"/>
              </a:rPr>
              <a:t> </a:t>
            </a:r>
            <a:r>
              <a:rPr sz="4250" dirty="0">
                <a:latin typeface="Palatino Linotype"/>
                <a:cs typeface="Palatino Linotype"/>
              </a:rPr>
              <a:t>Spring</a:t>
            </a:r>
            <a:r>
              <a:rPr sz="4250" spc="-25" dirty="0">
                <a:latin typeface="Palatino Linotype"/>
                <a:cs typeface="Palatino Linotype"/>
              </a:rPr>
              <a:t> </a:t>
            </a:r>
            <a:r>
              <a:rPr sz="4250" dirty="0">
                <a:latin typeface="Palatino Linotype"/>
                <a:cs typeface="Palatino Linotype"/>
              </a:rPr>
              <a:t>Java</a:t>
            </a:r>
            <a:r>
              <a:rPr sz="4250" spc="-30" dirty="0">
                <a:latin typeface="Palatino Linotype"/>
                <a:cs typeface="Palatino Linotype"/>
              </a:rPr>
              <a:t> </a:t>
            </a:r>
            <a:r>
              <a:rPr sz="4250" dirty="0">
                <a:latin typeface="Palatino Linotype"/>
                <a:cs typeface="Palatino Linotype"/>
              </a:rPr>
              <a:t>configuration</a:t>
            </a:r>
            <a:r>
              <a:rPr sz="4250" spc="-30" dirty="0">
                <a:latin typeface="Palatino Linotype"/>
                <a:cs typeface="Palatino Linotype"/>
              </a:rPr>
              <a:t> </a:t>
            </a:r>
            <a:r>
              <a:rPr sz="4250" spc="-10" dirty="0">
                <a:latin typeface="Palatino Linotype"/>
                <a:cs typeface="Palatino Linotype"/>
              </a:rPr>
              <a:t>class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Retrieve</a:t>
            </a:r>
            <a:r>
              <a:rPr sz="4250" spc="-25" dirty="0">
                <a:latin typeface="Palatino Linotype"/>
                <a:cs typeface="Palatino Linotype"/>
              </a:rPr>
              <a:t> </a:t>
            </a:r>
            <a:r>
              <a:rPr sz="4250" dirty="0">
                <a:latin typeface="Palatino Linotype"/>
                <a:cs typeface="Palatino Linotype"/>
              </a:rPr>
              <a:t>bean</a:t>
            </a:r>
            <a:r>
              <a:rPr sz="4250" spc="-25" dirty="0">
                <a:latin typeface="Palatino Linotype"/>
                <a:cs typeface="Palatino Linotype"/>
              </a:rPr>
              <a:t> </a:t>
            </a:r>
            <a:r>
              <a:rPr sz="4250" dirty="0">
                <a:latin typeface="Palatino Linotype"/>
                <a:cs typeface="Palatino Linotype"/>
              </a:rPr>
              <a:t>from</a:t>
            </a:r>
            <a:r>
              <a:rPr sz="4250" spc="-25" dirty="0">
                <a:latin typeface="Palatino Linotype"/>
                <a:cs typeface="Palatino Linotype"/>
              </a:rPr>
              <a:t> </a:t>
            </a:r>
            <a:r>
              <a:rPr sz="4250" dirty="0">
                <a:latin typeface="Palatino Linotype"/>
                <a:cs typeface="Palatino Linotype"/>
              </a:rPr>
              <a:t>Spring</a:t>
            </a:r>
            <a:r>
              <a:rPr sz="4250" spc="-20" dirty="0">
                <a:latin typeface="Palatino Linotype"/>
                <a:cs typeface="Palatino Linotype"/>
              </a:rPr>
              <a:t> </a:t>
            </a:r>
            <a:r>
              <a:rPr sz="4250" spc="-10" dirty="0">
                <a:latin typeface="Palatino Linotype"/>
                <a:cs typeface="Palatino Linotype"/>
              </a:rPr>
              <a:t>container</a:t>
            </a:r>
            <a:endParaRPr sz="4250">
              <a:latin typeface="Palatino Linotype"/>
              <a:cs typeface="Palatino Linotype"/>
            </a:endParaRPr>
          </a:p>
        </p:txBody>
      </p:sp>
      <p:sp>
        <p:nvSpPr>
          <p:cNvPr id="4" name="object 4"/>
          <p:cNvSpPr/>
          <p:nvPr/>
        </p:nvSpPr>
        <p:spPr>
          <a:xfrm>
            <a:off x="15659592" y="1188288"/>
            <a:ext cx="3728720" cy="2101850"/>
          </a:xfrm>
          <a:custGeom>
            <a:avLst/>
            <a:gdLst/>
            <a:ahLst/>
            <a:cxnLst/>
            <a:rect l="l" t="t" r="r" b="b"/>
            <a:pathLst>
              <a:path w="3728719" h="2101850">
                <a:moveTo>
                  <a:pt x="440111" y="0"/>
                </a:moveTo>
                <a:lnTo>
                  <a:pt x="400704" y="579"/>
                </a:lnTo>
                <a:lnTo>
                  <a:pt x="358123" y="10786"/>
                </a:lnTo>
                <a:lnTo>
                  <a:pt x="319217" y="29748"/>
                </a:lnTo>
                <a:lnTo>
                  <a:pt x="285300" y="56637"/>
                </a:lnTo>
                <a:lnTo>
                  <a:pt x="257692" y="90621"/>
                </a:lnTo>
                <a:lnTo>
                  <a:pt x="240143" y="125884"/>
                </a:lnTo>
                <a:lnTo>
                  <a:pt x="226229" y="165568"/>
                </a:lnTo>
                <a:lnTo>
                  <a:pt x="213455" y="213845"/>
                </a:lnTo>
                <a:lnTo>
                  <a:pt x="199328" y="274888"/>
                </a:lnTo>
                <a:lnTo>
                  <a:pt x="27909" y="1029114"/>
                </a:lnTo>
                <a:lnTo>
                  <a:pt x="14082" y="1091091"/>
                </a:lnTo>
                <a:lnTo>
                  <a:pt x="4640" y="1140571"/>
                </a:lnTo>
                <a:lnTo>
                  <a:pt x="0" y="1182527"/>
                </a:lnTo>
                <a:lnTo>
                  <a:pt x="580" y="1221933"/>
                </a:lnTo>
                <a:lnTo>
                  <a:pt x="10786" y="1264512"/>
                </a:lnTo>
                <a:lnTo>
                  <a:pt x="29748" y="1303418"/>
                </a:lnTo>
                <a:lnTo>
                  <a:pt x="56635" y="1337334"/>
                </a:lnTo>
                <a:lnTo>
                  <a:pt x="90619" y="1364942"/>
                </a:lnTo>
                <a:lnTo>
                  <a:pt x="125882" y="1382492"/>
                </a:lnTo>
                <a:lnTo>
                  <a:pt x="165565" y="1396407"/>
                </a:lnTo>
                <a:lnTo>
                  <a:pt x="213842" y="1409183"/>
                </a:lnTo>
                <a:lnTo>
                  <a:pt x="3197122" y="2087201"/>
                </a:lnTo>
                <a:lnTo>
                  <a:pt x="3246601" y="2096642"/>
                </a:lnTo>
                <a:lnTo>
                  <a:pt x="3288557" y="2101281"/>
                </a:lnTo>
                <a:lnTo>
                  <a:pt x="3327965" y="2100702"/>
                </a:lnTo>
                <a:lnTo>
                  <a:pt x="3370545" y="2090495"/>
                </a:lnTo>
                <a:lnTo>
                  <a:pt x="3409452" y="2071532"/>
                </a:lnTo>
                <a:lnTo>
                  <a:pt x="3443368" y="2044644"/>
                </a:lnTo>
                <a:lnTo>
                  <a:pt x="3470977" y="2010659"/>
                </a:lnTo>
                <a:lnTo>
                  <a:pt x="3488526" y="1975397"/>
                </a:lnTo>
                <a:lnTo>
                  <a:pt x="3502442" y="1935713"/>
                </a:lnTo>
                <a:lnTo>
                  <a:pt x="3515218" y="1887435"/>
                </a:lnTo>
                <a:lnTo>
                  <a:pt x="3529352" y="1826393"/>
                </a:lnTo>
                <a:lnTo>
                  <a:pt x="3700760" y="1072166"/>
                </a:lnTo>
                <a:lnTo>
                  <a:pt x="3714591" y="1010189"/>
                </a:lnTo>
                <a:lnTo>
                  <a:pt x="3724033" y="960709"/>
                </a:lnTo>
                <a:lnTo>
                  <a:pt x="3728671" y="918753"/>
                </a:lnTo>
                <a:lnTo>
                  <a:pt x="3728089" y="879347"/>
                </a:lnTo>
                <a:lnTo>
                  <a:pt x="3717883" y="836768"/>
                </a:lnTo>
                <a:lnTo>
                  <a:pt x="3698921" y="797862"/>
                </a:lnTo>
                <a:lnTo>
                  <a:pt x="3672034" y="763946"/>
                </a:lnTo>
                <a:lnTo>
                  <a:pt x="3638050" y="736339"/>
                </a:lnTo>
                <a:lnTo>
                  <a:pt x="3602787" y="718789"/>
                </a:lnTo>
                <a:lnTo>
                  <a:pt x="3563103" y="704873"/>
                </a:lnTo>
                <a:lnTo>
                  <a:pt x="3514827" y="692097"/>
                </a:lnTo>
                <a:lnTo>
                  <a:pt x="593502" y="27903"/>
                </a:lnTo>
                <a:lnTo>
                  <a:pt x="531547" y="14080"/>
                </a:lnTo>
                <a:lnTo>
                  <a:pt x="482068" y="4638"/>
                </a:lnTo>
                <a:lnTo>
                  <a:pt x="440111"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6118615" y="2038476"/>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3904594"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Step</a:t>
            </a:r>
            <a:r>
              <a:rPr sz="6500" b="1" spc="-260" dirty="0">
                <a:latin typeface="Book Antiqua"/>
                <a:cs typeface="Book Antiqua"/>
              </a:rPr>
              <a:t> </a:t>
            </a:r>
            <a:r>
              <a:rPr sz="6500" b="1" spc="200" dirty="0">
                <a:latin typeface="Book Antiqua"/>
                <a:cs typeface="Book Antiqua"/>
              </a:rPr>
              <a:t>1:</a:t>
            </a:r>
            <a:r>
              <a:rPr sz="6500" b="1" spc="-430" dirty="0">
                <a:latin typeface="Book Antiqua"/>
                <a:cs typeface="Book Antiqua"/>
              </a:rPr>
              <a:t> </a:t>
            </a:r>
            <a:r>
              <a:rPr sz="6500" b="1" spc="-125" dirty="0">
                <a:latin typeface="Book Antiqua"/>
                <a:cs typeface="Book Antiqua"/>
              </a:rPr>
              <a:t>Define</a:t>
            </a:r>
            <a:r>
              <a:rPr sz="6500" b="1" spc="-175" dirty="0">
                <a:latin typeface="Book Antiqua"/>
                <a:cs typeface="Book Antiqua"/>
              </a:rPr>
              <a:t> </a:t>
            </a:r>
            <a:r>
              <a:rPr sz="6500" b="1" spc="-25" dirty="0">
                <a:latin typeface="Book Antiqua"/>
                <a:cs typeface="Book Antiqua"/>
              </a:rPr>
              <a:t>method</a:t>
            </a:r>
            <a:r>
              <a:rPr sz="6500" b="1" spc="-180" dirty="0">
                <a:latin typeface="Book Antiqua"/>
                <a:cs typeface="Book Antiqua"/>
              </a:rPr>
              <a:t> </a:t>
            </a:r>
            <a:r>
              <a:rPr sz="6500" b="1" dirty="0">
                <a:latin typeface="Book Antiqua"/>
                <a:cs typeface="Book Antiqua"/>
              </a:rPr>
              <a:t>to</a:t>
            </a:r>
            <a:r>
              <a:rPr sz="6500" b="1" spc="-175" dirty="0">
                <a:latin typeface="Book Antiqua"/>
                <a:cs typeface="Book Antiqua"/>
              </a:rPr>
              <a:t> </a:t>
            </a:r>
            <a:r>
              <a:rPr sz="6500" b="1" spc="-120" dirty="0">
                <a:latin typeface="Book Antiqua"/>
                <a:cs typeface="Book Antiqua"/>
              </a:rPr>
              <a:t>expose</a:t>
            </a:r>
            <a:r>
              <a:rPr sz="6500" b="1" spc="-175" dirty="0">
                <a:latin typeface="Book Antiqua"/>
                <a:cs typeface="Book Antiqua"/>
              </a:rPr>
              <a:t> </a:t>
            </a:r>
            <a:r>
              <a:rPr sz="6500" b="1" spc="-20" dirty="0">
                <a:latin typeface="Book Antiqua"/>
                <a:cs typeface="Book Antiqua"/>
              </a:rPr>
              <a:t>bean</a:t>
            </a:r>
            <a:endParaRPr sz="6500">
              <a:latin typeface="Book Antiqua"/>
              <a:cs typeface="Book Antiqua"/>
            </a:endParaRPr>
          </a:p>
        </p:txBody>
      </p:sp>
      <p:grpSp>
        <p:nvGrpSpPr>
          <p:cNvPr id="3" name="object 3"/>
          <p:cNvGrpSpPr/>
          <p:nvPr/>
        </p:nvGrpSpPr>
        <p:grpSpPr>
          <a:xfrm>
            <a:off x="3348954" y="2448153"/>
            <a:ext cx="12361545" cy="7280275"/>
            <a:chOff x="3348954" y="2448153"/>
            <a:chExt cx="12361545" cy="7280275"/>
          </a:xfrm>
        </p:grpSpPr>
        <p:sp>
          <p:nvSpPr>
            <p:cNvPr id="4" name="object 4"/>
            <p:cNvSpPr/>
            <p:nvPr/>
          </p:nvSpPr>
          <p:spPr>
            <a:xfrm>
              <a:off x="3526959" y="2563333"/>
              <a:ext cx="12005310" cy="6819265"/>
            </a:xfrm>
            <a:custGeom>
              <a:avLst/>
              <a:gdLst/>
              <a:ahLst/>
              <a:cxnLst/>
              <a:rect l="l" t="t" r="r" b="b"/>
              <a:pathLst>
                <a:path w="12005310" h="6819265">
                  <a:moveTo>
                    <a:pt x="0" y="0"/>
                  </a:moveTo>
                  <a:lnTo>
                    <a:pt x="12005279" y="0"/>
                  </a:lnTo>
                  <a:lnTo>
                    <a:pt x="12005279" y="6819164"/>
                  </a:lnTo>
                  <a:lnTo>
                    <a:pt x="0" y="681916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348954" y="2448153"/>
              <a:ext cx="12361288" cy="7279883"/>
            </a:xfrm>
            <a:prstGeom prst="rect">
              <a:avLst/>
            </a:prstGeom>
          </p:spPr>
        </p:pic>
      </p:grpSp>
      <p:sp>
        <p:nvSpPr>
          <p:cNvPr id="6" name="object 6"/>
          <p:cNvSpPr txBox="1"/>
          <p:nvPr/>
        </p:nvSpPr>
        <p:spPr>
          <a:xfrm>
            <a:off x="3578813" y="2605021"/>
            <a:ext cx="11742420" cy="6701790"/>
          </a:xfrm>
          <a:prstGeom prst="rect">
            <a:avLst/>
          </a:prstGeom>
        </p:spPr>
        <p:txBody>
          <a:bodyPr vert="horz" wrap="square" lIns="0" tIns="13335" rIns="0" bIns="0" rtlCol="0">
            <a:spAutoFit/>
          </a:bodyPr>
          <a:lstStyle/>
          <a:p>
            <a:pPr marL="12700">
              <a:lnSpc>
                <a:spcPct val="100000"/>
              </a:lnSpc>
              <a:spcBef>
                <a:spcPts val="105"/>
              </a:spcBef>
            </a:pPr>
            <a:r>
              <a:rPr sz="3950" spc="-10" dirty="0">
                <a:latin typeface="Arial"/>
                <a:cs typeface="Arial"/>
              </a:rPr>
              <a:t>@Configuration</a:t>
            </a:r>
            <a:endParaRPr sz="3950">
              <a:latin typeface="Arial"/>
              <a:cs typeface="Arial"/>
            </a:endParaRPr>
          </a:p>
          <a:p>
            <a:pPr marL="12700">
              <a:lnSpc>
                <a:spcPct val="100000"/>
              </a:lnSpc>
              <a:spcBef>
                <a:spcPts val="45"/>
              </a:spcBef>
            </a:pPr>
            <a:r>
              <a:rPr sz="3950" dirty="0">
                <a:solidFill>
                  <a:srgbClr val="931A68"/>
                </a:solidFill>
                <a:latin typeface="Arial"/>
                <a:cs typeface="Arial"/>
              </a:rPr>
              <a:t>public</a:t>
            </a:r>
            <a:r>
              <a:rPr sz="3950" spc="-5" dirty="0">
                <a:solidFill>
                  <a:srgbClr val="931A68"/>
                </a:solidFill>
                <a:latin typeface="Arial"/>
                <a:cs typeface="Arial"/>
              </a:rPr>
              <a:t> </a:t>
            </a:r>
            <a:r>
              <a:rPr sz="3950" dirty="0">
                <a:solidFill>
                  <a:srgbClr val="931A68"/>
                </a:solidFill>
                <a:latin typeface="Arial"/>
                <a:cs typeface="Arial"/>
              </a:rPr>
              <a:t>class </a:t>
            </a:r>
            <a:r>
              <a:rPr sz="3950" dirty="0">
                <a:latin typeface="Arial"/>
                <a:cs typeface="Arial"/>
              </a:rPr>
              <a:t>SportConfig </a:t>
            </a:r>
            <a:r>
              <a:rPr sz="3950" spc="-50"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389255">
              <a:lnSpc>
                <a:spcPct val="100000"/>
              </a:lnSpc>
            </a:pPr>
            <a:r>
              <a:rPr sz="3950" spc="-10" dirty="0">
                <a:latin typeface="Arial"/>
                <a:cs typeface="Arial"/>
              </a:rPr>
              <a:t>@Bean</a:t>
            </a:r>
            <a:endParaRPr sz="3950">
              <a:latin typeface="Arial"/>
              <a:cs typeface="Arial"/>
            </a:endParaRPr>
          </a:p>
          <a:p>
            <a:pPr marL="389255">
              <a:lnSpc>
                <a:spcPct val="100000"/>
              </a:lnSpc>
              <a:spcBef>
                <a:spcPts val="40"/>
              </a:spcBef>
            </a:pPr>
            <a:r>
              <a:rPr sz="3950" dirty="0">
                <a:solidFill>
                  <a:srgbClr val="931A68"/>
                </a:solidFill>
                <a:latin typeface="Arial"/>
                <a:cs typeface="Arial"/>
              </a:rPr>
              <a:t>public</a:t>
            </a:r>
            <a:r>
              <a:rPr sz="3950" spc="-5" dirty="0">
                <a:solidFill>
                  <a:srgbClr val="931A68"/>
                </a:solidFill>
                <a:latin typeface="Arial"/>
                <a:cs typeface="Arial"/>
              </a:rPr>
              <a:t> </a:t>
            </a:r>
            <a:r>
              <a:rPr sz="3950" dirty="0">
                <a:latin typeface="Arial"/>
                <a:cs typeface="Arial"/>
              </a:rPr>
              <a:t>Coach swimCoach() </a:t>
            </a:r>
            <a:r>
              <a:rPr sz="3950" spc="-50" dirty="0">
                <a:latin typeface="Arial"/>
                <a:cs typeface="Arial"/>
              </a:rPr>
              <a:t>{</a:t>
            </a:r>
            <a:endParaRPr sz="3950">
              <a:latin typeface="Arial"/>
              <a:cs typeface="Arial"/>
            </a:endParaRPr>
          </a:p>
          <a:p>
            <a:pPr marL="766445">
              <a:lnSpc>
                <a:spcPct val="100000"/>
              </a:lnSpc>
              <a:spcBef>
                <a:spcPts val="45"/>
              </a:spcBef>
              <a:tabLst>
                <a:tab pos="3587115" algn="l"/>
                <a:tab pos="7078345" algn="l"/>
              </a:tabLst>
            </a:pPr>
            <a:r>
              <a:rPr sz="3950" spc="-10" dirty="0">
                <a:latin typeface="Arial"/>
                <a:cs typeface="Arial"/>
              </a:rPr>
              <a:t>SwimCoach</a:t>
            </a:r>
            <a:r>
              <a:rPr sz="3950" dirty="0">
                <a:latin typeface="Arial"/>
                <a:cs typeface="Arial"/>
              </a:rPr>
              <a:t>	</a:t>
            </a:r>
            <a:r>
              <a:rPr sz="3950" spc="-10" dirty="0">
                <a:solidFill>
                  <a:srgbClr val="7E504F"/>
                </a:solidFill>
                <a:latin typeface="Arial"/>
                <a:cs typeface="Arial"/>
              </a:rPr>
              <a:t>mySwimCoach</a:t>
            </a:r>
            <a:r>
              <a:rPr sz="3950" dirty="0">
                <a:solidFill>
                  <a:srgbClr val="7E504F"/>
                </a:solidFill>
                <a:latin typeface="Arial"/>
                <a:cs typeface="Arial"/>
              </a:rPr>
              <a:t>	</a:t>
            </a:r>
            <a:r>
              <a:rPr sz="3950" dirty="0">
                <a:latin typeface="Arial"/>
                <a:cs typeface="Arial"/>
              </a:rPr>
              <a:t>= </a:t>
            </a:r>
            <a:r>
              <a:rPr sz="3950" dirty="0">
                <a:solidFill>
                  <a:srgbClr val="931A68"/>
                </a:solidFill>
                <a:latin typeface="Arial"/>
                <a:cs typeface="Arial"/>
              </a:rPr>
              <a:t>new </a:t>
            </a:r>
            <a:r>
              <a:rPr sz="3950" spc="-10" dirty="0">
                <a:latin typeface="Arial"/>
                <a:cs typeface="Arial"/>
              </a:rPr>
              <a:t>SwimCoach();</a:t>
            </a:r>
            <a:endParaRPr sz="3950">
              <a:latin typeface="Arial"/>
              <a:cs typeface="Arial"/>
            </a:endParaRPr>
          </a:p>
          <a:p>
            <a:pPr>
              <a:lnSpc>
                <a:spcPct val="100000"/>
              </a:lnSpc>
              <a:spcBef>
                <a:spcPts val="50"/>
              </a:spcBef>
            </a:pPr>
            <a:endParaRPr sz="4150">
              <a:latin typeface="Arial"/>
              <a:cs typeface="Arial"/>
            </a:endParaRPr>
          </a:p>
          <a:p>
            <a:pPr marL="766445">
              <a:lnSpc>
                <a:spcPct val="100000"/>
              </a:lnSpc>
            </a:pPr>
            <a:r>
              <a:rPr sz="3950" dirty="0">
                <a:solidFill>
                  <a:srgbClr val="931A68"/>
                </a:solidFill>
                <a:latin typeface="Arial"/>
                <a:cs typeface="Arial"/>
              </a:rPr>
              <a:t>return</a:t>
            </a:r>
            <a:r>
              <a:rPr sz="3950" spc="-15" dirty="0">
                <a:solidFill>
                  <a:srgbClr val="931A68"/>
                </a:solidFill>
                <a:latin typeface="Arial"/>
                <a:cs typeface="Arial"/>
              </a:rPr>
              <a:t> </a:t>
            </a:r>
            <a:r>
              <a:rPr sz="3950" spc="-10" dirty="0">
                <a:solidFill>
                  <a:srgbClr val="7E504F"/>
                </a:solidFill>
                <a:latin typeface="Arial"/>
                <a:cs typeface="Arial"/>
              </a:rPr>
              <a:t>mySwimCoach</a:t>
            </a:r>
            <a:r>
              <a:rPr sz="3950" spc="-10" dirty="0">
                <a:latin typeface="Arial"/>
                <a:cs typeface="Arial"/>
              </a:rPr>
              <a:t>;</a:t>
            </a:r>
            <a:endParaRPr sz="3950">
              <a:latin typeface="Arial"/>
              <a:cs typeface="Arial"/>
            </a:endParaRPr>
          </a:p>
          <a:p>
            <a:pPr marL="389255">
              <a:lnSpc>
                <a:spcPct val="100000"/>
              </a:lnSpc>
              <a:spcBef>
                <a:spcPts val="45"/>
              </a:spcBef>
            </a:pPr>
            <a:r>
              <a:rPr sz="3950"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dirty="0">
                <a:latin typeface="Arial"/>
                <a:cs typeface="Arial"/>
              </a:rPr>
              <a:t>}</a:t>
            </a:r>
            <a:endParaRPr sz="3950">
              <a:latin typeface="Arial"/>
              <a:cs typeface="Arial"/>
            </a:endParaRPr>
          </a:p>
        </p:txBody>
      </p:sp>
      <p:sp>
        <p:nvSpPr>
          <p:cNvPr id="7" name="object 7"/>
          <p:cNvSpPr txBox="1"/>
          <p:nvPr/>
        </p:nvSpPr>
        <p:spPr>
          <a:xfrm>
            <a:off x="8562954" y="10643225"/>
            <a:ext cx="2981325" cy="394335"/>
          </a:xfrm>
          <a:prstGeom prst="rect">
            <a:avLst/>
          </a:prstGeom>
        </p:spPr>
        <p:txBody>
          <a:bodyPr vert="horz" wrap="square" lIns="0" tIns="0" rIns="0" bIns="0" rtlCol="0">
            <a:spAutoFit/>
          </a:bodyPr>
          <a:lstStyle/>
          <a:p>
            <a:pPr marL="12700">
              <a:lnSpc>
                <a:spcPts val="2790"/>
              </a:lnSpc>
            </a:pPr>
            <a:r>
              <a:rPr sz="2600" spc="-10" dirty="0">
                <a:latin typeface="Palatino Linotype"/>
                <a:cs typeface="Palatino Linotype"/>
                <a:hlinkClick r:id="rId3"/>
              </a:rPr>
              <a:t>www.luv2code.com</a:t>
            </a:r>
            <a:endParaRPr sz="2600">
              <a:latin typeface="Palatino Linotype"/>
              <a:cs typeface="Palatino Linotyp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851702" y="1145474"/>
            <a:ext cx="6400800" cy="9338945"/>
            <a:chOff x="6851702" y="1145474"/>
            <a:chExt cx="6400800" cy="9338945"/>
          </a:xfrm>
        </p:grpSpPr>
        <p:pic>
          <p:nvPicPr>
            <p:cNvPr id="3" name="object 3"/>
            <p:cNvPicPr/>
            <p:nvPr/>
          </p:nvPicPr>
          <p:blipFill>
            <a:blip r:embed="rId2" cstate="print"/>
            <a:stretch>
              <a:fillRect/>
            </a:stretch>
          </p:blipFill>
          <p:spPr>
            <a:xfrm>
              <a:off x="6851702" y="1145474"/>
              <a:ext cx="6400694" cy="9338899"/>
            </a:xfrm>
            <a:prstGeom prst="rect">
              <a:avLst/>
            </a:prstGeom>
          </p:spPr>
        </p:pic>
        <p:pic>
          <p:nvPicPr>
            <p:cNvPr id="4" name="object 4"/>
            <p:cNvPicPr/>
            <p:nvPr/>
          </p:nvPicPr>
          <p:blipFill>
            <a:blip r:embed="rId3" cstate="print"/>
            <a:stretch>
              <a:fillRect/>
            </a:stretch>
          </p:blipFill>
          <p:spPr>
            <a:xfrm>
              <a:off x="7061120" y="1271125"/>
              <a:ext cx="5981854" cy="8815355"/>
            </a:xfrm>
            <a:prstGeom prst="rect">
              <a:avLst/>
            </a:prstGeom>
          </p:spPr>
        </p:pic>
        <p:pic>
          <p:nvPicPr>
            <p:cNvPr id="5" name="object 5"/>
            <p:cNvPicPr/>
            <p:nvPr/>
          </p:nvPicPr>
          <p:blipFill>
            <a:blip r:embed="rId4" cstate="print"/>
            <a:stretch>
              <a:fillRect/>
            </a:stretch>
          </p:blipFill>
          <p:spPr>
            <a:xfrm>
              <a:off x="6883115" y="1155945"/>
              <a:ext cx="6337868" cy="9276074"/>
            </a:xfrm>
            <a:prstGeom prst="rect">
              <a:avLst/>
            </a:prstGeom>
          </p:spPr>
        </p:pic>
        <p:pic>
          <p:nvPicPr>
            <p:cNvPr id="6" name="object 6"/>
            <p:cNvPicPr/>
            <p:nvPr/>
          </p:nvPicPr>
          <p:blipFill>
            <a:blip r:embed="rId5" cstate="print"/>
            <a:stretch>
              <a:fillRect/>
            </a:stretch>
          </p:blipFill>
          <p:spPr>
            <a:xfrm>
              <a:off x="9062256" y="1528328"/>
              <a:ext cx="2000528" cy="1767782"/>
            </a:xfrm>
            <a:prstGeom prst="rect">
              <a:avLst/>
            </a:prstGeom>
          </p:spPr>
        </p:pic>
        <p:pic>
          <p:nvPicPr>
            <p:cNvPr id="7" name="object 7"/>
            <p:cNvPicPr/>
            <p:nvPr/>
          </p:nvPicPr>
          <p:blipFill>
            <a:blip r:embed="rId6" cstate="print"/>
            <a:stretch>
              <a:fillRect/>
            </a:stretch>
          </p:blipFill>
          <p:spPr>
            <a:xfrm>
              <a:off x="9093668" y="1570213"/>
              <a:ext cx="1916760" cy="1684014"/>
            </a:xfrm>
            <a:prstGeom prst="rect">
              <a:avLst/>
            </a:prstGeom>
          </p:spPr>
        </p:pic>
      </p:grpSp>
      <p:sp>
        <p:nvSpPr>
          <p:cNvPr id="8" name="object 8"/>
          <p:cNvSpPr txBox="1">
            <a:spLocks noGrp="1"/>
          </p:cNvSpPr>
          <p:nvPr>
            <p:ph type="title"/>
          </p:nvPr>
        </p:nvSpPr>
        <p:spPr>
          <a:xfrm>
            <a:off x="8678134" y="584140"/>
            <a:ext cx="2748280" cy="478155"/>
          </a:xfrm>
          <a:prstGeom prst="rect">
            <a:avLst/>
          </a:prstGeom>
        </p:spPr>
        <p:txBody>
          <a:bodyPr vert="horz" wrap="square" lIns="0" tIns="14604" rIns="0" bIns="0" rtlCol="0">
            <a:spAutoFit/>
          </a:bodyPr>
          <a:lstStyle/>
          <a:p>
            <a:pPr marL="12700">
              <a:lnSpc>
                <a:spcPct val="100000"/>
              </a:lnSpc>
              <a:spcBef>
                <a:spcPts val="114"/>
              </a:spcBef>
            </a:pPr>
            <a:r>
              <a:rPr sz="2950" dirty="0"/>
              <a:t>Core </a:t>
            </a:r>
            <a:r>
              <a:rPr sz="2950" spc="-10" dirty="0"/>
              <a:t>Container</a:t>
            </a:r>
            <a:endParaRPr sz="2950"/>
          </a:p>
        </p:txBody>
      </p:sp>
      <p:sp>
        <p:nvSpPr>
          <p:cNvPr id="9" name="object 9"/>
          <p:cNvSpPr txBox="1"/>
          <p:nvPr/>
        </p:nvSpPr>
        <p:spPr>
          <a:xfrm>
            <a:off x="9756636" y="2374662"/>
            <a:ext cx="591185" cy="252095"/>
          </a:xfrm>
          <a:prstGeom prst="rect">
            <a:avLst/>
          </a:prstGeom>
        </p:spPr>
        <p:txBody>
          <a:bodyPr vert="horz" wrap="square" lIns="0" tIns="17145" rIns="0" bIns="0" rtlCol="0">
            <a:spAutoFit/>
          </a:bodyPr>
          <a:lstStyle/>
          <a:p>
            <a:pPr marL="12700">
              <a:lnSpc>
                <a:spcPct val="100000"/>
              </a:lnSpc>
              <a:spcBef>
                <a:spcPts val="135"/>
              </a:spcBef>
            </a:pPr>
            <a:r>
              <a:rPr sz="1450" b="1" spc="-10" dirty="0">
                <a:solidFill>
                  <a:srgbClr val="FFFFFF"/>
                </a:solidFill>
                <a:latin typeface="Arial"/>
                <a:cs typeface="Arial"/>
              </a:rPr>
              <a:t>Beans</a:t>
            </a:r>
            <a:endParaRPr sz="1450">
              <a:latin typeface="Arial"/>
              <a:cs typeface="Arial"/>
            </a:endParaRPr>
          </a:p>
        </p:txBody>
      </p:sp>
      <p:grpSp>
        <p:nvGrpSpPr>
          <p:cNvPr id="10" name="object 10"/>
          <p:cNvGrpSpPr/>
          <p:nvPr/>
        </p:nvGrpSpPr>
        <p:grpSpPr>
          <a:xfrm>
            <a:off x="9062256" y="3671530"/>
            <a:ext cx="2000885" cy="1767839"/>
            <a:chOff x="9062256" y="3671530"/>
            <a:chExt cx="2000885" cy="1767839"/>
          </a:xfrm>
        </p:grpSpPr>
        <p:pic>
          <p:nvPicPr>
            <p:cNvPr id="11" name="object 11"/>
            <p:cNvPicPr/>
            <p:nvPr/>
          </p:nvPicPr>
          <p:blipFill>
            <a:blip r:embed="rId5" cstate="print"/>
            <a:stretch>
              <a:fillRect/>
            </a:stretch>
          </p:blipFill>
          <p:spPr>
            <a:xfrm>
              <a:off x="9062256" y="3671530"/>
              <a:ext cx="2000528" cy="1767782"/>
            </a:xfrm>
            <a:prstGeom prst="rect">
              <a:avLst/>
            </a:prstGeom>
          </p:spPr>
        </p:pic>
        <p:pic>
          <p:nvPicPr>
            <p:cNvPr id="12" name="object 12"/>
            <p:cNvPicPr/>
            <p:nvPr/>
          </p:nvPicPr>
          <p:blipFill>
            <a:blip r:embed="rId6" cstate="print"/>
            <a:stretch>
              <a:fillRect/>
            </a:stretch>
          </p:blipFill>
          <p:spPr>
            <a:xfrm>
              <a:off x="9093668" y="3713414"/>
              <a:ext cx="1916760" cy="1684014"/>
            </a:xfrm>
            <a:prstGeom prst="rect">
              <a:avLst/>
            </a:prstGeom>
          </p:spPr>
        </p:pic>
      </p:grpSp>
      <p:sp>
        <p:nvSpPr>
          <p:cNvPr id="13" name="object 13"/>
          <p:cNvSpPr txBox="1"/>
          <p:nvPr/>
        </p:nvSpPr>
        <p:spPr>
          <a:xfrm>
            <a:off x="9819461" y="4521193"/>
            <a:ext cx="455295" cy="252095"/>
          </a:xfrm>
          <a:prstGeom prst="rect">
            <a:avLst/>
          </a:prstGeom>
        </p:spPr>
        <p:txBody>
          <a:bodyPr vert="horz" wrap="square" lIns="0" tIns="17145" rIns="0" bIns="0" rtlCol="0">
            <a:spAutoFit/>
          </a:bodyPr>
          <a:lstStyle/>
          <a:p>
            <a:pPr marL="12700">
              <a:lnSpc>
                <a:spcPct val="100000"/>
              </a:lnSpc>
              <a:spcBef>
                <a:spcPts val="135"/>
              </a:spcBef>
            </a:pPr>
            <a:r>
              <a:rPr sz="1450" b="1" spc="-20" dirty="0">
                <a:solidFill>
                  <a:srgbClr val="FFFFFF"/>
                </a:solidFill>
                <a:latin typeface="Arial"/>
                <a:cs typeface="Arial"/>
              </a:rPr>
              <a:t>Core</a:t>
            </a:r>
            <a:endParaRPr sz="1450">
              <a:latin typeface="Arial"/>
              <a:cs typeface="Arial"/>
            </a:endParaRPr>
          </a:p>
        </p:txBody>
      </p:sp>
      <p:grpSp>
        <p:nvGrpSpPr>
          <p:cNvPr id="14" name="object 14"/>
          <p:cNvGrpSpPr/>
          <p:nvPr/>
        </p:nvGrpSpPr>
        <p:grpSpPr>
          <a:xfrm>
            <a:off x="9062256" y="5814731"/>
            <a:ext cx="2000885" cy="1767839"/>
            <a:chOff x="9062256" y="5814731"/>
            <a:chExt cx="2000885" cy="1767839"/>
          </a:xfrm>
        </p:grpSpPr>
        <p:pic>
          <p:nvPicPr>
            <p:cNvPr id="15" name="object 15"/>
            <p:cNvPicPr/>
            <p:nvPr/>
          </p:nvPicPr>
          <p:blipFill>
            <a:blip r:embed="rId5" cstate="print"/>
            <a:stretch>
              <a:fillRect/>
            </a:stretch>
          </p:blipFill>
          <p:spPr>
            <a:xfrm>
              <a:off x="9062256" y="5814731"/>
              <a:ext cx="2000528" cy="1767782"/>
            </a:xfrm>
            <a:prstGeom prst="rect">
              <a:avLst/>
            </a:prstGeom>
          </p:spPr>
        </p:pic>
        <p:pic>
          <p:nvPicPr>
            <p:cNvPr id="16" name="object 16"/>
            <p:cNvPicPr/>
            <p:nvPr/>
          </p:nvPicPr>
          <p:blipFill>
            <a:blip r:embed="rId6" cstate="print"/>
            <a:stretch>
              <a:fillRect/>
            </a:stretch>
          </p:blipFill>
          <p:spPr>
            <a:xfrm>
              <a:off x="9093668" y="5856616"/>
              <a:ext cx="1916760" cy="1684014"/>
            </a:xfrm>
            <a:prstGeom prst="rect">
              <a:avLst/>
            </a:prstGeom>
          </p:spPr>
        </p:pic>
      </p:grpSp>
      <p:sp>
        <p:nvSpPr>
          <p:cNvPr id="17" name="object 17"/>
          <p:cNvSpPr txBox="1"/>
          <p:nvPr/>
        </p:nvSpPr>
        <p:spPr>
          <a:xfrm>
            <a:off x="9798519" y="6667724"/>
            <a:ext cx="507365" cy="252095"/>
          </a:xfrm>
          <a:prstGeom prst="rect">
            <a:avLst/>
          </a:prstGeom>
        </p:spPr>
        <p:txBody>
          <a:bodyPr vert="horz" wrap="square" lIns="0" tIns="17145" rIns="0" bIns="0" rtlCol="0">
            <a:spAutoFit/>
          </a:bodyPr>
          <a:lstStyle/>
          <a:p>
            <a:pPr marL="12700">
              <a:lnSpc>
                <a:spcPct val="100000"/>
              </a:lnSpc>
              <a:spcBef>
                <a:spcPts val="135"/>
              </a:spcBef>
            </a:pPr>
            <a:r>
              <a:rPr sz="1450" b="1" spc="-20" dirty="0">
                <a:solidFill>
                  <a:srgbClr val="FFFFFF"/>
                </a:solidFill>
                <a:latin typeface="Arial"/>
                <a:cs typeface="Arial"/>
              </a:rPr>
              <a:t>SpEL</a:t>
            </a:r>
            <a:endParaRPr sz="1450">
              <a:latin typeface="Arial"/>
              <a:cs typeface="Arial"/>
            </a:endParaRPr>
          </a:p>
        </p:txBody>
      </p:sp>
      <p:grpSp>
        <p:nvGrpSpPr>
          <p:cNvPr id="18" name="object 18"/>
          <p:cNvGrpSpPr/>
          <p:nvPr/>
        </p:nvGrpSpPr>
        <p:grpSpPr>
          <a:xfrm>
            <a:off x="9062256" y="7957933"/>
            <a:ext cx="2000885" cy="1767839"/>
            <a:chOff x="9062256" y="7957933"/>
            <a:chExt cx="2000885" cy="1767839"/>
          </a:xfrm>
        </p:grpSpPr>
        <p:pic>
          <p:nvPicPr>
            <p:cNvPr id="19" name="object 19"/>
            <p:cNvPicPr/>
            <p:nvPr/>
          </p:nvPicPr>
          <p:blipFill>
            <a:blip r:embed="rId5" cstate="print"/>
            <a:stretch>
              <a:fillRect/>
            </a:stretch>
          </p:blipFill>
          <p:spPr>
            <a:xfrm>
              <a:off x="9062256" y="7957933"/>
              <a:ext cx="2000528" cy="1767782"/>
            </a:xfrm>
            <a:prstGeom prst="rect">
              <a:avLst/>
            </a:prstGeom>
          </p:spPr>
        </p:pic>
        <p:pic>
          <p:nvPicPr>
            <p:cNvPr id="20" name="object 20"/>
            <p:cNvPicPr/>
            <p:nvPr/>
          </p:nvPicPr>
          <p:blipFill>
            <a:blip r:embed="rId6" cstate="print"/>
            <a:stretch>
              <a:fillRect/>
            </a:stretch>
          </p:blipFill>
          <p:spPr>
            <a:xfrm>
              <a:off x="9093668" y="7999818"/>
              <a:ext cx="1916760" cy="1684014"/>
            </a:xfrm>
            <a:prstGeom prst="rect">
              <a:avLst/>
            </a:prstGeom>
          </p:spPr>
        </p:pic>
      </p:grpSp>
      <p:sp>
        <p:nvSpPr>
          <p:cNvPr id="21" name="object 21"/>
          <p:cNvSpPr txBox="1"/>
          <p:nvPr/>
        </p:nvSpPr>
        <p:spPr>
          <a:xfrm>
            <a:off x="9683339" y="8803785"/>
            <a:ext cx="727075" cy="252095"/>
          </a:xfrm>
          <a:prstGeom prst="rect">
            <a:avLst/>
          </a:prstGeom>
        </p:spPr>
        <p:txBody>
          <a:bodyPr vert="horz" wrap="square" lIns="0" tIns="17145" rIns="0" bIns="0" rtlCol="0">
            <a:spAutoFit/>
          </a:bodyPr>
          <a:lstStyle/>
          <a:p>
            <a:pPr marL="12700">
              <a:lnSpc>
                <a:spcPct val="100000"/>
              </a:lnSpc>
              <a:spcBef>
                <a:spcPts val="135"/>
              </a:spcBef>
            </a:pPr>
            <a:r>
              <a:rPr sz="1450" b="1" spc="-10" dirty="0">
                <a:solidFill>
                  <a:srgbClr val="FFFFFF"/>
                </a:solidFill>
                <a:latin typeface="Arial"/>
                <a:cs typeface="Arial"/>
              </a:rPr>
              <a:t>Context</a:t>
            </a:r>
            <a:endParaRPr sz="1450">
              <a:latin typeface="Arial"/>
              <a:cs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3904594"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Step</a:t>
            </a:r>
            <a:r>
              <a:rPr sz="6500" b="1" spc="-260" dirty="0">
                <a:latin typeface="Book Antiqua"/>
                <a:cs typeface="Book Antiqua"/>
              </a:rPr>
              <a:t> </a:t>
            </a:r>
            <a:r>
              <a:rPr sz="6500" b="1" spc="200" dirty="0">
                <a:latin typeface="Book Antiqua"/>
                <a:cs typeface="Book Antiqua"/>
              </a:rPr>
              <a:t>1:</a:t>
            </a:r>
            <a:r>
              <a:rPr sz="6500" b="1" spc="-430" dirty="0">
                <a:latin typeface="Book Antiqua"/>
                <a:cs typeface="Book Antiqua"/>
              </a:rPr>
              <a:t> </a:t>
            </a:r>
            <a:r>
              <a:rPr sz="6500" b="1" spc="-125" dirty="0">
                <a:latin typeface="Book Antiqua"/>
                <a:cs typeface="Book Antiqua"/>
              </a:rPr>
              <a:t>Define</a:t>
            </a:r>
            <a:r>
              <a:rPr sz="6500" b="1" spc="-175" dirty="0">
                <a:latin typeface="Book Antiqua"/>
                <a:cs typeface="Book Antiqua"/>
              </a:rPr>
              <a:t> </a:t>
            </a:r>
            <a:r>
              <a:rPr sz="6500" b="1" spc="-25" dirty="0">
                <a:latin typeface="Book Antiqua"/>
                <a:cs typeface="Book Antiqua"/>
              </a:rPr>
              <a:t>method</a:t>
            </a:r>
            <a:r>
              <a:rPr sz="6500" b="1" spc="-180" dirty="0">
                <a:latin typeface="Book Antiqua"/>
                <a:cs typeface="Book Antiqua"/>
              </a:rPr>
              <a:t> </a:t>
            </a:r>
            <a:r>
              <a:rPr sz="6500" b="1" dirty="0">
                <a:latin typeface="Book Antiqua"/>
                <a:cs typeface="Book Antiqua"/>
              </a:rPr>
              <a:t>to</a:t>
            </a:r>
            <a:r>
              <a:rPr sz="6500" b="1" spc="-175" dirty="0">
                <a:latin typeface="Book Antiqua"/>
                <a:cs typeface="Book Antiqua"/>
              </a:rPr>
              <a:t> </a:t>
            </a:r>
            <a:r>
              <a:rPr sz="6500" b="1" spc="-120" dirty="0">
                <a:latin typeface="Book Antiqua"/>
                <a:cs typeface="Book Antiqua"/>
              </a:rPr>
              <a:t>expose</a:t>
            </a:r>
            <a:r>
              <a:rPr sz="6500" b="1" spc="-175" dirty="0">
                <a:latin typeface="Book Antiqua"/>
                <a:cs typeface="Book Antiqua"/>
              </a:rPr>
              <a:t> </a:t>
            </a:r>
            <a:r>
              <a:rPr sz="6500" b="1" spc="-20" dirty="0">
                <a:latin typeface="Book Antiqua"/>
                <a:cs typeface="Book Antiqua"/>
              </a:rPr>
              <a:t>bean</a:t>
            </a:r>
            <a:endParaRPr sz="6500">
              <a:latin typeface="Book Antiqua"/>
              <a:cs typeface="Book Antiqua"/>
            </a:endParaRPr>
          </a:p>
        </p:txBody>
      </p:sp>
      <p:grpSp>
        <p:nvGrpSpPr>
          <p:cNvPr id="3" name="object 3"/>
          <p:cNvGrpSpPr/>
          <p:nvPr/>
        </p:nvGrpSpPr>
        <p:grpSpPr>
          <a:xfrm>
            <a:off x="3348954" y="2448153"/>
            <a:ext cx="12361545" cy="7280275"/>
            <a:chOff x="3348954" y="2448153"/>
            <a:chExt cx="12361545" cy="7280275"/>
          </a:xfrm>
        </p:grpSpPr>
        <p:sp>
          <p:nvSpPr>
            <p:cNvPr id="4" name="object 4"/>
            <p:cNvSpPr/>
            <p:nvPr/>
          </p:nvSpPr>
          <p:spPr>
            <a:xfrm>
              <a:off x="3526959" y="2563333"/>
              <a:ext cx="12005310" cy="6819265"/>
            </a:xfrm>
            <a:custGeom>
              <a:avLst/>
              <a:gdLst/>
              <a:ahLst/>
              <a:cxnLst/>
              <a:rect l="l" t="t" r="r" b="b"/>
              <a:pathLst>
                <a:path w="12005310" h="6819265">
                  <a:moveTo>
                    <a:pt x="0" y="0"/>
                  </a:moveTo>
                  <a:lnTo>
                    <a:pt x="12005279" y="0"/>
                  </a:lnTo>
                  <a:lnTo>
                    <a:pt x="12005279" y="6819164"/>
                  </a:lnTo>
                  <a:lnTo>
                    <a:pt x="0" y="681916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348954" y="2448153"/>
              <a:ext cx="12361288" cy="7279883"/>
            </a:xfrm>
            <a:prstGeom prst="rect">
              <a:avLst/>
            </a:prstGeom>
          </p:spPr>
        </p:pic>
      </p:grpSp>
      <p:sp>
        <p:nvSpPr>
          <p:cNvPr id="6" name="object 6"/>
          <p:cNvSpPr txBox="1">
            <a:spLocks noGrp="1"/>
          </p:cNvSpPr>
          <p:nvPr>
            <p:ph type="body" idx="1"/>
          </p:nvPr>
        </p:nvSpPr>
        <p:spPr>
          <a:xfrm>
            <a:off x="4108450" y="3892940"/>
            <a:ext cx="13914172" cy="5468805"/>
          </a:xfrm>
          <a:prstGeom prst="rect">
            <a:avLst/>
          </a:prstGeom>
        </p:spPr>
        <p:txBody>
          <a:bodyPr vert="horz" wrap="square" lIns="0" tIns="13335" rIns="0" bIns="0" rtlCol="0">
            <a:spAutoFit/>
          </a:bodyPr>
          <a:lstStyle/>
          <a:p>
            <a:pPr marL="12700">
              <a:lnSpc>
                <a:spcPct val="100000"/>
              </a:lnSpc>
              <a:spcBef>
                <a:spcPts val="105"/>
              </a:spcBef>
            </a:pPr>
            <a:r>
              <a:rPr sz="3200" spc="-10" dirty="0"/>
              <a:t>@Configuration</a:t>
            </a:r>
          </a:p>
          <a:p>
            <a:pPr marL="12700">
              <a:lnSpc>
                <a:spcPct val="100000"/>
              </a:lnSpc>
              <a:spcBef>
                <a:spcPts val="45"/>
              </a:spcBef>
            </a:pPr>
            <a:r>
              <a:rPr sz="3200" dirty="0">
                <a:solidFill>
                  <a:srgbClr val="931A68"/>
                </a:solidFill>
              </a:rPr>
              <a:t>public</a:t>
            </a:r>
            <a:r>
              <a:rPr sz="3200" spc="-5" dirty="0">
                <a:solidFill>
                  <a:srgbClr val="931A68"/>
                </a:solidFill>
              </a:rPr>
              <a:t> </a:t>
            </a:r>
            <a:r>
              <a:rPr sz="3200" dirty="0">
                <a:solidFill>
                  <a:srgbClr val="931A68"/>
                </a:solidFill>
              </a:rPr>
              <a:t>class </a:t>
            </a:r>
            <a:r>
              <a:rPr sz="3200" dirty="0"/>
              <a:t>SportConfig </a:t>
            </a:r>
            <a:r>
              <a:rPr sz="3200" spc="-50" dirty="0"/>
              <a:t>{</a:t>
            </a:r>
          </a:p>
          <a:p>
            <a:pPr>
              <a:lnSpc>
                <a:spcPct val="100000"/>
              </a:lnSpc>
              <a:spcBef>
                <a:spcPts val="50"/>
              </a:spcBef>
            </a:pPr>
            <a:endParaRPr sz="3200" dirty="0"/>
          </a:p>
          <a:p>
            <a:pPr marL="389255">
              <a:lnSpc>
                <a:spcPct val="100000"/>
              </a:lnSpc>
            </a:pPr>
            <a:r>
              <a:rPr sz="3200" spc="-10" dirty="0"/>
              <a:t>@Bean</a:t>
            </a:r>
          </a:p>
          <a:p>
            <a:pPr marL="389255">
              <a:lnSpc>
                <a:spcPct val="100000"/>
              </a:lnSpc>
              <a:spcBef>
                <a:spcPts val="40"/>
              </a:spcBef>
            </a:pPr>
            <a:r>
              <a:rPr sz="3200" dirty="0">
                <a:solidFill>
                  <a:srgbClr val="931A68"/>
                </a:solidFill>
              </a:rPr>
              <a:t>public</a:t>
            </a:r>
            <a:r>
              <a:rPr sz="3200" spc="-5" dirty="0">
                <a:solidFill>
                  <a:srgbClr val="931A68"/>
                </a:solidFill>
              </a:rPr>
              <a:t> </a:t>
            </a:r>
            <a:r>
              <a:rPr sz="3200" dirty="0"/>
              <a:t>Coach swimCoach() </a:t>
            </a:r>
            <a:r>
              <a:rPr sz="3200" spc="-50" dirty="0"/>
              <a:t>{</a:t>
            </a:r>
          </a:p>
          <a:p>
            <a:pPr marL="766445">
              <a:lnSpc>
                <a:spcPct val="100000"/>
              </a:lnSpc>
              <a:spcBef>
                <a:spcPts val="45"/>
              </a:spcBef>
              <a:tabLst>
                <a:tab pos="3587115" algn="l"/>
                <a:tab pos="7078345" algn="l"/>
              </a:tabLst>
            </a:pPr>
            <a:r>
              <a:rPr sz="3200" spc="-10" dirty="0" err="1"/>
              <a:t>SwimCoach</a:t>
            </a:r>
            <a:r>
              <a:rPr lang="en-US" sz="3200" spc="-10" dirty="0"/>
              <a:t>  </a:t>
            </a:r>
            <a:r>
              <a:rPr sz="3200" spc="-10" dirty="0" err="1">
                <a:solidFill>
                  <a:srgbClr val="7E504F"/>
                </a:solidFill>
              </a:rPr>
              <a:t>mySwimCoach</a:t>
            </a:r>
            <a:r>
              <a:rPr lang="en-US" sz="3200" spc="-10" dirty="0">
                <a:solidFill>
                  <a:srgbClr val="7E504F"/>
                </a:solidFill>
              </a:rPr>
              <a:t> </a:t>
            </a:r>
            <a:r>
              <a:rPr sz="3200" dirty="0"/>
              <a:t>= </a:t>
            </a:r>
            <a:r>
              <a:rPr sz="3200" dirty="0">
                <a:solidFill>
                  <a:srgbClr val="931A68"/>
                </a:solidFill>
              </a:rPr>
              <a:t>new </a:t>
            </a:r>
            <a:r>
              <a:rPr sz="3200" spc="-10" dirty="0"/>
              <a:t>SwimCoach();</a:t>
            </a:r>
          </a:p>
          <a:p>
            <a:pPr>
              <a:lnSpc>
                <a:spcPct val="100000"/>
              </a:lnSpc>
              <a:spcBef>
                <a:spcPts val="50"/>
              </a:spcBef>
            </a:pPr>
            <a:endParaRPr sz="3200" dirty="0"/>
          </a:p>
          <a:p>
            <a:pPr marL="766445">
              <a:lnSpc>
                <a:spcPct val="100000"/>
              </a:lnSpc>
            </a:pPr>
            <a:r>
              <a:rPr sz="3200" dirty="0">
                <a:solidFill>
                  <a:srgbClr val="931A68"/>
                </a:solidFill>
              </a:rPr>
              <a:t>return</a:t>
            </a:r>
            <a:r>
              <a:rPr sz="3200" spc="-15" dirty="0">
                <a:solidFill>
                  <a:srgbClr val="931A68"/>
                </a:solidFill>
              </a:rPr>
              <a:t> </a:t>
            </a:r>
            <a:r>
              <a:rPr sz="3200" spc="-10" dirty="0">
                <a:solidFill>
                  <a:srgbClr val="7E504F"/>
                </a:solidFill>
              </a:rPr>
              <a:t>mySwimCoach</a:t>
            </a:r>
            <a:r>
              <a:rPr sz="3200" spc="-10" dirty="0"/>
              <a:t>;</a:t>
            </a:r>
          </a:p>
          <a:p>
            <a:pPr marL="389255">
              <a:lnSpc>
                <a:spcPct val="100000"/>
              </a:lnSpc>
              <a:spcBef>
                <a:spcPts val="45"/>
              </a:spcBef>
            </a:pPr>
            <a:r>
              <a:rPr sz="3200" dirty="0"/>
              <a:t>}</a:t>
            </a:r>
          </a:p>
          <a:p>
            <a:pPr>
              <a:lnSpc>
                <a:spcPct val="100000"/>
              </a:lnSpc>
              <a:spcBef>
                <a:spcPts val="50"/>
              </a:spcBef>
            </a:pPr>
            <a:endParaRPr sz="3200" dirty="0"/>
          </a:p>
          <a:p>
            <a:pPr marL="12700">
              <a:lnSpc>
                <a:spcPct val="100000"/>
              </a:lnSpc>
            </a:pPr>
            <a:r>
              <a:rPr sz="3200" dirty="0"/>
              <a:t>}</a:t>
            </a:r>
          </a:p>
        </p:txBody>
      </p:sp>
      <p:sp>
        <p:nvSpPr>
          <p:cNvPr id="7" name="object 7"/>
          <p:cNvSpPr/>
          <p:nvPr/>
        </p:nvSpPr>
        <p:spPr>
          <a:xfrm>
            <a:off x="14048342" y="2606379"/>
            <a:ext cx="4826000" cy="1657985"/>
          </a:xfrm>
          <a:custGeom>
            <a:avLst/>
            <a:gdLst/>
            <a:ahLst/>
            <a:cxnLst/>
            <a:rect l="l" t="t" r="r" b="b"/>
            <a:pathLst>
              <a:path w="4826000" h="1657985">
                <a:moveTo>
                  <a:pt x="4086693" y="0"/>
                </a:moveTo>
                <a:lnTo>
                  <a:pt x="4039106" y="715"/>
                </a:lnTo>
                <a:lnTo>
                  <a:pt x="717416" y="154077"/>
                </a:lnTo>
                <a:lnTo>
                  <a:pt x="669965" y="157749"/>
                </a:lnTo>
                <a:lnTo>
                  <a:pt x="623433" y="164283"/>
                </a:lnTo>
                <a:lnTo>
                  <a:pt x="577905" y="173587"/>
                </a:lnTo>
                <a:lnTo>
                  <a:pt x="533463" y="185568"/>
                </a:lnTo>
                <a:lnTo>
                  <a:pt x="490193" y="200134"/>
                </a:lnTo>
                <a:lnTo>
                  <a:pt x="448177" y="217194"/>
                </a:lnTo>
                <a:lnTo>
                  <a:pt x="407501" y="236654"/>
                </a:lnTo>
                <a:lnTo>
                  <a:pt x="368247" y="258424"/>
                </a:lnTo>
                <a:lnTo>
                  <a:pt x="330501" y="282411"/>
                </a:lnTo>
                <a:lnTo>
                  <a:pt x="294345" y="308523"/>
                </a:lnTo>
                <a:lnTo>
                  <a:pt x="259864" y="336668"/>
                </a:lnTo>
                <a:lnTo>
                  <a:pt x="227141" y="366754"/>
                </a:lnTo>
                <a:lnTo>
                  <a:pt x="196262" y="398688"/>
                </a:lnTo>
                <a:lnTo>
                  <a:pt x="167309" y="432379"/>
                </a:lnTo>
                <a:lnTo>
                  <a:pt x="140367" y="467734"/>
                </a:lnTo>
                <a:lnTo>
                  <a:pt x="115519" y="504662"/>
                </a:lnTo>
                <a:lnTo>
                  <a:pt x="92850" y="543070"/>
                </a:lnTo>
                <a:lnTo>
                  <a:pt x="72443" y="582867"/>
                </a:lnTo>
                <a:lnTo>
                  <a:pt x="54383" y="623959"/>
                </a:lnTo>
                <a:lnTo>
                  <a:pt x="38753" y="666256"/>
                </a:lnTo>
                <a:lnTo>
                  <a:pt x="25638" y="709665"/>
                </a:lnTo>
                <a:lnTo>
                  <a:pt x="15121" y="754094"/>
                </a:lnTo>
                <a:lnTo>
                  <a:pt x="7286" y="799451"/>
                </a:lnTo>
                <a:lnTo>
                  <a:pt x="2218" y="845643"/>
                </a:lnTo>
                <a:lnTo>
                  <a:pt x="0" y="892579"/>
                </a:lnTo>
                <a:lnTo>
                  <a:pt x="715" y="940167"/>
                </a:lnTo>
                <a:lnTo>
                  <a:pt x="4388" y="987618"/>
                </a:lnTo>
                <a:lnTo>
                  <a:pt x="10922" y="1034151"/>
                </a:lnTo>
                <a:lnTo>
                  <a:pt x="20225" y="1079680"/>
                </a:lnTo>
                <a:lnTo>
                  <a:pt x="32206" y="1124121"/>
                </a:lnTo>
                <a:lnTo>
                  <a:pt x="46772" y="1167392"/>
                </a:lnTo>
                <a:lnTo>
                  <a:pt x="63832" y="1209408"/>
                </a:lnTo>
                <a:lnTo>
                  <a:pt x="83292" y="1250084"/>
                </a:lnTo>
                <a:lnTo>
                  <a:pt x="105062" y="1289338"/>
                </a:lnTo>
                <a:lnTo>
                  <a:pt x="129049" y="1327085"/>
                </a:lnTo>
                <a:lnTo>
                  <a:pt x="155160" y="1363241"/>
                </a:lnTo>
                <a:lnTo>
                  <a:pt x="183305" y="1397722"/>
                </a:lnTo>
                <a:lnTo>
                  <a:pt x="213390" y="1430445"/>
                </a:lnTo>
                <a:lnTo>
                  <a:pt x="245324" y="1461324"/>
                </a:lnTo>
                <a:lnTo>
                  <a:pt x="279015" y="1490278"/>
                </a:lnTo>
                <a:lnTo>
                  <a:pt x="314370" y="1517220"/>
                </a:lnTo>
                <a:lnTo>
                  <a:pt x="351298" y="1542068"/>
                </a:lnTo>
                <a:lnTo>
                  <a:pt x="389706" y="1564737"/>
                </a:lnTo>
                <a:lnTo>
                  <a:pt x="429503" y="1585144"/>
                </a:lnTo>
                <a:lnTo>
                  <a:pt x="470596" y="1603204"/>
                </a:lnTo>
                <a:lnTo>
                  <a:pt x="512893" y="1618834"/>
                </a:lnTo>
                <a:lnTo>
                  <a:pt x="556302" y="1631950"/>
                </a:lnTo>
                <a:lnTo>
                  <a:pt x="600731" y="1642467"/>
                </a:lnTo>
                <a:lnTo>
                  <a:pt x="646088" y="1650302"/>
                </a:lnTo>
                <a:lnTo>
                  <a:pt x="692281" y="1655370"/>
                </a:lnTo>
                <a:lnTo>
                  <a:pt x="739218" y="1657589"/>
                </a:lnTo>
                <a:lnTo>
                  <a:pt x="786807" y="1656873"/>
                </a:lnTo>
                <a:lnTo>
                  <a:pt x="4108486" y="1503511"/>
                </a:lnTo>
                <a:lnTo>
                  <a:pt x="4155937" y="1499839"/>
                </a:lnTo>
                <a:lnTo>
                  <a:pt x="4202468" y="1493305"/>
                </a:lnTo>
                <a:lnTo>
                  <a:pt x="4247997" y="1484001"/>
                </a:lnTo>
                <a:lnTo>
                  <a:pt x="4292438" y="1472021"/>
                </a:lnTo>
                <a:lnTo>
                  <a:pt x="4335709" y="1457454"/>
                </a:lnTo>
                <a:lnTo>
                  <a:pt x="4377724" y="1440395"/>
                </a:lnTo>
                <a:lnTo>
                  <a:pt x="4418401" y="1420934"/>
                </a:lnTo>
                <a:lnTo>
                  <a:pt x="4457654" y="1399164"/>
                </a:lnTo>
                <a:lnTo>
                  <a:pt x="4495401" y="1375177"/>
                </a:lnTo>
                <a:lnTo>
                  <a:pt x="4531557" y="1349065"/>
                </a:lnTo>
                <a:lnTo>
                  <a:pt x="4566038" y="1320920"/>
                </a:lnTo>
                <a:lnTo>
                  <a:pt x="4598760" y="1290835"/>
                </a:lnTo>
                <a:lnTo>
                  <a:pt x="4629640" y="1258900"/>
                </a:lnTo>
                <a:lnTo>
                  <a:pt x="4658593" y="1225210"/>
                </a:lnTo>
                <a:lnTo>
                  <a:pt x="4685535" y="1189854"/>
                </a:lnTo>
                <a:lnTo>
                  <a:pt x="4710383" y="1152926"/>
                </a:lnTo>
                <a:lnTo>
                  <a:pt x="4733052" y="1114518"/>
                </a:lnTo>
                <a:lnTo>
                  <a:pt x="4753458" y="1074722"/>
                </a:lnTo>
                <a:lnTo>
                  <a:pt x="4771519" y="1033629"/>
                </a:lnTo>
                <a:lnTo>
                  <a:pt x="4787148" y="991332"/>
                </a:lnTo>
                <a:lnTo>
                  <a:pt x="4800264" y="947923"/>
                </a:lnTo>
                <a:lnTo>
                  <a:pt x="4810781" y="903494"/>
                </a:lnTo>
                <a:lnTo>
                  <a:pt x="4818615" y="858138"/>
                </a:lnTo>
                <a:lnTo>
                  <a:pt x="4823684" y="811945"/>
                </a:lnTo>
                <a:lnTo>
                  <a:pt x="4825902" y="765009"/>
                </a:lnTo>
                <a:lnTo>
                  <a:pt x="4825186" y="717421"/>
                </a:lnTo>
                <a:lnTo>
                  <a:pt x="4821515" y="669970"/>
                </a:lnTo>
                <a:lnTo>
                  <a:pt x="4814982" y="623438"/>
                </a:lnTo>
                <a:lnTo>
                  <a:pt x="4805679" y="577909"/>
                </a:lnTo>
                <a:lnTo>
                  <a:pt x="4793699" y="533467"/>
                </a:lnTo>
                <a:lnTo>
                  <a:pt x="4779133" y="490196"/>
                </a:lnTo>
                <a:lnTo>
                  <a:pt x="4762074" y="448181"/>
                </a:lnTo>
                <a:lnTo>
                  <a:pt x="4742614" y="407504"/>
                </a:lnTo>
                <a:lnTo>
                  <a:pt x="4720845" y="368250"/>
                </a:lnTo>
                <a:lnTo>
                  <a:pt x="4696858" y="330503"/>
                </a:lnTo>
                <a:lnTo>
                  <a:pt x="4670746" y="294347"/>
                </a:lnTo>
                <a:lnTo>
                  <a:pt x="4642602" y="259866"/>
                </a:lnTo>
                <a:lnTo>
                  <a:pt x="4612517" y="227144"/>
                </a:lnTo>
                <a:lnTo>
                  <a:pt x="4580582" y="196264"/>
                </a:lnTo>
                <a:lnTo>
                  <a:pt x="4546892" y="167311"/>
                </a:lnTo>
                <a:lnTo>
                  <a:pt x="4511537" y="140368"/>
                </a:lnTo>
                <a:lnTo>
                  <a:pt x="4474609" y="115521"/>
                </a:lnTo>
                <a:lnTo>
                  <a:pt x="4436201" y="92851"/>
                </a:lnTo>
                <a:lnTo>
                  <a:pt x="4396404" y="72444"/>
                </a:lnTo>
                <a:lnTo>
                  <a:pt x="4355312" y="54384"/>
                </a:lnTo>
                <a:lnTo>
                  <a:pt x="4313015" y="38754"/>
                </a:lnTo>
                <a:lnTo>
                  <a:pt x="4269606" y="25639"/>
                </a:lnTo>
                <a:lnTo>
                  <a:pt x="4225178" y="15122"/>
                </a:lnTo>
                <a:lnTo>
                  <a:pt x="4179821" y="7287"/>
                </a:lnTo>
                <a:lnTo>
                  <a:pt x="4133629" y="2218"/>
                </a:lnTo>
                <a:lnTo>
                  <a:pt x="4086693" y="0"/>
                </a:lnTo>
                <a:close/>
              </a:path>
            </a:pathLst>
          </a:custGeom>
          <a:solidFill>
            <a:srgbClr val="0433FF"/>
          </a:solidFill>
        </p:spPr>
        <p:txBody>
          <a:bodyPr wrap="square" lIns="0" tIns="0" rIns="0" bIns="0" rtlCol="0"/>
          <a:lstStyle/>
          <a:p>
            <a:endParaRPr/>
          </a:p>
        </p:txBody>
      </p:sp>
      <p:sp>
        <p:nvSpPr>
          <p:cNvPr id="8" name="object 8"/>
          <p:cNvSpPr txBox="1"/>
          <p:nvPr/>
        </p:nvSpPr>
        <p:spPr>
          <a:xfrm rot="21480000">
            <a:off x="14345904" y="3235423"/>
            <a:ext cx="4231091" cy="438150"/>
          </a:xfrm>
          <a:prstGeom prst="rect">
            <a:avLst/>
          </a:prstGeom>
        </p:spPr>
        <p:txBody>
          <a:bodyPr vert="horz" wrap="square" lIns="0" tIns="0" rIns="0" bIns="0" rtlCol="0">
            <a:spAutoFit/>
          </a:bodyPr>
          <a:lstStyle/>
          <a:p>
            <a:pPr>
              <a:lnSpc>
                <a:spcPts val="3400"/>
              </a:lnSpc>
            </a:pPr>
            <a:r>
              <a:rPr sz="5175" b="1" baseline="-3220" dirty="0">
                <a:solidFill>
                  <a:srgbClr val="FFFFFF"/>
                </a:solidFill>
                <a:latin typeface="Arial"/>
                <a:cs typeface="Arial"/>
              </a:rPr>
              <a:t>No</a:t>
            </a:r>
            <a:r>
              <a:rPr sz="5175" b="1" spc="-202" baseline="-3220" dirty="0">
                <a:solidFill>
                  <a:srgbClr val="FFFFFF"/>
                </a:solidFill>
                <a:latin typeface="Arial"/>
                <a:cs typeface="Arial"/>
              </a:rPr>
              <a:t> </a:t>
            </a:r>
            <a:r>
              <a:rPr sz="5175" b="1" spc="-37" baseline="-2415" dirty="0">
                <a:solidFill>
                  <a:srgbClr val="FFFFFF"/>
                </a:solidFill>
                <a:latin typeface="Arial"/>
                <a:cs typeface="Arial"/>
              </a:rPr>
              <a:t>co</a:t>
            </a:r>
            <a:r>
              <a:rPr sz="5175" b="1" spc="-37" baseline="-1610" dirty="0">
                <a:solidFill>
                  <a:srgbClr val="FFFFFF"/>
                </a:solidFill>
                <a:latin typeface="Arial"/>
                <a:cs typeface="Arial"/>
              </a:rPr>
              <a:t>m</a:t>
            </a:r>
            <a:r>
              <a:rPr sz="3450" b="1" spc="-25" dirty="0">
                <a:solidFill>
                  <a:srgbClr val="FFFFFF"/>
                </a:solidFill>
                <a:latin typeface="Arial"/>
                <a:cs typeface="Arial"/>
              </a:rPr>
              <a:t>ponent</a:t>
            </a:r>
            <a:r>
              <a:rPr sz="3450" b="1" spc="-135" dirty="0">
                <a:solidFill>
                  <a:srgbClr val="FFFFFF"/>
                </a:solidFill>
                <a:latin typeface="Arial"/>
                <a:cs typeface="Arial"/>
              </a:rPr>
              <a:t> </a:t>
            </a:r>
            <a:r>
              <a:rPr sz="3450" b="1" spc="-20" dirty="0">
                <a:solidFill>
                  <a:srgbClr val="FFFFFF"/>
                </a:solidFill>
                <a:latin typeface="Arial"/>
                <a:cs typeface="Arial"/>
              </a:rPr>
              <a:t>s</a:t>
            </a:r>
            <a:r>
              <a:rPr sz="5175" b="1" spc="-30" baseline="1610" dirty="0">
                <a:solidFill>
                  <a:srgbClr val="FFFFFF"/>
                </a:solidFill>
                <a:latin typeface="Arial"/>
                <a:cs typeface="Arial"/>
              </a:rPr>
              <a:t>ca</a:t>
            </a:r>
            <a:r>
              <a:rPr sz="5175" b="1" spc="-30" baseline="2415" dirty="0">
                <a:solidFill>
                  <a:srgbClr val="FFFFFF"/>
                </a:solidFill>
                <a:latin typeface="Arial"/>
                <a:cs typeface="Arial"/>
              </a:rPr>
              <a:t>n</a:t>
            </a:r>
            <a:endParaRPr sz="5175" baseline="2415">
              <a:latin typeface="Arial"/>
              <a:cs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470005" cy="1021080"/>
          </a:xfrm>
          <a:prstGeom prst="rect">
            <a:avLst/>
          </a:prstGeom>
        </p:spPr>
        <p:txBody>
          <a:bodyPr vert="horz" wrap="square" lIns="0" tIns="16510" rIns="0" bIns="0" rtlCol="0">
            <a:spAutoFit/>
          </a:bodyPr>
          <a:lstStyle/>
          <a:p>
            <a:pPr marL="12700">
              <a:lnSpc>
                <a:spcPct val="100000"/>
              </a:lnSpc>
              <a:spcBef>
                <a:spcPts val="130"/>
              </a:spcBef>
            </a:pPr>
            <a:r>
              <a:rPr sz="6500" b="1" spc="95" dirty="0">
                <a:latin typeface="Book Antiqua"/>
                <a:cs typeface="Book Antiqua"/>
              </a:rPr>
              <a:t>What</a:t>
            </a:r>
            <a:r>
              <a:rPr sz="6500" b="1" spc="-135" dirty="0">
                <a:latin typeface="Book Antiqua"/>
                <a:cs typeface="Book Antiqua"/>
              </a:rPr>
              <a:t> </a:t>
            </a:r>
            <a:r>
              <a:rPr sz="6500" b="1" spc="-10" dirty="0">
                <a:latin typeface="Book Antiqua"/>
                <a:cs typeface="Book Antiqua"/>
              </a:rPr>
              <a:t>about</a:t>
            </a:r>
            <a:r>
              <a:rPr sz="6500" b="1" spc="-135" dirty="0">
                <a:latin typeface="Book Antiqua"/>
                <a:cs typeface="Book Antiqua"/>
              </a:rPr>
              <a:t> </a:t>
            </a:r>
            <a:r>
              <a:rPr sz="6500" b="1" dirty="0">
                <a:latin typeface="Book Antiqua"/>
                <a:cs typeface="Book Antiqua"/>
              </a:rPr>
              <a:t>our</a:t>
            </a:r>
            <a:r>
              <a:rPr sz="6500" b="1" spc="-135" dirty="0">
                <a:latin typeface="Book Antiqua"/>
                <a:cs typeface="Book Antiqua"/>
              </a:rPr>
              <a:t> </a:t>
            </a:r>
            <a:r>
              <a:rPr sz="6500" b="1" spc="-105" dirty="0">
                <a:latin typeface="Book Antiqua"/>
                <a:cs typeface="Book Antiqua"/>
              </a:rPr>
              <a:t>dependencies?</a:t>
            </a:r>
            <a:endParaRPr sz="6500">
              <a:latin typeface="Book Antiqua"/>
              <a:cs typeface="Book Antiqua"/>
            </a:endParaRPr>
          </a:p>
        </p:txBody>
      </p:sp>
      <p:sp>
        <p:nvSpPr>
          <p:cNvPr id="3" name="object 3"/>
          <p:cNvSpPr/>
          <p:nvPr/>
        </p:nvSpPr>
        <p:spPr>
          <a:xfrm>
            <a:off x="4076327" y="3278612"/>
            <a:ext cx="5092700" cy="2176145"/>
          </a:xfrm>
          <a:custGeom>
            <a:avLst/>
            <a:gdLst/>
            <a:ahLst/>
            <a:cxnLst/>
            <a:rect l="l" t="t" r="r" b="b"/>
            <a:pathLst>
              <a:path w="5092700" h="2176145">
                <a:moveTo>
                  <a:pt x="4355635" y="0"/>
                </a:moveTo>
                <a:lnTo>
                  <a:pt x="739848" y="0"/>
                </a:lnTo>
                <a:lnTo>
                  <a:pt x="672176" y="49"/>
                </a:lnTo>
                <a:lnTo>
                  <a:pt x="611509" y="396"/>
                </a:lnTo>
                <a:lnTo>
                  <a:pt x="556910" y="1336"/>
                </a:lnTo>
                <a:lnTo>
                  <a:pt x="507442" y="3169"/>
                </a:lnTo>
                <a:lnTo>
                  <a:pt x="462168" y="6189"/>
                </a:lnTo>
                <a:lnTo>
                  <a:pt x="420149" y="10695"/>
                </a:lnTo>
                <a:lnTo>
                  <a:pt x="380448" y="16984"/>
                </a:lnTo>
                <a:lnTo>
                  <a:pt x="342128" y="25352"/>
                </a:lnTo>
                <a:lnTo>
                  <a:pt x="304251" y="36097"/>
                </a:lnTo>
                <a:lnTo>
                  <a:pt x="258800" y="55534"/>
                </a:lnTo>
                <a:lnTo>
                  <a:pt x="216139" y="79615"/>
                </a:lnTo>
                <a:lnTo>
                  <a:pt x="176576" y="108029"/>
                </a:lnTo>
                <a:lnTo>
                  <a:pt x="140420" y="140469"/>
                </a:lnTo>
                <a:lnTo>
                  <a:pt x="107980" y="176625"/>
                </a:lnTo>
                <a:lnTo>
                  <a:pt x="79566" y="216188"/>
                </a:lnTo>
                <a:lnTo>
                  <a:pt x="55486" y="258849"/>
                </a:lnTo>
                <a:lnTo>
                  <a:pt x="36048" y="304299"/>
                </a:lnTo>
                <a:lnTo>
                  <a:pt x="25302" y="342176"/>
                </a:lnTo>
                <a:lnTo>
                  <a:pt x="16929" y="380496"/>
                </a:lnTo>
                <a:lnTo>
                  <a:pt x="10633" y="420197"/>
                </a:lnTo>
                <a:lnTo>
                  <a:pt x="6120" y="462216"/>
                </a:lnTo>
                <a:lnTo>
                  <a:pt x="3119" y="506930"/>
                </a:lnTo>
                <a:lnTo>
                  <a:pt x="1287" y="555989"/>
                </a:lnTo>
                <a:lnTo>
                  <a:pt x="346" y="610017"/>
                </a:lnTo>
                <a:lnTo>
                  <a:pt x="0" y="669924"/>
                </a:lnTo>
                <a:lnTo>
                  <a:pt x="13" y="1505907"/>
                </a:lnTo>
                <a:lnTo>
                  <a:pt x="346" y="1564274"/>
                </a:lnTo>
                <a:lnTo>
                  <a:pt x="1287" y="1618872"/>
                </a:lnTo>
                <a:lnTo>
                  <a:pt x="3119" y="1668340"/>
                </a:lnTo>
                <a:lnTo>
                  <a:pt x="6171" y="1713902"/>
                </a:lnTo>
                <a:lnTo>
                  <a:pt x="10665" y="1755755"/>
                </a:lnTo>
                <a:lnTo>
                  <a:pt x="16942" y="1795371"/>
                </a:lnTo>
                <a:lnTo>
                  <a:pt x="25304" y="1833660"/>
                </a:lnTo>
                <a:lnTo>
                  <a:pt x="36048" y="1871532"/>
                </a:lnTo>
                <a:lnTo>
                  <a:pt x="55486" y="1916983"/>
                </a:lnTo>
                <a:lnTo>
                  <a:pt x="79566" y="1959644"/>
                </a:lnTo>
                <a:lnTo>
                  <a:pt x="107980" y="1999207"/>
                </a:lnTo>
                <a:lnTo>
                  <a:pt x="140420" y="2035363"/>
                </a:lnTo>
                <a:lnTo>
                  <a:pt x="176576" y="2067802"/>
                </a:lnTo>
                <a:lnTo>
                  <a:pt x="216139" y="2096217"/>
                </a:lnTo>
                <a:lnTo>
                  <a:pt x="258800" y="2120297"/>
                </a:lnTo>
                <a:lnTo>
                  <a:pt x="304251" y="2139734"/>
                </a:lnTo>
                <a:lnTo>
                  <a:pt x="342123" y="2150479"/>
                </a:lnTo>
                <a:lnTo>
                  <a:pt x="380412" y="2158848"/>
                </a:lnTo>
                <a:lnTo>
                  <a:pt x="420027" y="2165136"/>
                </a:lnTo>
                <a:lnTo>
                  <a:pt x="461880" y="2169642"/>
                </a:lnTo>
                <a:lnTo>
                  <a:pt x="506881" y="2172663"/>
                </a:lnTo>
                <a:lnTo>
                  <a:pt x="555940" y="2174495"/>
                </a:lnTo>
                <a:lnTo>
                  <a:pt x="609968" y="2175436"/>
                </a:lnTo>
                <a:lnTo>
                  <a:pt x="736573" y="2175832"/>
                </a:lnTo>
                <a:lnTo>
                  <a:pt x="4352360" y="2175832"/>
                </a:lnTo>
                <a:lnTo>
                  <a:pt x="4480699" y="2175436"/>
                </a:lnTo>
                <a:lnTo>
                  <a:pt x="4535298" y="2174495"/>
                </a:lnTo>
                <a:lnTo>
                  <a:pt x="4584766" y="2172663"/>
                </a:lnTo>
                <a:lnTo>
                  <a:pt x="4630041" y="2169642"/>
                </a:lnTo>
                <a:lnTo>
                  <a:pt x="4672060" y="2165136"/>
                </a:lnTo>
                <a:lnTo>
                  <a:pt x="4711761" y="2158848"/>
                </a:lnTo>
                <a:lnTo>
                  <a:pt x="4750081" y="2150479"/>
                </a:lnTo>
                <a:lnTo>
                  <a:pt x="4787958" y="2139734"/>
                </a:lnTo>
                <a:lnTo>
                  <a:pt x="4833408" y="2120297"/>
                </a:lnTo>
                <a:lnTo>
                  <a:pt x="4876070" y="2096217"/>
                </a:lnTo>
                <a:lnTo>
                  <a:pt x="4915632" y="2067802"/>
                </a:lnTo>
                <a:lnTo>
                  <a:pt x="4951788" y="2035363"/>
                </a:lnTo>
                <a:lnTo>
                  <a:pt x="4984228" y="1999207"/>
                </a:lnTo>
                <a:lnTo>
                  <a:pt x="5012642" y="1959644"/>
                </a:lnTo>
                <a:lnTo>
                  <a:pt x="5036722" y="1916983"/>
                </a:lnTo>
                <a:lnTo>
                  <a:pt x="5056159" y="1871532"/>
                </a:lnTo>
                <a:lnTo>
                  <a:pt x="5066906" y="1833655"/>
                </a:lnTo>
                <a:lnTo>
                  <a:pt x="5075279" y="1795335"/>
                </a:lnTo>
                <a:lnTo>
                  <a:pt x="5081575" y="1755634"/>
                </a:lnTo>
                <a:lnTo>
                  <a:pt x="5086087" y="1713615"/>
                </a:lnTo>
                <a:lnTo>
                  <a:pt x="5089089" y="1668902"/>
                </a:lnTo>
                <a:lnTo>
                  <a:pt x="5090921" y="1619842"/>
                </a:lnTo>
                <a:lnTo>
                  <a:pt x="5091862" y="1565814"/>
                </a:lnTo>
                <a:lnTo>
                  <a:pt x="5092208" y="1505907"/>
                </a:lnTo>
                <a:lnTo>
                  <a:pt x="5092195" y="669924"/>
                </a:lnTo>
                <a:lnTo>
                  <a:pt x="5091862" y="611558"/>
                </a:lnTo>
                <a:lnTo>
                  <a:pt x="5090921" y="556959"/>
                </a:lnTo>
                <a:lnTo>
                  <a:pt x="5089089" y="507491"/>
                </a:lnTo>
                <a:lnTo>
                  <a:pt x="5086037" y="461929"/>
                </a:lnTo>
                <a:lnTo>
                  <a:pt x="5081543" y="420076"/>
                </a:lnTo>
                <a:lnTo>
                  <a:pt x="5075265" y="380460"/>
                </a:lnTo>
                <a:lnTo>
                  <a:pt x="5066903" y="342172"/>
                </a:lnTo>
                <a:lnTo>
                  <a:pt x="5056159" y="304299"/>
                </a:lnTo>
                <a:lnTo>
                  <a:pt x="5036722" y="258849"/>
                </a:lnTo>
                <a:lnTo>
                  <a:pt x="5012642" y="216188"/>
                </a:lnTo>
                <a:lnTo>
                  <a:pt x="4984228" y="176625"/>
                </a:lnTo>
                <a:lnTo>
                  <a:pt x="4951788" y="140469"/>
                </a:lnTo>
                <a:lnTo>
                  <a:pt x="4915632" y="108029"/>
                </a:lnTo>
                <a:lnTo>
                  <a:pt x="4876070" y="79615"/>
                </a:lnTo>
                <a:lnTo>
                  <a:pt x="4833408" y="55534"/>
                </a:lnTo>
                <a:lnTo>
                  <a:pt x="4787958" y="36097"/>
                </a:lnTo>
                <a:lnTo>
                  <a:pt x="4750086" y="25352"/>
                </a:lnTo>
                <a:lnTo>
                  <a:pt x="4711797" y="16984"/>
                </a:lnTo>
                <a:lnTo>
                  <a:pt x="4672181" y="10695"/>
                </a:lnTo>
                <a:lnTo>
                  <a:pt x="4630329" y="6189"/>
                </a:lnTo>
                <a:lnTo>
                  <a:pt x="4585328" y="3169"/>
                </a:lnTo>
                <a:lnTo>
                  <a:pt x="4536269" y="1336"/>
                </a:lnTo>
                <a:lnTo>
                  <a:pt x="4482240" y="396"/>
                </a:lnTo>
                <a:lnTo>
                  <a:pt x="4355635" y="0"/>
                </a:lnTo>
                <a:close/>
              </a:path>
            </a:pathLst>
          </a:custGeom>
          <a:solidFill>
            <a:srgbClr val="BB484A"/>
          </a:solidFill>
        </p:spPr>
        <p:txBody>
          <a:bodyPr wrap="square" lIns="0" tIns="0" rIns="0" bIns="0" rtlCol="0"/>
          <a:lstStyle/>
          <a:p>
            <a:endParaRPr/>
          </a:p>
        </p:txBody>
      </p:sp>
      <p:sp>
        <p:nvSpPr>
          <p:cNvPr id="4" name="object 4"/>
          <p:cNvSpPr txBox="1"/>
          <p:nvPr/>
        </p:nvSpPr>
        <p:spPr>
          <a:xfrm>
            <a:off x="6196534" y="4175654"/>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sp>
        <p:nvSpPr>
          <p:cNvPr id="5" name="object 5"/>
          <p:cNvSpPr/>
          <p:nvPr/>
        </p:nvSpPr>
        <p:spPr>
          <a:xfrm>
            <a:off x="11712960" y="5854112"/>
            <a:ext cx="5092700" cy="2176145"/>
          </a:xfrm>
          <a:custGeom>
            <a:avLst/>
            <a:gdLst/>
            <a:ahLst/>
            <a:cxnLst/>
            <a:rect l="l" t="t" r="r" b="b"/>
            <a:pathLst>
              <a:path w="5092700" h="2176145">
                <a:moveTo>
                  <a:pt x="4355639" y="0"/>
                </a:moveTo>
                <a:lnTo>
                  <a:pt x="739854" y="0"/>
                </a:lnTo>
                <a:lnTo>
                  <a:pt x="611514" y="396"/>
                </a:lnTo>
                <a:lnTo>
                  <a:pt x="556915" y="1336"/>
                </a:lnTo>
                <a:lnTo>
                  <a:pt x="507447" y="3169"/>
                </a:lnTo>
                <a:lnTo>
                  <a:pt x="462172" y="6189"/>
                </a:lnTo>
                <a:lnTo>
                  <a:pt x="420152" y="10695"/>
                </a:lnTo>
                <a:lnTo>
                  <a:pt x="380452" y="16984"/>
                </a:lnTo>
                <a:lnTo>
                  <a:pt x="342131" y="25352"/>
                </a:lnTo>
                <a:lnTo>
                  <a:pt x="304255" y="36097"/>
                </a:lnTo>
                <a:lnTo>
                  <a:pt x="258805" y="55534"/>
                </a:lnTo>
                <a:lnTo>
                  <a:pt x="216144" y="79614"/>
                </a:lnTo>
                <a:lnTo>
                  <a:pt x="176581" y="108029"/>
                </a:lnTo>
                <a:lnTo>
                  <a:pt x="140426" y="140468"/>
                </a:lnTo>
                <a:lnTo>
                  <a:pt x="107987" y="176624"/>
                </a:lnTo>
                <a:lnTo>
                  <a:pt x="79572" y="216187"/>
                </a:lnTo>
                <a:lnTo>
                  <a:pt x="55492" y="258848"/>
                </a:lnTo>
                <a:lnTo>
                  <a:pt x="36054" y="304299"/>
                </a:lnTo>
                <a:lnTo>
                  <a:pt x="25306" y="342176"/>
                </a:lnTo>
                <a:lnTo>
                  <a:pt x="16931" y="380496"/>
                </a:lnTo>
                <a:lnTo>
                  <a:pt x="10634" y="420197"/>
                </a:lnTo>
                <a:lnTo>
                  <a:pt x="6121" y="462216"/>
                </a:lnTo>
                <a:lnTo>
                  <a:pt x="3120" y="506930"/>
                </a:lnTo>
                <a:lnTo>
                  <a:pt x="1287" y="555989"/>
                </a:lnTo>
                <a:lnTo>
                  <a:pt x="346" y="610017"/>
                </a:lnTo>
                <a:lnTo>
                  <a:pt x="0" y="669924"/>
                </a:lnTo>
                <a:lnTo>
                  <a:pt x="13" y="1505907"/>
                </a:lnTo>
                <a:lnTo>
                  <a:pt x="346" y="1564273"/>
                </a:lnTo>
                <a:lnTo>
                  <a:pt x="1287" y="1618872"/>
                </a:lnTo>
                <a:lnTo>
                  <a:pt x="3120" y="1668340"/>
                </a:lnTo>
                <a:lnTo>
                  <a:pt x="6171" y="1713902"/>
                </a:lnTo>
                <a:lnTo>
                  <a:pt x="10667" y="1755755"/>
                </a:lnTo>
                <a:lnTo>
                  <a:pt x="16945" y="1795371"/>
                </a:lnTo>
                <a:lnTo>
                  <a:pt x="25308" y="1833660"/>
                </a:lnTo>
                <a:lnTo>
                  <a:pt x="36054" y="1871532"/>
                </a:lnTo>
                <a:lnTo>
                  <a:pt x="55492" y="1916982"/>
                </a:lnTo>
                <a:lnTo>
                  <a:pt x="79572" y="1959644"/>
                </a:lnTo>
                <a:lnTo>
                  <a:pt x="107987" y="1999206"/>
                </a:lnTo>
                <a:lnTo>
                  <a:pt x="140426" y="2035362"/>
                </a:lnTo>
                <a:lnTo>
                  <a:pt x="176581" y="2067802"/>
                </a:lnTo>
                <a:lnTo>
                  <a:pt x="216144" y="2096216"/>
                </a:lnTo>
                <a:lnTo>
                  <a:pt x="258805" y="2120297"/>
                </a:lnTo>
                <a:lnTo>
                  <a:pt x="304255" y="2139734"/>
                </a:lnTo>
                <a:lnTo>
                  <a:pt x="342127" y="2150479"/>
                </a:lnTo>
                <a:lnTo>
                  <a:pt x="380416" y="2158848"/>
                </a:lnTo>
                <a:lnTo>
                  <a:pt x="420031" y="2165136"/>
                </a:lnTo>
                <a:lnTo>
                  <a:pt x="461884" y="2169642"/>
                </a:lnTo>
                <a:lnTo>
                  <a:pt x="506885" y="2172663"/>
                </a:lnTo>
                <a:lnTo>
                  <a:pt x="555944" y="2174495"/>
                </a:lnTo>
                <a:lnTo>
                  <a:pt x="609972" y="2175436"/>
                </a:lnTo>
                <a:lnTo>
                  <a:pt x="736577" y="2175832"/>
                </a:lnTo>
                <a:lnTo>
                  <a:pt x="4352362" y="2175832"/>
                </a:lnTo>
                <a:lnTo>
                  <a:pt x="4420035" y="2175782"/>
                </a:lnTo>
                <a:lnTo>
                  <a:pt x="4480702" y="2175436"/>
                </a:lnTo>
                <a:lnTo>
                  <a:pt x="4535301" y="2174495"/>
                </a:lnTo>
                <a:lnTo>
                  <a:pt x="4584769" y="2172663"/>
                </a:lnTo>
                <a:lnTo>
                  <a:pt x="4630044" y="2169642"/>
                </a:lnTo>
                <a:lnTo>
                  <a:pt x="4672064" y="2165136"/>
                </a:lnTo>
                <a:lnTo>
                  <a:pt x="4711765" y="2158848"/>
                </a:lnTo>
                <a:lnTo>
                  <a:pt x="4750085" y="2150479"/>
                </a:lnTo>
                <a:lnTo>
                  <a:pt x="4787961" y="2139734"/>
                </a:lnTo>
                <a:lnTo>
                  <a:pt x="4833412" y="2120297"/>
                </a:lnTo>
                <a:lnTo>
                  <a:pt x="4876072" y="2096216"/>
                </a:lnTo>
                <a:lnTo>
                  <a:pt x="4915635" y="2067802"/>
                </a:lnTo>
                <a:lnTo>
                  <a:pt x="4951790" y="2035362"/>
                </a:lnTo>
                <a:lnTo>
                  <a:pt x="4984229" y="1999206"/>
                </a:lnTo>
                <a:lnTo>
                  <a:pt x="5012644" y="1959644"/>
                </a:lnTo>
                <a:lnTo>
                  <a:pt x="5036724" y="1916982"/>
                </a:lnTo>
                <a:lnTo>
                  <a:pt x="5056163" y="1871532"/>
                </a:lnTo>
                <a:lnTo>
                  <a:pt x="5066910" y="1833655"/>
                </a:lnTo>
                <a:lnTo>
                  <a:pt x="5075285" y="1795335"/>
                </a:lnTo>
                <a:lnTo>
                  <a:pt x="5081582" y="1755634"/>
                </a:lnTo>
                <a:lnTo>
                  <a:pt x="5086095" y="1713615"/>
                </a:lnTo>
                <a:lnTo>
                  <a:pt x="5089097" y="1668902"/>
                </a:lnTo>
                <a:lnTo>
                  <a:pt x="5090929" y="1619842"/>
                </a:lnTo>
                <a:lnTo>
                  <a:pt x="5091870" y="1565814"/>
                </a:lnTo>
                <a:lnTo>
                  <a:pt x="5092217" y="1505907"/>
                </a:lnTo>
                <a:lnTo>
                  <a:pt x="5092203" y="669924"/>
                </a:lnTo>
                <a:lnTo>
                  <a:pt x="5091870" y="611557"/>
                </a:lnTo>
                <a:lnTo>
                  <a:pt x="5090929" y="556959"/>
                </a:lnTo>
                <a:lnTo>
                  <a:pt x="5089097" y="507491"/>
                </a:lnTo>
                <a:lnTo>
                  <a:pt x="5086045" y="461929"/>
                </a:lnTo>
                <a:lnTo>
                  <a:pt x="5081550" y="420076"/>
                </a:lnTo>
                <a:lnTo>
                  <a:pt x="5075271" y="380460"/>
                </a:lnTo>
                <a:lnTo>
                  <a:pt x="5066908" y="342172"/>
                </a:lnTo>
                <a:lnTo>
                  <a:pt x="5056163" y="304299"/>
                </a:lnTo>
                <a:lnTo>
                  <a:pt x="5036724" y="258848"/>
                </a:lnTo>
                <a:lnTo>
                  <a:pt x="5012644" y="216187"/>
                </a:lnTo>
                <a:lnTo>
                  <a:pt x="4984229" y="176624"/>
                </a:lnTo>
                <a:lnTo>
                  <a:pt x="4951790" y="140468"/>
                </a:lnTo>
                <a:lnTo>
                  <a:pt x="4915635" y="108029"/>
                </a:lnTo>
                <a:lnTo>
                  <a:pt x="4876072" y="79614"/>
                </a:lnTo>
                <a:lnTo>
                  <a:pt x="4833412" y="55534"/>
                </a:lnTo>
                <a:lnTo>
                  <a:pt x="4787961" y="36097"/>
                </a:lnTo>
                <a:lnTo>
                  <a:pt x="4750089" y="25352"/>
                </a:lnTo>
                <a:lnTo>
                  <a:pt x="4711801" y="16984"/>
                </a:lnTo>
                <a:lnTo>
                  <a:pt x="4672185" y="10695"/>
                </a:lnTo>
                <a:lnTo>
                  <a:pt x="4630332" y="6189"/>
                </a:lnTo>
                <a:lnTo>
                  <a:pt x="4585331" y="3169"/>
                </a:lnTo>
                <a:lnTo>
                  <a:pt x="4536272" y="1336"/>
                </a:lnTo>
                <a:lnTo>
                  <a:pt x="4482244" y="396"/>
                </a:lnTo>
                <a:lnTo>
                  <a:pt x="4355639" y="0"/>
                </a:lnTo>
                <a:close/>
              </a:path>
            </a:pathLst>
          </a:custGeom>
          <a:solidFill>
            <a:srgbClr val="4D76A4"/>
          </a:solidFill>
        </p:spPr>
        <p:txBody>
          <a:bodyPr wrap="square" lIns="0" tIns="0" rIns="0" bIns="0" rtlCol="0"/>
          <a:lstStyle/>
          <a:p>
            <a:endParaRPr/>
          </a:p>
        </p:txBody>
      </p:sp>
      <p:sp>
        <p:nvSpPr>
          <p:cNvPr id="6" name="object 6"/>
          <p:cNvSpPr txBox="1"/>
          <p:nvPr/>
        </p:nvSpPr>
        <p:spPr>
          <a:xfrm>
            <a:off x="13232970" y="6751491"/>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pic>
        <p:nvPicPr>
          <p:cNvPr id="7" name="object 7"/>
          <p:cNvPicPr/>
          <p:nvPr/>
        </p:nvPicPr>
        <p:blipFill>
          <a:blip r:embed="rId2" cstate="print"/>
          <a:stretch>
            <a:fillRect/>
          </a:stretch>
        </p:blipFill>
        <p:spPr>
          <a:xfrm>
            <a:off x="9235475" y="4336879"/>
            <a:ext cx="5045860" cy="1490323"/>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2125960"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Step</a:t>
            </a:r>
            <a:r>
              <a:rPr sz="6500" b="1" spc="-200" dirty="0">
                <a:latin typeface="Book Antiqua"/>
                <a:cs typeface="Book Antiqua"/>
              </a:rPr>
              <a:t> </a:t>
            </a:r>
            <a:r>
              <a:rPr sz="6500" b="1" spc="200" dirty="0">
                <a:latin typeface="Book Antiqua"/>
                <a:cs typeface="Book Antiqua"/>
              </a:rPr>
              <a:t>2:</a:t>
            </a:r>
            <a:r>
              <a:rPr sz="6500" b="1" spc="-430" dirty="0">
                <a:latin typeface="Book Antiqua"/>
                <a:cs typeface="Book Antiqua"/>
              </a:rPr>
              <a:t> </a:t>
            </a:r>
            <a:r>
              <a:rPr sz="6500" b="1" dirty="0">
                <a:latin typeface="Book Antiqua"/>
                <a:cs typeface="Book Antiqua"/>
              </a:rPr>
              <a:t>Inject</a:t>
            </a:r>
            <a:r>
              <a:rPr sz="6500" b="1" spc="-145" dirty="0">
                <a:latin typeface="Book Antiqua"/>
                <a:cs typeface="Book Antiqua"/>
              </a:rPr>
              <a:t> </a:t>
            </a:r>
            <a:r>
              <a:rPr sz="6500" b="1" dirty="0">
                <a:latin typeface="Book Antiqua"/>
                <a:cs typeface="Book Antiqua"/>
              </a:rPr>
              <a:t>bean</a:t>
            </a:r>
            <a:r>
              <a:rPr sz="6500" b="1" spc="-145" dirty="0">
                <a:latin typeface="Book Antiqua"/>
                <a:cs typeface="Book Antiqua"/>
              </a:rPr>
              <a:t> </a:t>
            </a:r>
            <a:r>
              <a:rPr sz="6500" b="1" spc="-95" dirty="0">
                <a:latin typeface="Book Antiqua"/>
                <a:cs typeface="Book Antiqua"/>
              </a:rPr>
              <a:t>dependencies</a:t>
            </a:r>
            <a:endParaRPr sz="6500">
              <a:latin typeface="Book Antiqua"/>
              <a:cs typeface="Book Antiqua"/>
            </a:endParaRPr>
          </a:p>
        </p:txBody>
      </p:sp>
      <p:grpSp>
        <p:nvGrpSpPr>
          <p:cNvPr id="3" name="object 3"/>
          <p:cNvGrpSpPr/>
          <p:nvPr/>
        </p:nvGrpSpPr>
        <p:grpSpPr>
          <a:xfrm>
            <a:off x="2413355" y="1935080"/>
            <a:ext cx="16189960" cy="8306434"/>
            <a:chOff x="2413355" y="1935080"/>
            <a:chExt cx="16189960" cy="8306434"/>
          </a:xfrm>
        </p:grpSpPr>
        <p:sp>
          <p:nvSpPr>
            <p:cNvPr id="4" name="object 4"/>
            <p:cNvSpPr/>
            <p:nvPr/>
          </p:nvSpPr>
          <p:spPr>
            <a:xfrm>
              <a:off x="2591360" y="2050260"/>
              <a:ext cx="15833725" cy="7845425"/>
            </a:xfrm>
            <a:custGeom>
              <a:avLst/>
              <a:gdLst/>
              <a:ahLst/>
              <a:cxnLst/>
              <a:rect l="l" t="t" r="r" b="b"/>
              <a:pathLst>
                <a:path w="15833725" h="7845425">
                  <a:moveTo>
                    <a:pt x="0" y="0"/>
                  </a:moveTo>
                  <a:lnTo>
                    <a:pt x="15833439" y="0"/>
                  </a:lnTo>
                  <a:lnTo>
                    <a:pt x="15833439" y="7845310"/>
                  </a:lnTo>
                  <a:lnTo>
                    <a:pt x="0" y="784531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413355" y="1935080"/>
              <a:ext cx="16189454" cy="8306029"/>
            </a:xfrm>
            <a:prstGeom prst="rect">
              <a:avLst/>
            </a:prstGeom>
          </p:spPr>
        </p:pic>
      </p:grpSp>
      <p:sp>
        <p:nvSpPr>
          <p:cNvPr id="6" name="object 6"/>
          <p:cNvSpPr txBox="1"/>
          <p:nvPr/>
        </p:nvSpPr>
        <p:spPr>
          <a:xfrm>
            <a:off x="2646904" y="2102418"/>
            <a:ext cx="13726794" cy="7727950"/>
          </a:xfrm>
          <a:prstGeom prst="rect">
            <a:avLst/>
          </a:prstGeom>
        </p:spPr>
        <p:txBody>
          <a:bodyPr vert="horz" wrap="square" lIns="0" tIns="16510" rIns="0" bIns="0" rtlCol="0">
            <a:spAutoFit/>
          </a:bodyPr>
          <a:lstStyle/>
          <a:p>
            <a:pPr marL="12700">
              <a:lnSpc>
                <a:spcPct val="100000"/>
              </a:lnSpc>
              <a:spcBef>
                <a:spcPts val="130"/>
              </a:spcBef>
            </a:pPr>
            <a:r>
              <a:rPr sz="3100" spc="-10" dirty="0">
                <a:latin typeface="Arial"/>
                <a:cs typeface="Arial"/>
              </a:rPr>
              <a:t>@Configuration</a:t>
            </a:r>
            <a:endParaRPr sz="3100">
              <a:latin typeface="Arial"/>
              <a:cs typeface="Arial"/>
            </a:endParaRPr>
          </a:p>
          <a:p>
            <a:pPr marL="12700">
              <a:lnSpc>
                <a:spcPct val="100000"/>
              </a:lnSpc>
              <a:spcBef>
                <a:spcPts val="75"/>
              </a:spcBef>
            </a:pPr>
            <a:r>
              <a:rPr sz="3100" dirty="0">
                <a:solidFill>
                  <a:srgbClr val="931A68"/>
                </a:solidFill>
                <a:latin typeface="Arial"/>
                <a:cs typeface="Arial"/>
              </a:rPr>
              <a:t>public</a:t>
            </a:r>
            <a:r>
              <a:rPr sz="3100" spc="105" dirty="0">
                <a:solidFill>
                  <a:srgbClr val="931A68"/>
                </a:solidFill>
                <a:latin typeface="Arial"/>
                <a:cs typeface="Arial"/>
              </a:rPr>
              <a:t> </a:t>
            </a:r>
            <a:r>
              <a:rPr sz="3100" dirty="0">
                <a:solidFill>
                  <a:srgbClr val="931A68"/>
                </a:solidFill>
                <a:latin typeface="Arial"/>
                <a:cs typeface="Arial"/>
              </a:rPr>
              <a:t>class</a:t>
            </a:r>
            <a:r>
              <a:rPr sz="3100" spc="110" dirty="0">
                <a:solidFill>
                  <a:srgbClr val="931A68"/>
                </a:solidFill>
                <a:latin typeface="Arial"/>
                <a:cs typeface="Arial"/>
              </a:rPr>
              <a:t> </a:t>
            </a:r>
            <a:r>
              <a:rPr sz="3100" dirty="0">
                <a:latin typeface="Arial"/>
                <a:cs typeface="Arial"/>
              </a:rPr>
              <a:t>SportConfig</a:t>
            </a:r>
            <a:r>
              <a:rPr sz="3100" spc="110" dirty="0">
                <a:latin typeface="Arial"/>
                <a:cs typeface="Arial"/>
              </a:rPr>
              <a:t> </a:t>
            </a:r>
            <a:r>
              <a:rPr sz="3100" spc="-50" dirty="0">
                <a:latin typeface="Arial"/>
                <a:cs typeface="Arial"/>
              </a:rPr>
              <a:t>{</a:t>
            </a:r>
            <a:endParaRPr sz="3100">
              <a:latin typeface="Arial"/>
              <a:cs typeface="Arial"/>
            </a:endParaRPr>
          </a:p>
          <a:p>
            <a:pPr>
              <a:lnSpc>
                <a:spcPct val="100000"/>
              </a:lnSpc>
              <a:spcBef>
                <a:spcPts val="10"/>
              </a:spcBef>
            </a:pPr>
            <a:endParaRPr sz="3350">
              <a:latin typeface="Arial"/>
              <a:cs typeface="Arial"/>
            </a:endParaRPr>
          </a:p>
          <a:p>
            <a:pPr marL="389255">
              <a:lnSpc>
                <a:spcPct val="100000"/>
              </a:lnSpc>
            </a:pPr>
            <a:r>
              <a:rPr sz="3100" spc="-10" dirty="0">
                <a:latin typeface="Arial"/>
                <a:cs typeface="Arial"/>
              </a:rPr>
              <a:t>@Bean</a:t>
            </a:r>
            <a:endParaRPr sz="3100">
              <a:latin typeface="Arial"/>
              <a:cs typeface="Arial"/>
            </a:endParaRPr>
          </a:p>
          <a:p>
            <a:pPr marL="766445" marR="5079365" indent="-377190">
              <a:lnSpc>
                <a:spcPts val="3790"/>
              </a:lnSpc>
              <a:spcBef>
                <a:spcPts val="145"/>
              </a:spcBef>
            </a:pPr>
            <a:r>
              <a:rPr sz="3100" dirty="0">
                <a:solidFill>
                  <a:srgbClr val="931A68"/>
                </a:solidFill>
                <a:latin typeface="Arial"/>
                <a:cs typeface="Arial"/>
              </a:rPr>
              <a:t>public</a:t>
            </a:r>
            <a:r>
              <a:rPr sz="3100" spc="200" dirty="0">
                <a:solidFill>
                  <a:srgbClr val="931A68"/>
                </a:solidFill>
                <a:latin typeface="Arial"/>
                <a:cs typeface="Arial"/>
              </a:rPr>
              <a:t> </a:t>
            </a:r>
            <a:r>
              <a:rPr sz="3100" dirty="0">
                <a:latin typeface="Arial"/>
                <a:cs typeface="Arial"/>
              </a:rPr>
              <a:t>FortuneService</a:t>
            </a:r>
            <a:r>
              <a:rPr sz="3100" spc="200" dirty="0">
                <a:latin typeface="Arial"/>
                <a:cs typeface="Arial"/>
              </a:rPr>
              <a:t> </a:t>
            </a:r>
            <a:r>
              <a:rPr sz="3100" dirty="0">
                <a:latin typeface="Arial"/>
                <a:cs typeface="Arial"/>
              </a:rPr>
              <a:t>happyFortuneService()</a:t>
            </a:r>
            <a:r>
              <a:rPr sz="3100" spc="200" dirty="0">
                <a:latin typeface="Arial"/>
                <a:cs typeface="Arial"/>
              </a:rPr>
              <a:t> </a:t>
            </a:r>
            <a:r>
              <a:rPr sz="3100" spc="-50" dirty="0">
                <a:latin typeface="Arial"/>
                <a:cs typeface="Arial"/>
              </a:rPr>
              <a:t>{ </a:t>
            </a:r>
            <a:r>
              <a:rPr sz="3100" dirty="0">
                <a:solidFill>
                  <a:srgbClr val="931A68"/>
                </a:solidFill>
                <a:latin typeface="Arial"/>
                <a:cs typeface="Arial"/>
              </a:rPr>
              <a:t>return</a:t>
            </a:r>
            <a:r>
              <a:rPr sz="3100" spc="70" dirty="0">
                <a:solidFill>
                  <a:srgbClr val="931A68"/>
                </a:solidFill>
                <a:latin typeface="Arial"/>
                <a:cs typeface="Arial"/>
              </a:rPr>
              <a:t> </a:t>
            </a:r>
            <a:r>
              <a:rPr sz="3100" dirty="0">
                <a:solidFill>
                  <a:srgbClr val="931A68"/>
                </a:solidFill>
                <a:latin typeface="Arial"/>
                <a:cs typeface="Arial"/>
              </a:rPr>
              <a:t>new</a:t>
            </a:r>
            <a:r>
              <a:rPr sz="3100" spc="70" dirty="0">
                <a:solidFill>
                  <a:srgbClr val="931A68"/>
                </a:solidFill>
                <a:latin typeface="Arial"/>
                <a:cs typeface="Arial"/>
              </a:rPr>
              <a:t> </a:t>
            </a:r>
            <a:r>
              <a:rPr sz="3100" spc="-10" dirty="0">
                <a:latin typeface="Arial"/>
                <a:cs typeface="Arial"/>
              </a:rPr>
              <a:t>HappyFortuneService();</a:t>
            </a:r>
            <a:endParaRPr sz="3100">
              <a:latin typeface="Arial"/>
              <a:cs typeface="Arial"/>
            </a:endParaRPr>
          </a:p>
          <a:p>
            <a:pPr marL="389255">
              <a:lnSpc>
                <a:spcPts val="3654"/>
              </a:lnSpc>
            </a:pPr>
            <a:r>
              <a:rPr sz="3100" spc="10" dirty="0">
                <a:latin typeface="Arial"/>
                <a:cs typeface="Arial"/>
              </a:rPr>
              <a:t>}</a:t>
            </a:r>
            <a:endParaRPr sz="3100">
              <a:latin typeface="Arial"/>
              <a:cs typeface="Arial"/>
            </a:endParaRPr>
          </a:p>
          <a:p>
            <a:pPr>
              <a:lnSpc>
                <a:spcPct val="100000"/>
              </a:lnSpc>
              <a:spcBef>
                <a:spcPts val="10"/>
              </a:spcBef>
            </a:pPr>
            <a:endParaRPr sz="3350">
              <a:latin typeface="Arial"/>
              <a:cs typeface="Arial"/>
            </a:endParaRPr>
          </a:p>
          <a:p>
            <a:pPr marL="389255">
              <a:lnSpc>
                <a:spcPct val="100000"/>
              </a:lnSpc>
            </a:pPr>
            <a:r>
              <a:rPr sz="3100" spc="-10" dirty="0">
                <a:latin typeface="Arial"/>
                <a:cs typeface="Arial"/>
              </a:rPr>
              <a:t>@Bean</a:t>
            </a:r>
            <a:endParaRPr sz="3100">
              <a:latin typeface="Arial"/>
              <a:cs typeface="Arial"/>
            </a:endParaRPr>
          </a:p>
          <a:p>
            <a:pPr marL="389255">
              <a:lnSpc>
                <a:spcPct val="100000"/>
              </a:lnSpc>
              <a:spcBef>
                <a:spcPts val="75"/>
              </a:spcBef>
            </a:pPr>
            <a:r>
              <a:rPr sz="3100" dirty="0">
                <a:solidFill>
                  <a:srgbClr val="931A68"/>
                </a:solidFill>
                <a:latin typeface="Arial"/>
                <a:cs typeface="Arial"/>
              </a:rPr>
              <a:t>public</a:t>
            </a:r>
            <a:r>
              <a:rPr sz="3100" spc="120" dirty="0">
                <a:solidFill>
                  <a:srgbClr val="931A68"/>
                </a:solidFill>
                <a:latin typeface="Arial"/>
                <a:cs typeface="Arial"/>
              </a:rPr>
              <a:t> </a:t>
            </a:r>
            <a:r>
              <a:rPr sz="3100" dirty="0">
                <a:latin typeface="Arial"/>
                <a:cs typeface="Arial"/>
              </a:rPr>
              <a:t>Coach</a:t>
            </a:r>
            <a:r>
              <a:rPr sz="3100" spc="120" dirty="0">
                <a:latin typeface="Arial"/>
                <a:cs typeface="Arial"/>
              </a:rPr>
              <a:t> </a:t>
            </a:r>
            <a:r>
              <a:rPr sz="3100" dirty="0">
                <a:latin typeface="Arial"/>
                <a:cs typeface="Arial"/>
              </a:rPr>
              <a:t>swimCoach()</a:t>
            </a:r>
            <a:r>
              <a:rPr sz="3100" spc="125" dirty="0">
                <a:latin typeface="Arial"/>
                <a:cs typeface="Arial"/>
              </a:rPr>
              <a:t> </a:t>
            </a:r>
            <a:r>
              <a:rPr sz="3100" spc="-50" dirty="0">
                <a:latin typeface="Arial"/>
                <a:cs typeface="Arial"/>
              </a:rPr>
              <a:t>{</a:t>
            </a:r>
            <a:endParaRPr sz="3100">
              <a:latin typeface="Arial"/>
              <a:cs typeface="Arial"/>
            </a:endParaRPr>
          </a:p>
          <a:p>
            <a:pPr marL="766445">
              <a:lnSpc>
                <a:spcPct val="100000"/>
              </a:lnSpc>
              <a:spcBef>
                <a:spcPts val="70"/>
              </a:spcBef>
            </a:pPr>
            <a:r>
              <a:rPr sz="3100" dirty="0">
                <a:latin typeface="Arial"/>
                <a:cs typeface="Arial"/>
              </a:rPr>
              <a:t>SwimCoach</a:t>
            </a:r>
            <a:r>
              <a:rPr sz="3100" spc="155" dirty="0">
                <a:latin typeface="Arial"/>
                <a:cs typeface="Arial"/>
              </a:rPr>
              <a:t> </a:t>
            </a:r>
            <a:r>
              <a:rPr sz="3100" dirty="0">
                <a:solidFill>
                  <a:srgbClr val="7E504F"/>
                </a:solidFill>
                <a:latin typeface="Arial"/>
                <a:cs typeface="Arial"/>
              </a:rPr>
              <a:t>mySwimCoach</a:t>
            </a:r>
            <a:r>
              <a:rPr sz="3100" spc="160" dirty="0">
                <a:solidFill>
                  <a:srgbClr val="7E504F"/>
                </a:solidFill>
                <a:latin typeface="Arial"/>
                <a:cs typeface="Arial"/>
              </a:rPr>
              <a:t> </a:t>
            </a:r>
            <a:r>
              <a:rPr sz="3100" dirty="0">
                <a:latin typeface="Arial"/>
                <a:cs typeface="Arial"/>
              </a:rPr>
              <a:t>=</a:t>
            </a:r>
            <a:r>
              <a:rPr sz="3100" spc="160" dirty="0">
                <a:latin typeface="Arial"/>
                <a:cs typeface="Arial"/>
              </a:rPr>
              <a:t> </a:t>
            </a:r>
            <a:r>
              <a:rPr sz="3100" dirty="0">
                <a:solidFill>
                  <a:srgbClr val="931A68"/>
                </a:solidFill>
                <a:latin typeface="Arial"/>
                <a:cs typeface="Arial"/>
              </a:rPr>
              <a:t>new</a:t>
            </a:r>
            <a:r>
              <a:rPr sz="3100" spc="160" dirty="0">
                <a:solidFill>
                  <a:srgbClr val="931A68"/>
                </a:solidFill>
                <a:latin typeface="Arial"/>
                <a:cs typeface="Arial"/>
              </a:rPr>
              <a:t> </a:t>
            </a:r>
            <a:r>
              <a:rPr sz="3100" dirty="0">
                <a:latin typeface="Arial"/>
                <a:cs typeface="Arial"/>
              </a:rPr>
              <a:t>SwimCoach(</a:t>
            </a:r>
            <a:r>
              <a:rPr sz="3100" spc="160" dirty="0">
                <a:latin typeface="Arial"/>
                <a:cs typeface="Arial"/>
              </a:rPr>
              <a:t> </a:t>
            </a:r>
            <a:r>
              <a:rPr sz="3100" dirty="0">
                <a:latin typeface="Arial"/>
                <a:cs typeface="Arial"/>
              </a:rPr>
              <a:t>happyFortuneService()</a:t>
            </a:r>
            <a:r>
              <a:rPr sz="3100" spc="160" dirty="0">
                <a:latin typeface="Arial"/>
                <a:cs typeface="Arial"/>
              </a:rPr>
              <a:t> </a:t>
            </a:r>
            <a:r>
              <a:rPr sz="3100" spc="-25" dirty="0">
                <a:latin typeface="Arial"/>
                <a:cs typeface="Arial"/>
              </a:rPr>
              <a:t>);</a:t>
            </a:r>
            <a:endParaRPr sz="3100">
              <a:latin typeface="Arial"/>
              <a:cs typeface="Arial"/>
            </a:endParaRPr>
          </a:p>
          <a:p>
            <a:pPr>
              <a:lnSpc>
                <a:spcPct val="100000"/>
              </a:lnSpc>
              <a:spcBef>
                <a:spcPts val="15"/>
              </a:spcBef>
            </a:pPr>
            <a:endParaRPr sz="3350">
              <a:latin typeface="Arial"/>
              <a:cs typeface="Arial"/>
            </a:endParaRPr>
          </a:p>
          <a:p>
            <a:pPr marL="766445">
              <a:lnSpc>
                <a:spcPct val="100000"/>
              </a:lnSpc>
            </a:pPr>
            <a:r>
              <a:rPr sz="3100" dirty="0">
                <a:solidFill>
                  <a:srgbClr val="931A68"/>
                </a:solidFill>
                <a:latin typeface="Arial"/>
                <a:cs typeface="Arial"/>
              </a:rPr>
              <a:t>return</a:t>
            </a:r>
            <a:r>
              <a:rPr sz="3100" spc="80" dirty="0">
                <a:solidFill>
                  <a:srgbClr val="931A68"/>
                </a:solidFill>
                <a:latin typeface="Arial"/>
                <a:cs typeface="Arial"/>
              </a:rPr>
              <a:t> </a:t>
            </a:r>
            <a:r>
              <a:rPr sz="3100" spc="-10" dirty="0">
                <a:solidFill>
                  <a:srgbClr val="7E504F"/>
                </a:solidFill>
                <a:latin typeface="Arial"/>
                <a:cs typeface="Arial"/>
              </a:rPr>
              <a:t>mySwimCoach</a:t>
            </a:r>
            <a:r>
              <a:rPr sz="3100" spc="-10" dirty="0">
                <a:latin typeface="Arial"/>
                <a:cs typeface="Arial"/>
              </a:rPr>
              <a:t>;</a:t>
            </a:r>
            <a:endParaRPr sz="3100">
              <a:latin typeface="Arial"/>
              <a:cs typeface="Arial"/>
            </a:endParaRPr>
          </a:p>
          <a:p>
            <a:pPr marL="389255">
              <a:lnSpc>
                <a:spcPct val="100000"/>
              </a:lnSpc>
              <a:spcBef>
                <a:spcPts val="70"/>
              </a:spcBef>
            </a:pPr>
            <a:r>
              <a:rPr sz="3100" spc="10" dirty="0">
                <a:latin typeface="Arial"/>
                <a:cs typeface="Arial"/>
              </a:rPr>
              <a:t>}</a:t>
            </a:r>
            <a:endParaRPr sz="3100">
              <a:latin typeface="Arial"/>
              <a:cs typeface="Arial"/>
            </a:endParaRPr>
          </a:p>
          <a:p>
            <a:pPr>
              <a:lnSpc>
                <a:spcPct val="100000"/>
              </a:lnSpc>
              <a:spcBef>
                <a:spcPts val="15"/>
              </a:spcBef>
            </a:pPr>
            <a:endParaRPr sz="3350">
              <a:latin typeface="Arial"/>
              <a:cs typeface="Arial"/>
            </a:endParaRPr>
          </a:p>
          <a:p>
            <a:pPr marL="12700">
              <a:lnSpc>
                <a:spcPct val="100000"/>
              </a:lnSpc>
            </a:pPr>
            <a:r>
              <a:rPr sz="3100" spc="10" dirty="0">
                <a:latin typeface="Arial"/>
                <a:cs typeface="Arial"/>
              </a:rPr>
              <a:t>}</a:t>
            </a:r>
            <a:endParaRPr sz="3100">
              <a:latin typeface="Arial"/>
              <a:cs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6306800"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Step</a:t>
            </a:r>
            <a:r>
              <a:rPr sz="6500" b="1" spc="-409" dirty="0">
                <a:latin typeface="Book Antiqua"/>
                <a:cs typeface="Book Antiqua"/>
              </a:rPr>
              <a:t> </a:t>
            </a:r>
            <a:r>
              <a:rPr sz="6500" b="1" spc="200" dirty="0">
                <a:latin typeface="Book Antiqua"/>
                <a:cs typeface="Book Antiqua"/>
              </a:rPr>
              <a:t>3:</a:t>
            </a:r>
            <a:r>
              <a:rPr sz="6500" b="1" spc="-430" dirty="0">
                <a:latin typeface="Book Antiqua"/>
                <a:cs typeface="Book Antiqua"/>
              </a:rPr>
              <a:t> </a:t>
            </a:r>
            <a:r>
              <a:rPr sz="6500" b="1" spc="-25" dirty="0">
                <a:latin typeface="Book Antiqua"/>
                <a:cs typeface="Book Antiqua"/>
              </a:rPr>
              <a:t>Read</a:t>
            </a:r>
            <a:r>
              <a:rPr sz="6500" b="1" spc="-280" dirty="0">
                <a:latin typeface="Book Antiqua"/>
                <a:cs typeface="Book Antiqua"/>
              </a:rPr>
              <a:t> </a:t>
            </a:r>
            <a:r>
              <a:rPr sz="6500" b="1" dirty="0">
                <a:latin typeface="Book Antiqua"/>
                <a:cs typeface="Book Antiqua"/>
              </a:rPr>
              <a:t>Spring</a:t>
            </a:r>
            <a:r>
              <a:rPr sz="6500" b="1" spc="-270" dirty="0">
                <a:latin typeface="Book Antiqua"/>
                <a:cs typeface="Book Antiqua"/>
              </a:rPr>
              <a:t> </a:t>
            </a:r>
            <a:r>
              <a:rPr sz="6500" b="1" dirty="0">
                <a:latin typeface="Book Antiqua"/>
                <a:cs typeface="Book Antiqua"/>
              </a:rPr>
              <a:t>Java</a:t>
            </a:r>
            <a:r>
              <a:rPr sz="6500" b="1" spc="-270" dirty="0">
                <a:latin typeface="Book Antiqua"/>
                <a:cs typeface="Book Antiqua"/>
              </a:rPr>
              <a:t> </a:t>
            </a:r>
            <a:r>
              <a:rPr sz="6500" b="1" spc="-50" dirty="0">
                <a:latin typeface="Book Antiqua"/>
                <a:cs typeface="Book Antiqua"/>
              </a:rPr>
              <a:t>configuration</a:t>
            </a:r>
            <a:r>
              <a:rPr sz="6500" b="1" spc="-270" dirty="0">
                <a:latin typeface="Book Antiqua"/>
                <a:cs typeface="Book Antiqua"/>
              </a:rPr>
              <a:t> </a:t>
            </a:r>
            <a:r>
              <a:rPr sz="6500" b="1" spc="-10" dirty="0">
                <a:latin typeface="Book Antiqua"/>
                <a:cs typeface="Book Antiqua"/>
              </a:rPr>
              <a:t>class</a:t>
            </a:r>
            <a:endParaRPr sz="6500">
              <a:latin typeface="Book Antiqua"/>
              <a:cs typeface="Book Antiqua"/>
            </a:endParaRPr>
          </a:p>
        </p:txBody>
      </p:sp>
      <p:grpSp>
        <p:nvGrpSpPr>
          <p:cNvPr id="3" name="object 3"/>
          <p:cNvGrpSpPr/>
          <p:nvPr/>
        </p:nvGrpSpPr>
        <p:grpSpPr>
          <a:xfrm>
            <a:off x="697652" y="3553556"/>
            <a:ext cx="18709005" cy="3028950"/>
            <a:chOff x="697652" y="3553556"/>
            <a:chExt cx="18709005" cy="3028950"/>
          </a:xfrm>
        </p:grpSpPr>
        <p:sp>
          <p:nvSpPr>
            <p:cNvPr id="4" name="object 4"/>
            <p:cNvSpPr/>
            <p:nvPr/>
          </p:nvSpPr>
          <p:spPr>
            <a:xfrm>
              <a:off x="875657" y="3668736"/>
              <a:ext cx="18353405" cy="2568575"/>
            </a:xfrm>
            <a:custGeom>
              <a:avLst/>
              <a:gdLst/>
              <a:ahLst/>
              <a:cxnLst/>
              <a:rect l="l" t="t" r="r" b="b"/>
              <a:pathLst>
                <a:path w="18353405" h="2568575">
                  <a:moveTo>
                    <a:pt x="0" y="0"/>
                  </a:moveTo>
                  <a:lnTo>
                    <a:pt x="18352783" y="0"/>
                  </a:lnTo>
                  <a:lnTo>
                    <a:pt x="18352783" y="2567984"/>
                  </a:lnTo>
                  <a:lnTo>
                    <a:pt x="0" y="256798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697652" y="3553556"/>
              <a:ext cx="18708791" cy="3028703"/>
            </a:xfrm>
            <a:prstGeom prst="rect">
              <a:avLst/>
            </a:prstGeom>
          </p:spPr>
        </p:pic>
      </p:grpSp>
      <p:sp>
        <p:nvSpPr>
          <p:cNvPr id="6" name="object 6"/>
          <p:cNvSpPr txBox="1"/>
          <p:nvPr/>
        </p:nvSpPr>
        <p:spPr>
          <a:xfrm>
            <a:off x="929679" y="4322246"/>
            <a:ext cx="15027910" cy="1236345"/>
          </a:xfrm>
          <a:prstGeom prst="rect">
            <a:avLst/>
          </a:prstGeom>
        </p:spPr>
        <p:txBody>
          <a:bodyPr vert="horz" wrap="square" lIns="0" tIns="13335" rIns="0" bIns="0" rtlCol="0">
            <a:spAutoFit/>
          </a:bodyPr>
          <a:lstStyle/>
          <a:p>
            <a:pPr marL="12700">
              <a:lnSpc>
                <a:spcPct val="100000"/>
              </a:lnSpc>
              <a:spcBef>
                <a:spcPts val="105"/>
              </a:spcBef>
            </a:pPr>
            <a:r>
              <a:rPr sz="3950" dirty="0">
                <a:latin typeface="Arial"/>
                <a:cs typeface="Arial"/>
              </a:rPr>
              <a:t>AnnotationConfigApplicationContext</a:t>
            </a:r>
            <a:r>
              <a:rPr sz="3950" spc="-20" dirty="0">
                <a:latin typeface="Arial"/>
                <a:cs typeface="Arial"/>
              </a:rPr>
              <a:t> </a:t>
            </a:r>
            <a:r>
              <a:rPr sz="3950" dirty="0">
                <a:solidFill>
                  <a:srgbClr val="7E504F"/>
                </a:solidFill>
                <a:latin typeface="Arial"/>
                <a:cs typeface="Arial"/>
              </a:rPr>
              <a:t>context</a:t>
            </a:r>
            <a:r>
              <a:rPr sz="3950" spc="-10" dirty="0">
                <a:solidFill>
                  <a:srgbClr val="7E504F"/>
                </a:solidFill>
                <a:latin typeface="Arial"/>
                <a:cs typeface="Arial"/>
              </a:rPr>
              <a:t> </a:t>
            </a:r>
            <a:r>
              <a:rPr sz="3950" spc="-50" dirty="0">
                <a:latin typeface="Arial"/>
                <a:cs typeface="Arial"/>
              </a:rPr>
              <a:t>=</a:t>
            </a:r>
            <a:endParaRPr sz="3950">
              <a:latin typeface="Arial"/>
              <a:cs typeface="Arial"/>
            </a:endParaRPr>
          </a:p>
          <a:p>
            <a:pPr marL="1520190">
              <a:lnSpc>
                <a:spcPct val="100000"/>
              </a:lnSpc>
              <a:spcBef>
                <a:spcPts val="45"/>
              </a:spcBef>
            </a:pPr>
            <a:r>
              <a:rPr sz="3950" dirty="0">
                <a:solidFill>
                  <a:srgbClr val="931A68"/>
                </a:solidFill>
                <a:latin typeface="Arial"/>
                <a:cs typeface="Arial"/>
              </a:rPr>
              <a:t>new</a:t>
            </a:r>
            <a:r>
              <a:rPr sz="3950" spc="-215" dirty="0">
                <a:solidFill>
                  <a:srgbClr val="931A68"/>
                </a:solidFill>
                <a:latin typeface="Arial"/>
                <a:cs typeface="Arial"/>
              </a:rPr>
              <a:t> </a:t>
            </a:r>
            <a:r>
              <a:rPr sz="3950" spc="-10" dirty="0">
                <a:latin typeface="Arial"/>
                <a:cs typeface="Arial"/>
              </a:rPr>
              <a:t>AnnotationConfigApplicationContext(</a:t>
            </a:r>
            <a:r>
              <a:rPr sz="3950" spc="-10" dirty="0">
                <a:solidFill>
                  <a:srgbClr val="FF2600"/>
                </a:solidFill>
                <a:latin typeface="Arial"/>
                <a:cs typeface="Arial"/>
              </a:rPr>
              <a:t>SportConfig</a:t>
            </a:r>
            <a:r>
              <a:rPr sz="3950" spc="-10" dirty="0">
                <a:latin typeface="Arial"/>
                <a:cs typeface="Arial"/>
              </a:rPr>
              <a:t>.</a:t>
            </a:r>
            <a:r>
              <a:rPr sz="3950" spc="-10" dirty="0">
                <a:solidFill>
                  <a:srgbClr val="931A68"/>
                </a:solidFill>
                <a:latin typeface="Arial"/>
                <a:cs typeface="Arial"/>
              </a:rPr>
              <a:t>class</a:t>
            </a:r>
            <a:r>
              <a:rPr sz="3950" spc="-10" dirty="0">
                <a:latin typeface="Arial"/>
                <a:cs typeface="Arial"/>
              </a:rPr>
              <a:t>);</a:t>
            </a:r>
            <a:endParaRPr sz="3950">
              <a:latin typeface="Arial"/>
              <a:cs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2034" y="487808"/>
            <a:ext cx="16273144" cy="1021080"/>
          </a:xfrm>
          <a:prstGeom prst="rect">
            <a:avLst/>
          </a:prstGeom>
        </p:spPr>
        <p:txBody>
          <a:bodyPr vert="horz" wrap="square" lIns="0" tIns="16510" rIns="0" bIns="0" rtlCol="0">
            <a:spAutoFit/>
          </a:bodyPr>
          <a:lstStyle/>
          <a:p>
            <a:pPr marL="12700">
              <a:lnSpc>
                <a:spcPct val="100000"/>
              </a:lnSpc>
              <a:spcBef>
                <a:spcPts val="130"/>
              </a:spcBef>
            </a:pPr>
            <a:r>
              <a:rPr sz="6500" b="1" dirty="0">
                <a:latin typeface="Book Antiqua"/>
                <a:cs typeface="Book Antiqua"/>
              </a:rPr>
              <a:t>Step</a:t>
            </a:r>
            <a:r>
              <a:rPr sz="6500" b="1" spc="-380" dirty="0">
                <a:latin typeface="Book Antiqua"/>
                <a:cs typeface="Book Antiqua"/>
              </a:rPr>
              <a:t> </a:t>
            </a:r>
            <a:r>
              <a:rPr sz="6500" b="1" spc="200" dirty="0">
                <a:latin typeface="Book Antiqua"/>
                <a:cs typeface="Book Antiqua"/>
              </a:rPr>
              <a:t>4:</a:t>
            </a:r>
            <a:r>
              <a:rPr sz="6500" b="1" spc="-430" dirty="0">
                <a:latin typeface="Book Antiqua"/>
                <a:cs typeface="Book Antiqua"/>
              </a:rPr>
              <a:t> </a:t>
            </a:r>
            <a:r>
              <a:rPr sz="6500" b="1" spc="-120" dirty="0">
                <a:latin typeface="Book Antiqua"/>
                <a:cs typeface="Book Antiqua"/>
              </a:rPr>
              <a:t>Retrieve</a:t>
            </a:r>
            <a:r>
              <a:rPr sz="6500" b="1" spc="-245" dirty="0">
                <a:latin typeface="Book Antiqua"/>
                <a:cs typeface="Book Antiqua"/>
              </a:rPr>
              <a:t> </a:t>
            </a:r>
            <a:r>
              <a:rPr sz="6500" b="1" dirty="0">
                <a:latin typeface="Book Antiqua"/>
                <a:cs typeface="Book Antiqua"/>
              </a:rPr>
              <a:t>bean</a:t>
            </a:r>
            <a:r>
              <a:rPr sz="6500" b="1" spc="-245" dirty="0">
                <a:latin typeface="Book Antiqua"/>
                <a:cs typeface="Book Antiqua"/>
              </a:rPr>
              <a:t> </a:t>
            </a:r>
            <a:r>
              <a:rPr sz="6500" b="1" dirty="0">
                <a:latin typeface="Book Antiqua"/>
                <a:cs typeface="Book Antiqua"/>
              </a:rPr>
              <a:t>from</a:t>
            </a:r>
            <a:r>
              <a:rPr sz="6500" b="1" spc="-245" dirty="0">
                <a:latin typeface="Book Antiqua"/>
                <a:cs typeface="Book Antiqua"/>
              </a:rPr>
              <a:t> </a:t>
            </a:r>
            <a:r>
              <a:rPr sz="6500" b="1" dirty="0">
                <a:latin typeface="Book Antiqua"/>
                <a:cs typeface="Book Antiqua"/>
              </a:rPr>
              <a:t>Spring</a:t>
            </a:r>
            <a:r>
              <a:rPr sz="6500" b="1" spc="-245" dirty="0">
                <a:latin typeface="Book Antiqua"/>
                <a:cs typeface="Book Antiqua"/>
              </a:rPr>
              <a:t> </a:t>
            </a:r>
            <a:r>
              <a:rPr sz="6500" b="1" spc="-10" dirty="0">
                <a:latin typeface="Book Antiqua"/>
                <a:cs typeface="Book Antiqua"/>
              </a:rPr>
              <a:t>container</a:t>
            </a:r>
            <a:endParaRPr sz="6500">
              <a:latin typeface="Book Antiqua"/>
              <a:cs typeface="Book Antiqua"/>
            </a:endParaRPr>
          </a:p>
        </p:txBody>
      </p:sp>
      <p:grpSp>
        <p:nvGrpSpPr>
          <p:cNvPr id="3" name="object 3"/>
          <p:cNvGrpSpPr/>
          <p:nvPr/>
        </p:nvGrpSpPr>
        <p:grpSpPr>
          <a:xfrm>
            <a:off x="818610" y="3682158"/>
            <a:ext cx="18709005" cy="2421890"/>
            <a:chOff x="818610" y="3682158"/>
            <a:chExt cx="18709005" cy="2421890"/>
          </a:xfrm>
        </p:grpSpPr>
        <p:sp>
          <p:nvSpPr>
            <p:cNvPr id="4" name="object 4"/>
            <p:cNvSpPr/>
            <p:nvPr/>
          </p:nvSpPr>
          <p:spPr>
            <a:xfrm>
              <a:off x="996615" y="3797338"/>
              <a:ext cx="18353405" cy="1960880"/>
            </a:xfrm>
            <a:custGeom>
              <a:avLst/>
              <a:gdLst/>
              <a:ahLst/>
              <a:cxnLst/>
              <a:rect l="l" t="t" r="r" b="b"/>
              <a:pathLst>
                <a:path w="18353405" h="1960879">
                  <a:moveTo>
                    <a:pt x="0" y="0"/>
                  </a:moveTo>
                  <a:lnTo>
                    <a:pt x="18352784" y="0"/>
                  </a:lnTo>
                  <a:lnTo>
                    <a:pt x="18352784" y="1960673"/>
                  </a:lnTo>
                  <a:lnTo>
                    <a:pt x="0" y="1960673"/>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818610" y="3682158"/>
              <a:ext cx="18708791" cy="2421392"/>
            </a:xfrm>
            <a:prstGeom prst="rect">
              <a:avLst/>
            </a:prstGeom>
          </p:spPr>
        </p:pic>
      </p:grpSp>
      <p:sp>
        <p:nvSpPr>
          <p:cNvPr id="6" name="object 6"/>
          <p:cNvSpPr txBox="1"/>
          <p:nvPr/>
        </p:nvSpPr>
        <p:spPr>
          <a:xfrm>
            <a:off x="1055330" y="4447897"/>
            <a:ext cx="14420850" cy="628650"/>
          </a:xfrm>
          <a:prstGeom prst="rect">
            <a:avLst/>
          </a:prstGeom>
        </p:spPr>
        <p:txBody>
          <a:bodyPr vert="horz" wrap="square" lIns="0" tIns="13335" rIns="0" bIns="0" rtlCol="0">
            <a:spAutoFit/>
          </a:bodyPr>
          <a:lstStyle/>
          <a:p>
            <a:pPr marL="12700">
              <a:lnSpc>
                <a:spcPct val="100000"/>
              </a:lnSpc>
              <a:spcBef>
                <a:spcPts val="105"/>
              </a:spcBef>
            </a:pPr>
            <a:r>
              <a:rPr sz="3950" dirty="0">
                <a:latin typeface="Arial"/>
                <a:cs typeface="Arial"/>
              </a:rPr>
              <a:t>Coach</a:t>
            </a:r>
            <a:r>
              <a:rPr sz="3950" spc="-10" dirty="0">
                <a:latin typeface="Arial"/>
                <a:cs typeface="Arial"/>
              </a:rPr>
              <a:t> </a:t>
            </a:r>
            <a:r>
              <a:rPr sz="3950" dirty="0">
                <a:solidFill>
                  <a:srgbClr val="7E504F"/>
                </a:solidFill>
                <a:latin typeface="Arial"/>
                <a:cs typeface="Arial"/>
              </a:rPr>
              <a:t>theCoach</a:t>
            </a:r>
            <a:r>
              <a:rPr sz="3950" spc="-10" dirty="0">
                <a:solidFill>
                  <a:srgbClr val="7E504F"/>
                </a:solidFill>
                <a:latin typeface="Arial"/>
                <a:cs typeface="Arial"/>
              </a:rPr>
              <a:t> </a:t>
            </a:r>
            <a:r>
              <a:rPr sz="3950" dirty="0">
                <a:latin typeface="Arial"/>
                <a:cs typeface="Arial"/>
              </a:rPr>
              <a:t>=</a:t>
            </a:r>
            <a:r>
              <a:rPr sz="3950" spc="-10" dirty="0">
                <a:latin typeface="Arial"/>
                <a:cs typeface="Arial"/>
              </a:rPr>
              <a:t> </a:t>
            </a:r>
            <a:r>
              <a:rPr sz="3950" dirty="0">
                <a:solidFill>
                  <a:srgbClr val="7E504F"/>
                </a:solidFill>
                <a:latin typeface="Arial"/>
                <a:cs typeface="Arial"/>
              </a:rPr>
              <a:t>context</a:t>
            </a:r>
            <a:r>
              <a:rPr sz="3950" dirty="0">
                <a:latin typeface="Arial"/>
                <a:cs typeface="Arial"/>
              </a:rPr>
              <a:t>.getBean(</a:t>
            </a:r>
            <a:r>
              <a:rPr sz="3950" dirty="0">
                <a:solidFill>
                  <a:srgbClr val="3933FF"/>
                </a:solidFill>
                <a:latin typeface="Arial"/>
                <a:cs typeface="Arial"/>
              </a:rPr>
              <a:t>"swimCoach"</a:t>
            </a:r>
            <a:r>
              <a:rPr sz="3950" dirty="0">
                <a:latin typeface="Arial"/>
                <a:cs typeface="Arial"/>
              </a:rPr>
              <a:t>,</a:t>
            </a:r>
            <a:r>
              <a:rPr sz="3950" spc="-5" dirty="0">
                <a:latin typeface="Arial"/>
                <a:cs typeface="Arial"/>
              </a:rPr>
              <a:t> </a:t>
            </a:r>
            <a:r>
              <a:rPr sz="3950" spc="-10" dirty="0">
                <a:latin typeface="Arial"/>
                <a:cs typeface="Arial"/>
              </a:rPr>
              <a:t>Coach.</a:t>
            </a:r>
            <a:r>
              <a:rPr sz="3950" spc="-10" dirty="0">
                <a:solidFill>
                  <a:srgbClr val="931A68"/>
                </a:solidFill>
                <a:latin typeface="Arial"/>
                <a:cs typeface="Arial"/>
              </a:rPr>
              <a:t>class</a:t>
            </a:r>
            <a:r>
              <a:rPr sz="3950" spc="-10" dirty="0">
                <a:latin typeface="Arial"/>
                <a:cs typeface="Arial"/>
              </a:rPr>
              <a:t>);</a:t>
            </a:r>
            <a:endParaRPr sz="3950">
              <a:latin typeface="Arial"/>
              <a:cs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4450" y="3521075"/>
            <a:ext cx="14577060" cy="2139688"/>
          </a:xfrm>
          <a:prstGeom prst="rect">
            <a:avLst/>
          </a:prstGeom>
        </p:spPr>
        <p:txBody>
          <a:bodyPr vert="horz" wrap="square" lIns="0" tIns="15875" rIns="0" bIns="0" rtlCol="0">
            <a:spAutoFit/>
          </a:bodyPr>
          <a:lstStyle/>
          <a:p>
            <a:pPr marL="12700" algn="ctr">
              <a:lnSpc>
                <a:spcPct val="100000"/>
              </a:lnSpc>
              <a:spcBef>
                <a:spcPts val="125"/>
              </a:spcBef>
            </a:pPr>
            <a:r>
              <a:rPr sz="6900" spc="-120" dirty="0">
                <a:latin typeface="Arial"/>
                <a:cs typeface="Arial"/>
              </a:rPr>
              <a:t>Injecting</a:t>
            </a:r>
            <a:r>
              <a:rPr sz="6900" spc="-335" dirty="0">
                <a:latin typeface="Arial"/>
                <a:cs typeface="Arial"/>
              </a:rPr>
              <a:t> </a:t>
            </a:r>
            <a:r>
              <a:rPr sz="6900" spc="-525" dirty="0">
                <a:latin typeface="Arial"/>
                <a:cs typeface="Arial"/>
              </a:rPr>
              <a:t>V</a:t>
            </a:r>
            <a:r>
              <a:rPr sz="6900" spc="-145" dirty="0">
                <a:latin typeface="Arial"/>
                <a:cs typeface="Arial"/>
              </a:rPr>
              <a:t>alue</a:t>
            </a:r>
            <a:r>
              <a:rPr sz="6900" dirty="0">
                <a:latin typeface="Arial"/>
                <a:cs typeface="Arial"/>
              </a:rPr>
              <a:t>s</a:t>
            </a:r>
            <a:r>
              <a:rPr sz="6900" spc="-295" dirty="0">
                <a:latin typeface="Arial"/>
                <a:cs typeface="Arial"/>
              </a:rPr>
              <a:t> </a:t>
            </a:r>
            <a:r>
              <a:rPr sz="6900" spc="-75" dirty="0">
                <a:latin typeface="Arial"/>
                <a:cs typeface="Arial"/>
              </a:rPr>
              <a:t>from</a:t>
            </a:r>
            <a:r>
              <a:rPr sz="6900" spc="-320" dirty="0">
                <a:latin typeface="Arial"/>
                <a:cs typeface="Arial"/>
              </a:rPr>
              <a:t> </a:t>
            </a:r>
            <a:br>
              <a:rPr lang="en-US" sz="6900" spc="-320" dirty="0">
                <a:latin typeface="Arial"/>
                <a:cs typeface="Arial"/>
              </a:rPr>
            </a:br>
            <a:r>
              <a:rPr sz="6900" spc="-125" dirty="0">
                <a:latin typeface="Arial"/>
                <a:cs typeface="Arial"/>
              </a:rPr>
              <a:t>Properties</a:t>
            </a:r>
            <a:r>
              <a:rPr sz="6900" spc="-315" dirty="0">
                <a:latin typeface="Arial"/>
                <a:cs typeface="Arial"/>
              </a:rPr>
              <a:t> </a:t>
            </a:r>
            <a:r>
              <a:rPr sz="6900" spc="-20" dirty="0">
                <a:latin typeface="Arial"/>
                <a:cs typeface="Arial"/>
              </a:rPr>
              <a:t>File</a:t>
            </a:r>
            <a:endParaRPr sz="6900" dirty="0">
              <a:latin typeface="Arial"/>
              <a:cs typeface="Arial"/>
            </a:endParaRP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050" y="1093826"/>
            <a:ext cx="10180320" cy="693780"/>
          </a:xfrm>
          <a:prstGeom prst="rect">
            <a:avLst/>
          </a:prstGeom>
        </p:spPr>
        <p:txBody>
          <a:bodyPr vert="horz" wrap="square" lIns="0" tIns="16510" rIns="0" bIns="0" rtlCol="0">
            <a:spAutoFit/>
          </a:bodyPr>
          <a:lstStyle/>
          <a:p>
            <a:pPr marL="12700">
              <a:lnSpc>
                <a:spcPct val="100000"/>
              </a:lnSpc>
              <a:spcBef>
                <a:spcPts val="130"/>
              </a:spcBef>
            </a:pPr>
            <a:r>
              <a:rPr sz="4400" spc="-25" dirty="0"/>
              <a:t>Read</a:t>
            </a:r>
            <a:r>
              <a:rPr sz="4400" spc="-295" dirty="0"/>
              <a:t> </a:t>
            </a:r>
            <a:r>
              <a:rPr sz="4400" dirty="0"/>
              <a:t>from</a:t>
            </a:r>
            <a:r>
              <a:rPr sz="4400" spc="-295" dirty="0"/>
              <a:t> </a:t>
            </a:r>
            <a:r>
              <a:rPr sz="4400" spc="130" dirty="0"/>
              <a:t>a</a:t>
            </a:r>
            <a:r>
              <a:rPr sz="4400" spc="-290" dirty="0"/>
              <a:t> </a:t>
            </a:r>
            <a:r>
              <a:rPr sz="4400" dirty="0"/>
              <a:t>Properties</a:t>
            </a:r>
            <a:r>
              <a:rPr sz="4400" spc="-295" dirty="0"/>
              <a:t> </a:t>
            </a:r>
            <a:r>
              <a:rPr sz="4400" spc="-20" dirty="0"/>
              <a:t>File</a:t>
            </a:r>
          </a:p>
        </p:txBody>
      </p:sp>
      <p:sp>
        <p:nvSpPr>
          <p:cNvPr id="3" name="object 3"/>
          <p:cNvSpPr/>
          <p:nvPr/>
        </p:nvSpPr>
        <p:spPr>
          <a:xfrm>
            <a:off x="4682942" y="4814895"/>
            <a:ext cx="4296410" cy="1835785"/>
          </a:xfrm>
          <a:custGeom>
            <a:avLst/>
            <a:gdLst/>
            <a:ahLst/>
            <a:cxnLst/>
            <a:rect l="l" t="t" r="r" b="b"/>
            <a:pathLst>
              <a:path w="4296409" h="1835784">
                <a:moveTo>
                  <a:pt x="3674454" y="0"/>
                </a:moveTo>
                <a:lnTo>
                  <a:pt x="624103" y="0"/>
                </a:lnTo>
                <a:lnTo>
                  <a:pt x="551822" y="88"/>
                </a:lnTo>
                <a:lnTo>
                  <a:pt x="488937" y="710"/>
                </a:lnTo>
                <a:lnTo>
                  <a:pt x="433768" y="2397"/>
                </a:lnTo>
                <a:lnTo>
                  <a:pt x="384633" y="5682"/>
                </a:lnTo>
                <a:lnTo>
                  <a:pt x="339851" y="11097"/>
                </a:lnTo>
                <a:lnTo>
                  <a:pt x="297742" y="19177"/>
                </a:lnTo>
                <a:lnTo>
                  <a:pt x="256624" y="30452"/>
                </a:lnTo>
                <a:lnTo>
                  <a:pt x="212990" y="49518"/>
                </a:lnTo>
                <a:lnTo>
                  <a:pt x="172477" y="73652"/>
                </a:lnTo>
                <a:lnTo>
                  <a:pt x="135476" y="102464"/>
                </a:lnTo>
                <a:lnTo>
                  <a:pt x="102375" y="135565"/>
                </a:lnTo>
                <a:lnTo>
                  <a:pt x="73563" y="172566"/>
                </a:lnTo>
                <a:lnTo>
                  <a:pt x="49430" y="213079"/>
                </a:lnTo>
                <a:lnTo>
                  <a:pt x="30364" y="256713"/>
                </a:lnTo>
                <a:lnTo>
                  <a:pt x="19087" y="297830"/>
                </a:lnTo>
                <a:lnTo>
                  <a:pt x="11001" y="339939"/>
                </a:lnTo>
                <a:lnTo>
                  <a:pt x="5578" y="384721"/>
                </a:lnTo>
                <a:lnTo>
                  <a:pt x="2308" y="433341"/>
                </a:lnTo>
                <a:lnTo>
                  <a:pt x="621" y="488019"/>
                </a:lnTo>
                <a:lnTo>
                  <a:pt x="0" y="550171"/>
                </a:lnTo>
                <a:lnTo>
                  <a:pt x="17" y="1285404"/>
                </a:lnTo>
                <a:lnTo>
                  <a:pt x="621" y="1346549"/>
                </a:lnTo>
                <a:lnTo>
                  <a:pt x="2308" y="1401718"/>
                </a:lnTo>
                <a:lnTo>
                  <a:pt x="5619" y="1451071"/>
                </a:lnTo>
                <a:lnTo>
                  <a:pt x="11021" y="1495700"/>
                </a:lnTo>
                <a:lnTo>
                  <a:pt x="19091" y="1537753"/>
                </a:lnTo>
                <a:lnTo>
                  <a:pt x="30364" y="1578862"/>
                </a:lnTo>
                <a:lnTo>
                  <a:pt x="49430" y="1622497"/>
                </a:lnTo>
                <a:lnTo>
                  <a:pt x="73563" y="1663009"/>
                </a:lnTo>
                <a:lnTo>
                  <a:pt x="102375" y="1700010"/>
                </a:lnTo>
                <a:lnTo>
                  <a:pt x="135476" y="1733111"/>
                </a:lnTo>
                <a:lnTo>
                  <a:pt x="172477" y="1761923"/>
                </a:lnTo>
                <a:lnTo>
                  <a:pt x="212990" y="1786056"/>
                </a:lnTo>
                <a:lnTo>
                  <a:pt x="256624" y="1805123"/>
                </a:lnTo>
                <a:lnTo>
                  <a:pt x="297734" y="1816398"/>
                </a:lnTo>
                <a:lnTo>
                  <a:pt x="339787" y="1824477"/>
                </a:lnTo>
                <a:lnTo>
                  <a:pt x="384415" y="1829893"/>
                </a:lnTo>
                <a:lnTo>
                  <a:pt x="433252" y="1833178"/>
                </a:lnTo>
                <a:lnTo>
                  <a:pt x="487931" y="1834865"/>
                </a:lnTo>
                <a:lnTo>
                  <a:pt x="621341" y="1835575"/>
                </a:lnTo>
                <a:lnTo>
                  <a:pt x="3671691" y="1835575"/>
                </a:lnTo>
                <a:lnTo>
                  <a:pt x="3806857" y="1834865"/>
                </a:lnTo>
                <a:lnTo>
                  <a:pt x="3862026" y="1833178"/>
                </a:lnTo>
                <a:lnTo>
                  <a:pt x="3911162" y="1829893"/>
                </a:lnTo>
                <a:lnTo>
                  <a:pt x="3955943" y="1824477"/>
                </a:lnTo>
                <a:lnTo>
                  <a:pt x="3998052" y="1816398"/>
                </a:lnTo>
                <a:lnTo>
                  <a:pt x="4039170" y="1805123"/>
                </a:lnTo>
                <a:lnTo>
                  <a:pt x="4082805" y="1786056"/>
                </a:lnTo>
                <a:lnTo>
                  <a:pt x="4123317" y="1761923"/>
                </a:lnTo>
                <a:lnTo>
                  <a:pt x="4160318" y="1733111"/>
                </a:lnTo>
                <a:lnTo>
                  <a:pt x="4193419" y="1700010"/>
                </a:lnTo>
                <a:lnTo>
                  <a:pt x="4222231" y="1663009"/>
                </a:lnTo>
                <a:lnTo>
                  <a:pt x="4246365" y="1622497"/>
                </a:lnTo>
                <a:lnTo>
                  <a:pt x="4265431" y="1578862"/>
                </a:lnTo>
                <a:lnTo>
                  <a:pt x="4276708" y="1537745"/>
                </a:lnTo>
                <a:lnTo>
                  <a:pt x="4284794" y="1495636"/>
                </a:lnTo>
                <a:lnTo>
                  <a:pt x="4290216" y="1450854"/>
                </a:lnTo>
                <a:lnTo>
                  <a:pt x="4293486" y="1402234"/>
                </a:lnTo>
                <a:lnTo>
                  <a:pt x="4295173" y="1347556"/>
                </a:lnTo>
                <a:lnTo>
                  <a:pt x="4295795" y="1285404"/>
                </a:lnTo>
                <a:lnTo>
                  <a:pt x="4295778" y="550171"/>
                </a:lnTo>
                <a:lnTo>
                  <a:pt x="4295173" y="489026"/>
                </a:lnTo>
                <a:lnTo>
                  <a:pt x="4293486" y="433856"/>
                </a:lnTo>
                <a:lnTo>
                  <a:pt x="4290175" y="384504"/>
                </a:lnTo>
                <a:lnTo>
                  <a:pt x="4284773" y="339875"/>
                </a:lnTo>
                <a:lnTo>
                  <a:pt x="4276704" y="297822"/>
                </a:lnTo>
                <a:lnTo>
                  <a:pt x="4265431" y="256713"/>
                </a:lnTo>
                <a:lnTo>
                  <a:pt x="4246365" y="213079"/>
                </a:lnTo>
                <a:lnTo>
                  <a:pt x="4222231" y="172566"/>
                </a:lnTo>
                <a:lnTo>
                  <a:pt x="4193419" y="135565"/>
                </a:lnTo>
                <a:lnTo>
                  <a:pt x="4160318" y="102464"/>
                </a:lnTo>
                <a:lnTo>
                  <a:pt x="4123317" y="73652"/>
                </a:lnTo>
                <a:lnTo>
                  <a:pt x="4082805" y="49518"/>
                </a:lnTo>
                <a:lnTo>
                  <a:pt x="4039170" y="30452"/>
                </a:lnTo>
                <a:lnTo>
                  <a:pt x="3998060" y="19177"/>
                </a:lnTo>
                <a:lnTo>
                  <a:pt x="3956008" y="11097"/>
                </a:lnTo>
                <a:lnTo>
                  <a:pt x="3911379" y="5682"/>
                </a:lnTo>
                <a:lnTo>
                  <a:pt x="3862542" y="2397"/>
                </a:lnTo>
                <a:lnTo>
                  <a:pt x="3807864" y="710"/>
                </a:lnTo>
                <a:lnTo>
                  <a:pt x="3674454" y="0"/>
                </a:lnTo>
                <a:close/>
              </a:path>
            </a:pathLst>
          </a:custGeom>
          <a:solidFill>
            <a:srgbClr val="BB484A"/>
          </a:solidFill>
        </p:spPr>
        <p:txBody>
          <a:bodyPr wrap="square" lIns="0" tIns="0" rIns="0" bIns="0" rtlCol="0"/>
          <a:lstStyle/>
          <a:p>
            <a:endParaRPr/>
          </a:p>
        </p:txBody>
      </p:sp>
      <p:sp>
        <p:nvSpPr>
          <p:cNvPr id="4" name="object 4"/>
          <p:cNvSpPr txBox="1"/>
          <p:nvPr/>
        </p:nvSpPr>
        <p:spPr>
          <a:xfrm>
            <a:off x="5432160" y="5400747"/>
            <a:ext cx="2789555"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SwimCoach</a:t>
            </a:r>
            <a:endParaRPr sz="3950">
              <a:latin typeface="Palatino Linotype"/>
              <a:cs typeface="Palatino Linotype"/>
            </a:endParaRPr>
          </a:p>
        </p:txBody>
      </p:sp>
      <p:pic>
        <p:nvPicPr>
          <p:cNvPr id="5" name="object 5"/>
          <p:cNvPicPr/>
          <p:nvPr/>
        </p:nvPicPr>
        <p:blipFill>
          <a:blip r:embed="rId2" cstate="print"/>
          <a:stretch>
            <a:fillRect/>
          </a:stretch>
        </p:blipFill>
        <p:spPr>
          <a:xfrm>
            <a:off x="9035532" y="5703085"/>
            <a:ext cx="6385626" cy="3120128"/>
          </a:xfrm>
          <a:prstGeom prst="rect">
            <a:avLst/>
          </a:prstGeom>
        </p:spPr>
      </p:pic>
      <p:sp>
        <p:nvSpPr>
          <p:cNvPr id="6" name="object 6"/>
          <p:cNvSpPr txBox="1"/>
          <p:nvPr/>
        </p:nvSpPr>
        <p:spPr>
          <a:xfrm>
            <a:off x="11526215" y="7568220"/>
            <a:ext cx="3488054"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FortuneService</a:t>
            </a:r>
            <a:endParaRPr sz="3950">
              <a:latin typeface="Palatino Linotype"/>
              <a:cs typeface="Palatino Linotype"/>
            </a:endParaRPr>
          </a:p>
        </p:txBody>
      </p:sp>
      <p:pic>
        <p:nvPicPr>
          <p:cNvPr id="7" name="object 7"/>
          <p:cNvPicPr/>
          <p:nvPr/>
        </p:nvPicPr>
        <p:blipFill>
          <a:blip r:embed="rId3" cstate="print"/>
          <a:stretch>
            <a:fillRect/>
          </a:stretch>
        </p:blipFill>
        <p:spPr>
          <a:xfrm>
            <a:off x="12617416" y="2198885"/>
            <a:ext cx="2104647" cy="2104647"/>
          </a:xfrm>
          <a:prstGeom prst="rect">
            <a:avLst/>
          </a:prstGeom>
        </p:spPr>
      </p:pic>
      <p:sp>
        <p:nvSpPr>
          <p:cNvPr id="8" name="object 8"/>
          <p:cNvSpPr txBox="1"/>
          <p:nvPr/>
        </p:nvSpPr>
        <p:spPr>
          <a:xfrm>
            <a:off x="9421567" y="2458428"/>
            <a:ext cx="5387975" cy="2226945"/>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emailAddress:</a:t>
            </a:r>
            <a:endParaRPr sz="3450">
              <a:latin typeface="Arial"/>
              <a:cs typeface="Arial"/>
            </a:endParaRPr>
          </a:p>
          <a:p>
            <a:pPr>
              <a:lnSpc>
                <a:spcPct val="100000"/>
              </a:lnSpc>
              <a:spcBef>
                <a:spcPts val="55"/>
              </a:spcBef>
            </a:pPr>
            <a:endParaRPr sz="2950">
              <a:latin typeface="Arial"/>
              <a:cs typeface="Arial"/>
            </a:endParaRPr>
          </a:p>
          <a:p>
            <a:pPr marR="139065" algn="ctr">
              <a:lnSpc>
                <a:spcPct val="100000"/>
              </a:lnSpc>
            </a:pPr>
            <a:r>
              <a:rPr sz="3450" b="1" spc="-10" dirty="0">
                <a:latin typeface="Arial"/>
                <a:cs typeface="Arial"/>
              </a:rPr>
              <a:t>team:</a:t>
            </a:r>
            <a:endParaRPr sz="3450">
              <a:latin typeface="Arial"/>
              <a:cs typeface="Arial"/>
            </a:endParaRPr>
          </a:p>
          <a:p>
            <a:pPr marL="3098800" algn="ctr">
              <a:lnSpc>
                <a:spcPct val="100000"/>
              </a:lnSpc>
              <a:spcBef>
                <a:spcPts val="2050"/>
              </a:spcBef>
            </a:pPr>
            <a:r>
              <a:rPr sz="2950" dirty="0">
                <a:latin typeface="Arial"/>
                <a:cs typeface="Arial"/>
              </a:rPr>
              <a:t>properties</a:t>
            </a:r>
            <a:r>
              <a:rPr sz="2950" spc="-5" dirty="0">
                <a:latin typeface="Arial"/>
                <a:cs typeface="Arial"/>
              </a:rPr>
              <a:t> </a:t>
            </a:r>
            <a:r>
              <a:rPr sz="2950" spc="-20" dirty="0">
                <a:latin typeface="Arial"/>
                <a:cs typeface="Arial"/>
              </a:rPr>
              <a:t>file</a:t>
            </a:r>
            <a:endParaRPr sz="2950">
              <a:latin typeface="Arial"/>
              <a:cs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5684" y="1311275"/>
            <a:ext cx="7899400" cy="693780"/>
          </a:xfrm>
          <a:prstGeom prst="rect">
            <a:avLst/>
          </a:prstGeom>
        </p:spPr>
        <p:txBody>
          <a:bodyPr vert="horz" wrap="square" lIns="0" tIns="16510" rIns="0" bIns="0" rtlCol="0">
            <a:spAutoFit/>
          </a:bodyPr>
          <a:lstStyle/>
          <a:p>
            <a:pPr marL="12700">
              <a:lnSpc>
                <a:spcPct val="100000"/>
              </a:lnSpc>
              <a:spcBef>
                <a:spcPts val="130"/>
              </a:spcBef>
            </a:pPr>
            <a:r>
              <a:rPr sz="4400" spc="-190" dirty="0"/>
              <a:t>Development</a:t>
            </a:r>
            <a:r>
              <a:rPr sz="4400" spc="-170" dirty="0"/>
              <a:t> </a:t>
            </a:r>
            <a:r>
              <a:rPr sz="4400" spc="-10" dirty="0"/>
              <a:t>Process</a:t>
            </a:r>
          </a:p>
        </p:txBody>
      </p:sp>
      <p:sp>
        <p:nvSpPr>
          <p:cNvPr id="3" name="object 3"/>
          <p:cNvSpPr txBox="1"/>
          <p:nvPr/>
        </p:nvSpPr>
        <p:spPr>
          <a:xfrm>
            <a:off x="982034" y="2866793"/>
            <a:ext cx="9710420" cy="4406900"/>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Create</a:t>
            </a:r>
            <a:r>
              <a:rPr sz="4250" spc="-80" dirty="0">
                <a:latin typeface="Palatino Linotype"/>
                <a:cs typeface="Palatino Linotype"/>
              </a:rPr>
              <a:t> </a:t>
            </a:r>
            <a:r>
              <a:rPr sz="4250" dirty="0">
                <a:latin typeface="Palatino Linotype"/>
                <a:cs typeface="Palatino Linotype"/>
              </a:rPr>
              <a:t>Properties</a:t>
            </a:r>
            <a:r>
              <a:rPr sz="4250" spc="-80" dirty="0">
                <a:latin typeface="Palatino Linotype"/>
                <a:cs typeface="Palatino Linotype"/>
              </a:rPr>
              <a:t> </a:t>
            </a:r>
            <a:r>
              <a:rPr sz="4250" spc="-20" dirty="0">
                <a:latin typeface="Palatino Linotype"/>
                <a:cs typeface="Palatino Linotype"/>
              </a:rPr>
              <a:t>File</a:t>
            </a:r>
            <a:endParaRPr sz="4250" dirty="0">
              <a:latin typeface="Palatino Linotype"/>
              <a:cs typeface="Palatino Linotype"/>
            </a:endParaRPr>
          </a:p>
          <a:p>
            <a:pPr>
              <a:lnSpc>
                <a:spcPct val="100000"/>
              </a:lnSpc>
              <a:buFont typeface="Palatino Linotype"/>
              <a:buAutoNum type="arabicPeriod"/>
            </a:pPr>
            <a:endParaRPr sz="4700" dirty="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Load</a:t>
            </a:r>
            <a:r>
              <a:rPr sz="4250" spc="-30" dirty="0">
                <a:latin typeface="Palatino Linotype"/>
                <a:cs typeface="Palatino Linotype"/>
              </a:rPr>
              <a:t> </a:t>
            </a:r>
            <a:r>
              <a:rPr sz="4250" dirty="0">
                <a:latin typeface="Palatino Linotype"/>
                <a:cs typeface="Palatino Linotype"/>
              </a:rPr>
              <a:t>Properties</a:t>
            </a:r>
            <a:r>
              <a:rPr sz="4250" spc="-20" dirty="0">
                <a:latin typeface="Palatino Linotype"/>
                <a:cs typeface="Palatino Linotype"/>
              </a:rPr>
              <a:t> </a:t>
            </a:r>
            <a:r>
              <a:rPr sz="4250" dirty="0">
                <a:latin typeface="Palatino Linotype"/>
                <a:cs typeface="Palatino Linotype"/>
              </a:rPr>
              <a:t>File</a:t>
            </a:r>
            <a:r>
              <a:rPr sz="4250" spc="-20" dirty="0">
                <a:latin typeface="Palatino Linotype"/>
                <a:cs typeface="Palatino Linotype"/>
              </a:rPr>
              <a:t> </a:t>
            </a:r>
            <a:r>
              <a:rPr sz="4250" dirty="0">
                <a:latin typeface="Palatino Linotype"/>
                <a:cs typeface="Palatino Linotype"/>
              </a:rPr>
              <a:t>in</a:t>
            </a:r>
            <a:r>
              <a:rPr sz="4250" spc="-20" dirty="0">
                <a:latin typeface="Palatino Linotype"/>
                <a:cs typeface="Palatino Linotype"/>
              </a:rPr>
              <a:t> </a:t>
            </a:r>
            <a:r>
              <a:rPr sz="4250" dirty="0">
                <a:latin typeface="Palatino Linotype"/>
                <a:cs typeface="Palatino Linotype"/>
              </a:rPr>
              <a:t>Spring</a:t>
            </a:r>
            <a:r>
              <a:rPr sz="4250" spc="-15" dirty="0">
                <a:latin typeface="Palatino Linotype"/>
                <a:cs typeface="Palatino Linotype"/>
              </a:rPr>
              <a:t> </a:t>
            </a:r>
            <a:r>
              <a:rPr sz="4250" spc="-10" dirty="0">
                <a:latin typeface="Palatino Linotype"/>
                <a:cs typeface="Palatino Linotype"/>
              </a:rPr>
              <a:t>config</a:t>
            </a:r>
            <a:endParaRPr sz="4250" dirty="0">
              <a:latin typeface="Palatino Linotype"/>
              <a:cs typeface="Palatino Linotype"/>
            </a:endParaRPr>
          </a:p>
          <a:p>
            <a:pPr>
              <a:lnSpc>
                <a:spcPct val="100000"/>
              </a:lnSpc>
              <a:buFont typeface="Palatino Linotype"/>
              <a:buAutoNum type="arabicPeriod"/>
            </a:pPr>
            <a:endParaRPr sz="4700" dirty="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Reference</a:t>
            </a:r>
            <a:r>
              <a:rPr sz="4250" spc="-70" dirty="0">
                <a:latin typeface="Palatino Linotype"/>
                <a:cs typeface="Palatino Linotype"/>
              </a:rPr>
              <a:t> </a:t>
            </a:r>
            <a:r>
              <a:rPr sz="4250" dirty="0">
                <a:latin typeface="Palatino Linotype"/>
                <a:cs typeface="Palatino Linotype"/>
              </a:rPr>
              <a:t>values</a:t>
            </a:r>
            <a:r>
              <a:rPr sz="4250" spc="-60" dirty="0">
                <a:latin typeface="Palatino Linotype"/>
                <a:cs typeface="Palatino Linotype"/>
              </a:rPr>
              <a:t> </a:t>
            </a:r>
            <a:r>
              <a:rPr sz="4250" dirty="0">
                <a:latin typeface="Palatino Linotype"/>
                <a:cs typeface="Palatino Linotype"/>
              </a:rPr>
              <a:t>from</a:t>
            </a:r>
            <a:r>
              <a:rPr sz="4250" spc="-60" dirty="0">
                <a:latin typeface="Palatino Linotype"/>
                <a:cs typeface="Palatino Linotype"/>
              </a:rPr>
              <a:t> </a:t>
            </a:r>
            <a:r>
              <a:rPr sz="4250" dirty="0">
                <a:latin typeface="Palatino Linotype"/>
                <a:cs typeface="Palatino Linotype"/>
              </a:rPr>
              <a:t>Properties</a:t>
            </a:r>
            <a:r>
              <a:rPr sz="4250" spc="-60" dirty="0">
                <a:latin typeface="Palatino Linotype"/>
                <a:cs typeface="Palatino Linotype"/>
              </a:rPr>
              <a:t> </a:t>
            </a:r>
            <a:r>
              <a:rPr sz="4250" spc="-20" dirty="0">
                <a:latin typeface="Palatino Linotype"/>
                <a:cs typeface="Palatino Linotype"/>
              </a:rPr>
              <a:t>File</a:t>
            </a:r>
            <a:endParaRPr sz="4250" dirty="0">
              <a:latin typeface="Palatino Linotype"/>
              <a:cs typeface="Palatino Linotype"/>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050" y="1397320"/>
            <a:ext cx="10836275" cy="693780"/>
          </a:xfrm>
          <a:prstGeom prst="rect">
            <a:avLst/>
          </a:prstGeom>
        </p:spPr>
        <p:txBody>
          <a:bodyPr vert="horz" wrap="square" lIns="0" tIns="16510" rIns="0" bIns="0" rtlCol="0">
            <a:spAutoFit/>
          </a:bodyPr>
          <a:lstStyle/>
          <a:p>
            <a:pPr marL="12700">
              <a:lnSpc>
                <a:spcPct val="100000"/>
              </a:lnSpc>
              <a:spcBef>
                <a:spcPts val="130"/>
              </a:spcBef>
            </a:pPr>
            <a:r>
              <a:rPr sz="4400" dirty="0"/>
              <a:t>Step</a:t>
            </a:r>
            <a:r>
              <a:rPr sz="4400" spc="-180" dirty="0"/>
              <a:t> </a:t>
            </a:r>
            <a:r>
              <a:rPr sz="4400" spc="200" dirty="0"/>
              <a:t>1:</a:t>
            </a:r>
            <a:r>
              <a:rPr sz="4400" spc="-430" dirty="0"/>
              <a:t> </a:t>
            </a:r>
            <a:r>
              <a:rPr sz="4400" dirty="0"/>
              <a:t>Create</a:t>
            </a:r>
            <a:r>
              <a:rPr sz="4400" spc="-130" dirty="0"/>
              <a:t> </a:t>
            </a:r>
            <a:r>
              <a:rPr sz="4400" dirty="0"/>
              <a:t>Properties</a:t>
            </a:r>
            <a:r>
              <a:rPr sz="4400" spc="-135" dirty="0"/>
              <a:t> </a:t>
            </a:r>
            <a:r>
              <a:rPr sz="4400" spc="-20" dirty="0"/>
              <a:t>File</a:t>
            </a:r>
          </a:p>
        </p:txBody>
      </p:sp>
      <p:grpSp>
        <p:nvGrpSpPr>
          <p:cNvPr id="3" name="object 3"/>
          <p:cNvGrpSpPr/>
          <p:nvPr/>
        </p:nvGrpSpPr>
        <p:grpSpPr>
          <a:xfrm>
            <a:off x="2191713" y="3484987"/>
            <a:ext cx="14815819" cy="3824604"/>
            <a:chOff x="2191713" y="3484987"/>
            <a:chExt cx="14815819" cy="3824604"/>
          </a:xfrm>
        </p:grpSpPr>
        <p:sp>
          <p:nvSpPr>
            <p:cNvPr id="4" name="object 4"/>
            <p:cNvSpPr/>
            <p:nvPr/>
          </p:nvSpPr>
          <p:spPr>
            <a:xfrm>
              <a:off x="2369718" y="3600167"/>
              <a:ext cx="14459585" cy="3364229"/>
            </a:xfrm>
            <a:custGeom>
              <a:avLst/>
              <a:gdLst/>
              <a:ahLst/>
              <a:cxnLst/>
              <a:rect l="l" t="t" r="r" b="b"/>
              <a:pathLst>
                <a:path w="14459585" h="3364229">
                  <a:moveTo>
                    <a:pt x="0" y="0"/>
                  </a:moveTo>
                  <a:lnTo>
                    <a:pt x="14459559" y="0"/>
                  </a:lnTo>
                  <a:lnTo>
                    <a:pt x="14459559" y="3363771"/>
                  </a:lnTo>
                  <a:lnTo>
                    <a:pt x="0" y="336377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91713" y="3484987"/>
              <a:ext cx="14815569" cy="3824490"/>
            </a:xfrm>
            <a:prstGeom prst="rect">
              <a:avLst/>
            </a:prstGeom>
          </p:spPr>
        </p:pic>
      </p:grpSp>
      <p:sp>
        <p:nvSpPr>
          <p:cNvPr id="6" name="object 6"/>
          <p:cNvSpPr txBox="1"/>
          <p:nvPr/>
        </p:nvSpPr>
        <p:spPr>
          <a:xfrm>
            <a:off x="2427016" y="4447897"/>
            <a:ext cx="12877800" cy="1636395"/>
          </a:xfrm>
          <a:prstGeom prst="rect">
            <a:avLst/>
          </a:prstGeom>
        </p:spPr>
        <p:txBody>
          <a:bodyPr vert="horz" wrap="square" lIns="0" tIns="9525" rIns="0" bIns="0" rtlCol="0">
            <a:spAutoFit/>
          </a:bodyPr>
          <a:lstStyle/>
          <a:p>
            <a:pPr marL="12700" marR="5080">
              <a:lnSpc>
                <a:spcPct val="100800"/>
              </a:lnSpc>
              <a:spcBef>
                <a:spcPts val="75"/>
              </a:spcBef>
            </a:pPr>
            <a:r>
              <a:rPr sz="5250" b="1" spc="-10" dirty="0">
                <a:latin typeface="Arial"/>
                <a:cs typeface="Arial"/>
                <a:hlinkClick r:id="rId3"/>
              </a:rPr>
              <a:t>foo.email=</a:t>
            </a:r>
            <a:r>
              <a:rPr sz="5250" b="1" spc="-10" dirty="0">
                <a:solidFill>
                  <a:srgbClr val="0433FF"/>
                </a:solidFill>
                <a:latin typeface="Arial"/>
                <a:cs typeface="Arial"/>
                <a:hlinkClick r:id="rId4"/>
              </a:rPr>
              <a:t>myeasycoach@luv2code.com</a:t>
            </a:r>
            <a:r>
              <a:rPr sz="5250" b="1" spc="-10" dirty="0">
                <a:solidFill>
                  <a:srgbClr val="0433FF"/>
                </a:solidFill>
                <a:latin typeface="Arial"/>
                <a:cs typeface="Arial"/>
              </a:rPr>
              <a:t> </a:t>
            </a:r>
            <a:r>
              <a:rPr sz="5250" b="1" dirty="0">
                <a:latin typeface="Arial"/>
                <a:cs typeface="Arial"/>
              </a:rPr>
              <a:t>foo.team=</a:t>
            </a:r>
            <a:r>
              <a:rPr sz="5250" b="1" dirty="0">
                <a:solidFill>
                  <a:srgbClr val="0433FF"/>
                </a:solidFill>
                <a:latin typeface="Arial"/>
                <a:cs typeface="Arial"/>
              </a:rPr>
              <a:t>Awesome</a:t>
            </a:r>
            <a:r>
              <a:rPr sz="5250" b="1" spc="-65" dirty="0">
                <a:solidFill>
                  <a:srgbClr val="0433FF"/>
                </a:solidFill>
                <a:latin typeface="Arial"/>
                <a:cs typeface="Arial"/>
              </a:rPr>
              <a:t> </a:t>
            </a:r>
            <a:r>
              <a:rPr sz="5250" b="1" dirty="0">
                <a:solidFill>
                  <a:srgbClr val="0433FF"/>
                </a:solidFill>
                <a:latin typeface="Arial"/>
                <a:cs typeface="Arial"/>
              </a:rPr>
              <a:t>Java</a:t>
            </a:r>
            <a:r>
              <a:rPr sz="5250" b="1" spc="-55" dirty="0">
                <a:solidFill>
                  <a:srgbClr val="0433FF"/>
                </a:solidFill>
                <a:latin typeface="Arial"/>
                <a:cs typeface="Arial"/>
              </a:rPr>
              <a:t> </a:t>
            </a:r>
            <a:r>
              <a:rPr sz="5250" b="1" spc="-10" dirty="0">
                <a:solidFill>
                  <a:srgbClr val="0433FF"/>
                </a:solidFill>
                <a:latin typeface="Arial"/>
                <a:cs typeface="Arial"/>
              </a:rPr>
              <a:t>Coders</a:t>
            </a:r>
            <a:endParaRPr sz="5250">
              <a:latin typeface="Arial"/>
              <a:cs typeface="Arial"/>
            </a:endParaRPr>
          </a:p>
        </p:txBody>
      </p:sp>
      <p:sp>
        <p:nvSpPr>
          <p:cNvPr id="7" name="object 7"/>
          <p:cNvSpPr txBox="1"/>
          <p:nvPr/>
        </p:nvSpPr>
        <p:spPr>
          <a:xfrm>
            <a:off x="2290894" y="2940089"/>
            <a:ext cx="3795395" cy="478155"/>
          </a:xfrm>
          <a:prstGeom prst="rect">
            <a:avLst/>
          </a:prstGeom>
        </p:spPr>
        <p:txBody>
          <a:bodyPr vert="horz" wrap="square" lIns="0" tIns="14604" rIns="0" bIns="0" rtlCol="0">
            <a:spAutoFit/>
          </a:bodyPr>
          <a:lstStyle/>
          <a:p>
            <a:pPr marL="12700">
              <a:lnSpc>
                <a:spcPct val="100000"/>
              </a:lnSpc>
              <a:spcBef>
                <a:spcPts val="114"/>
              </a:spcBef>
            </a:pPr>
            <a:r>
              <a:rPr sz="2950" b="1" dirty="0">
                <a:latin typeface="Arial"/>
                <a:cs typeface="Arial"/>
              </a:rPr>
              <a:t>File:</a:t>
            </a:r>
            <a:r>
              <a:rPr sz="2950" b="1" spc="-15" dirty="0">
                <a:latin typeface="Arial"/>
                <a:cs typeface="Arial"/>
              </a:rPr>
              <a:t> </a:t>
            </a:r>
            <a:r>
              <a:rPr sz="2950" b="1" spc="-10" dirty="0">
                <a:latin typeface="Arial"/>
                <a:cs typeface="Arial"/>
              </a:rPr>
              <a:t>sport.properties</a:t>
            </a:r>
            <a:endParaRPr sz="2950">
              <a:latin typeface="Arial"/>
              <a:cs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4747" y="912515"/>
            <a:ext cx="16289655" cy="693780"/>
          </a:xfrm>
          <a:prstGeom prst="rect">
            <a:avLst/>
          </a:prstGeom>
        </p:spPr>
        <p:txBody>
          <a:bodyPr vert="horz" wrap="square" lIns="0" tIns="16510" rIns="0" bIns="0" rtlCol="0">
            <a:spAutoFit/>
          </a:bodyPr>
          <a:lstStyle/>
          <a:p>
            <a:pPr marL="12700">
              <a:lnSpc>
                <a:spcPct val="100000"/>
              </a:lnSpc>
              <a:spcBef>
                <a:spcPts val="130"/>
              </a:spcBef>
            </a:pPr>
            <a:r>
              <a:rPr sz="4400" dirty="0"/>
              <a:t>Step</a:t>
            </a:r>
            <a:r>
              <a:rPr sz="4400" spc="-295" dirty="0"/>
              <a:t> </a:t>
            </a:r>
            <a:r>
              <a:rPr sz="4400" spc="200" dirty="0"/>
              <a:t>2:</a:t>
            </a:r>
            <a:r>
              <a:rPr sz="4400" spc="-430" dirty="0"/>
              <a:t> </a:t>
            </a:r>
            <a:r>
              <a:rPr sz="4400" spc="80" dirty="0"/>
              <a:t>Load</a:t>
            </a:r>
            <a:r>
              <a:rPr sz="4400" spc="-200" dirty="0"/>
              <a:t> </a:t>
            </a:r>
            <a:r>
              <a:rPr sz="4400" dirty="0"/>
              <a:t>Properties</a:t>
            </a:r>
            <a:r>
              <a:rPr sz="4400" spc="-200" dirty="0"/>
              <a:t> </a:t>
            </a:r>
            <a:r>
              <a:rPr sz="4400" spc="-170" dirty="0"/>
              <a:t>file</a:t>
            </a:r>
            <a:r>
              <a:rPr sz="4400" spc="-200" dirty="0"/>
              <a:t> </a:t>
            </a:r>
            <a:r>
              <a:rPr sz="4400" dirty="0"/>
              <a:t>in</a:t>
            </a:r>
            <a:r>
              <a:rPr sz="4400" spc="-195" dirty="0"/>
              <a:t> </a:t>
            </a:r>
            <a:r>
              <a:rPr sz="4400" dirty="0"/>
              <a:t>Spring</a:t>
            </a:r>
            <a:r>
              <a:rPr sz="4400" spc="-200" dirty="0"/>
              <a:t> </a:t>
            </a:r>
            <a:r>
              <a:rPr sz="4400" spc="-40" dirty="0"/>
              <a:t>config</a:t>
            </a:r>
          </a:p>
        </p:txBody>
      </p:sp>
      <p:grpSp>
        <p:nvGrpSpPr>
          <p:cNvPr id="3" name="object 3"/>
          <p:cNvGrpSpPr/>
          <p:nvPr/>
        </p:nvGrpSpPr>
        <p:grpSpPr>
          <a:xfrm>
            <a:off x="991577" y="2935774"/>
            <a:ext cx="18362930" cy="4264660"/>
            <a:chOff x="991577" y="2935774"/>
            <a:chExt cx="18362930" cy="4264660"/>
          </a:xfrm>
        </p:grpSpPr>
        <p:sp>
          <p:nvSpPr>
            <p:cNvPr id="4" name="object 4"/>
            <p:cNvSpPr/>
            <p:nvPr/>
          </p:nvSpPr>
          <p:spPr>
            <a:xfrm>
              <a:off x="1169582" y="3050954"/>
              <a:ext cx="18007330" cy="3803650"/>
            </a:xfrm>
            <a:custGeom>
              <a:avLst/>
              <a:gdLst/>
              <a:ahLst/>
              <a:cxnLst/>
              <a:rect l="l" t="t" r="r" b="b"/>
              <a:pathLst>
                <a:path w="18007330" h="3803650">
                  <a:moveTo>
                    <a:pt x="0" y="0"/>
                  </a:moveTo>
                  <a:lnTo>
                    <a:pt x="18006849" y="0"/>
                  </a:lnTo>
                  <a:lnTo>
                    <a:pt x="18006849" y="3803549"/>
                  </a:lnTo>
                  <a:lnTo>
                    <a:pt x="0" y="3803549"/>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991577" y="2935774"/>
              <a:ext cx="18362865" cy="4264268"/>
            </a:xfrm>
            <a:prstGeom prst="rect">
              <a:avLst/>
            </a:prstGeom>
          </p:spPr>
        </p:pic>
      </p:grpSp>
      <p:sp>
        <p:nvSpPr>
          <p:cNvPr id="6" name="object 6"/>
          <p:cNvSpPr txBox="1"/>
          <p:nvPr/>
        </p:nvSpPr>
        <p:spPr>
          <a:xfrm>
            <a:off x="1222864" y="3086681"/>
            <a:ext cx="10011410" cy="3694429"/>
          </a:xfrm>
          <a:prstGeom prst="rect">
            <a:avLst/>
          </a:prstGeom>
        </p:spPr>
        <p:txBody>
          <a:bodyPr vert="horz" wrap="square" lIns="0" tIns="33655" rIns="0" bIns="0" rtlCol="0">
            <a:spAutoFit/>
          </a:bodyPr>
          <a:lstStyle/>
          <a:p>
            <a:pPr marL="12700" marR="5080">
              <a:lnSpc>
                <a:spcPts val="4120"/>
              </a:lnSpc>
              <a:spcBef>
                <a:spcPts val="265"/>
              </a:spcBef>
            </a:pPr>
            <a:r>
              <a:rPr sz="3450" b="1" spc="-10" dirty="0">
                <a:latin typeface="Arial"/>
                <a:cs typeface="Arial"/>
              </a:rPr>
              <a:t>@Configuration </a:t>
            </a:r>
            <a:r>
              <a:rPr sz="3450" b="1" spc="-10" dirty="0">
                <a:solidFill>
                  <a:srgbClr val="FF2600"/>
                </a:solidFill>
                <a:latin typeface="Arial"/>
                <a:cs typeface="Arial"/>
              </a:rPr>
              <a:t>@PropertySource</a:t>
            </a:r>
            <a:r>
              <a:rPr sz="3450" b="1" spc="-10" dirty="0">
                <a:latin typeface="Arial"/>
                <a:cs typeface="Arial"/>
              </a:rPr>
              <a:t>(</a:t>
            </a:r>
            <a:r>
              <a:rPr sz="3450" b="1" spc="-10" dirty="0">
                <a:solidFill>
                  <a:srgbClr val="3933FF"/>
                </a:solidFill>
                <a:latin typeface="Arial"/>
                <a:cs typeface="Arial"/>
              </a:rPr>
              <a:t>"classpath:sport.properties"</a:t>
            </a:r>
            <a:r>
              <a:rPr sz="3450" b="1" spc="-10" dirty="0">
                <a:latin typeface="Arial"/>
                <a:cs typeface="Arial"/>
              </a:rPr>
              <a:t>) </a:t>
            </a:r>
            <a:r>
              <a:rPr sz="3450" b="1" dirty="0">
                <a:solidFill>
                  <a:srgbClr val="931A68"/>
                </a:solidFill>
                <a:latin typeface="Arial"/>
                <a:cs typeface="Arial"/>
              </a:rPr>
              <a:t>public</a:t>
            </a:r>
            <a:r>
              <a:rPr sz="3450" b="1" spc="-30" dirty="0">
                <a:solidFill>
                  <a:srgbClr val="931A68"/>
                </a:solidFill>
                <a:latin typeface="Arial"/>
                <a:cs typeface="Arial"/>
              </a:rPr>
              <a:t> </a:t>
            </a:r>
            <a:r>
              <a:rPr sz="3450" b="1" dirty="0">
                <a:solidFill>
                  <a:srgbClr val="931A68"/>
                </a:solidFill>
                <a:latin typeface="Arial"/>
                <a:cs typeface="Arial"/>
              </a:rPr>
              <a:t>class</a:t>
            </a:r>
            <a:r>
              <a:rPr sz="3450" b="1" spc="-15" dirty="0">
                <a:solidFill>
                  <a:srgbClr val="931A68"/>
                </a:solidFill>
                <a:latin typeface="Arial"/>
                <a:cs typeface="Arial"/>
              </a:rPr>
              <a:t> </a:t>
            </a:r>
            <a:r>
              <a:rPr sz="3450" b="1" dirty="0">
                <a:latin typeface="Arial"/>
                <a:cs typeface="Arial"/>
              </a:rPr>
              <a:t>SportConfig</a:t>
            </a:r>
            <a:r>
              <a:rPr sz="3450" b="1" spc="-15" dirty="0">
                <a:latin typeface="Arial"/>
                <a:cs typeface="Arial"/>
              </a:rPr>
              <a:t> </a:t>
            </a:r>
            <a:r>
              <a:rPr sz="3450" b="1" spc="-50" dirty="0">
                <a:latin typeface="Arial"/>
                <a:cs typeface="Arial"/>
              </a:rPr>
              <a:t>{</a:t>
            </a:r>
            <a:endParaRPr sz="3450">
              <a:latin typeface="Arial"/>
              <a:cs typeface="Arial"/>
            </a:endParaRPr>
          </a:p>
          <a:p>
            <a:pPr>
              <a:lnSpc>
                <a:spcPct val="100000"/>
              </a:lnSpc>
              <a:spcBef>
                <a:spcPts val="10"/>
              </a:spcBef>
            </a:pPr>
            <a:endParaRPr sz="3450">
              <a:latin typeface="Arial"/>
              <a:cs typeface="Arial"/>
            </a:endParaRPr>
          </a:p>
          <a:p>
            <a:pPr marL="256540">
              <a:lnSpc>
                <a:spcPct val="100000"/>
              </a:lnSpc>
            </a:pPr>
            <a:r>
              <a:rPr sz="3450" b="1" spc="10" dirty="0">
                <a:solidFill>
                  <a:srgbClr val="4E9072"/>
                </a:solidFill>
                <a:latin typeface="Arial"/>
                <a:cs typeface="Arial"/>
              </a:rPr>
              <a:t>…</a:t>
            </a:r>
            <a:endParaRPr sz="3450">
              <a:latin typeface="Arial"/>
              <a:cs typeface="Arial"/>
            </a:endParaRPr>
          </a:p>
          <a:p>
            <a:pPr>
              <a:lnSpc>
                <a:spcPct val="100000"/>
              </a:lnSpc>
              <a:spcBef>
                <a:spcPts val="20"/>
              </a:spcBef>
            </a:pPr>
            <a:endParaRPr sz="3550">
              <a:latin typeface="Arial"/>
              <a:cs typeface="Arial"/>
            </a:endParaRPr>
          </a:p>
          <a:p>
            <a:pPr marL="12700">
              <a:lnSpc>
                <a:spcPct val="100000"/>
              </a:lnSpc>
            </a:pPr>
            <a:r>
              <a:rPr sz="3450" b="1" spc="5" dirty="0">
                <a:latin typeface="Arial"/>
                <a:cs typeface="Arial"/>
              </a:rPr>
              <a:t>}</a:t>
            </a:r>
            <a:endParaRPr sz="3450">
              <a:latin typeface="Arial"/>
              <a:cs typeface="Arial"/>
            </a:endParaRPr>
          </a:p>
        </p:txBody>
      </p:sp>
      <p:sp>
        <p:nvSpPr>
          <p:cNvPr id="7" name="object 7"/>
          <p:cNvSpPr txBox="1"/>
          <p:nvPr/>
        </p:nvSpPr>
        <p:spPr>
          <a:xfrm>
            <a:off x="1023917" y="2154773"/>
            <a:ext cx="30556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SportConfig.java</a:t>
            </a:r>
            <a:endParaRPr sz="23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0135" y="2530475"/>
            <a:ext cx="16363830" cy="6819174"/>
          </a:xfrm>
          <a:prstGeom prst="rect">
            <a:avLst/>
          </a:prstGeom>
        </p:spPr>
        <p:txBody>
          <a:bodyPr vert="horz" wrap="square" lIns="0" tIns="17145" rIns="0" bIns="0" rtlCol="0">
            <a:spAutoFit/>
          </a:bodyPr>
          <a:lstStyle/>
          <a:p>
            <a:pPr marL="25400" algn="ctr">
              <a:lnSpc>
                <a:spcPct val="100000"/>
              </a:lnSpc>
              <a:spcBef>
                <a:spcPts val="135"/>
              </a:spcBef>
            </a:pPr>
            <a:r>
              <a:rPr spc="-135" dirty="0"/>
              <a:t>Spring</a:t>
            </a:r>
            <a:r>
              <a:rPr spc="-475" dirty="0"/>
              <a:t> </a:t>
            </a:r>
            <a:r>
              <a:rPr spc="-145" dirty="0"/>
              <a:t>Projects</a:t>
            </a:r>
            <a:br>
              <a:rPr lang="en-US" spc="-145" dirty="0"/>
            </a:br>
            <a:br>
              <a:rPr lang="en-US" spc="-145" dirty="0"/>
            </a:br>
            <a:r>
              <a:rPr lang="en-US" spc="-145" dirty="0">
                <a:solidFill>
                  <a:schemeClr val="tx2">
                    <a:lumMod val="60000"/>
                    <a:lumOff val="40000"/>
                  </a:schemeClr>
                </a:solidFill>
                <a:hlinkClick r:id="rId2">
                  <a:extLst>
                    <a:ext uri="{A12FA001-AC4F-418D-AE19-62706E023703}">
                      <ahyp:hlinkClr xmlns:ahyp="http://schemas.microsoft.com/office/drawing/2018/hyperlinkcolor" val="tx"/>
                    </a:ext>
                  </a:extLst>
                </a:hlinkClick>
              </a:rPr>
              <a:t>https://spring.io/projects</a:t>
            </a:r>
            <a:br>
              <a:rPr lang="en-US" spc="-145" dirty="0"/>
            </a:br>
            <a:endParaRPr spc="-145"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5650" y="1082537"/>
            <a:ext cx="16611600" cy="693780"/>
          </a:xfrm>
          <a:prstGeom prst="rect">
            <a:avLst/>
          </a:prstGeom>
        </p:spPr>
        <p:txBody>
          <a:bodyPr vert="horz" wrap="square" lIns="0" tIns="16510" rIns="0" bIns="0" rtlCol="0">
            <a:spAutoFit/>
          </a:bodyPr>
          <a:lstStyle/>
          <a:p>
            <a:pPr marL="12700">
              <a:lnSpc>
                <a:spcPct val="100000"/>
              </a:lnSpc>
              <a:spcBef>
                <a:spcPts val="130"/>
              </a:spcBef>
            </a:pPr>
            <a:r>
              <a:rPr sz="4400" dirty="0"/>
              <a:t>Step</a:t>
            </a:r>
            <a:r>
              <a:rPr sz="4400" spc="-380" dirty="0"/>
              <a:t> </a:t>
            </a:r>
            <a:r>
              <a:rPr sz="4400" spc="200" dirty="0"/>
              <a:t>3:</a:t>
            </a:r>
            <a:r>
              <a:rPr sz="4400" spc="-430" dirty="0"/>
              <a:t> </a:t>
            </a:r>
            <a:r>
              <a:rPr sz="4400" spc="-60" dirty="0"/>
              <a:t>Reference</a:t>
            </a:r>
            <a:r>
              <a:rPr sz="4400" spc="-725" dirty="0"/>
              <a:t> </a:t>
            </a:r>
            <a:r>
              <a:rPr sz="4400" spc="-915" dirty="0"/>
              <a:t>V</a:t>
            </a:r>
            <a:r>
              <a:rPr sz="4400" spc="-210" dirty="0"/>
              <a:t>alue</a:t>
            </a:r>
            <a:r>
              <a:rPr sz="4400" spc="-70" dirty="0"/>
              <a:t>s</a:t>
            </a:r>
            <a:r>
              <a:rPr sz="4400" spc="-100" dirty="0"/>
              <a:t> </a:t>
            </a:r>
            <a:r>
              <a:rPr sz="4400" dirty="0"/>
              <a:t>from</a:t>
            </a:r>
            <a:r>
              <a:rPr sz="4400" spc="-175" dirty="0"/>
              <a:t> </a:t>
            </a:r>
            <a:r>
              <a:rPr sz="4400" dirty="0"/>
              <a:t>Properties</a:t>
            </a:r>
            <a:r>
              <a:rPr sz="4400" spc="-175" dirty="0"/>
              <a:t> </a:t>
            </a:r>
            <a:r>
              <a:rPr sz="4400" spc="-20" dirty="0"/>
              <a:t>File</a:t>
            </a:r>
          </a:p>
        </p:txBody>
      </p:sp>
      <p:grpSp>
        <p:nvGrpSpPr>
          <p:cNvPr id="3" name="object 3"/>
          <p:cNvGrpSpPr/>
          <p:nvPr/>
        </p:nvGrpSpPr>
        <p:grpSpPr>
          <a:xfrm>
            <a:off x="1242947" y="2684977"/>
            <a:ext cx="13260705" cy="6672580"/>
            <a:chOff x="1242947" y="2684977"/>
            <a:chExt cx="13260705" cy="6672580"/>
          </a:xfrm>
        </p:grpSpPr>
        <p:sp>
          <p:nvSpPr>
            <p:cNvPr id="4" name="object 4"/>
            <p:cNvSpPr/>
            <p:nvPr/>
          </p:nvSpPr>
          <p:spPr>
            <a:xfrm>
              <a:off x="1420952" y="2800157"/>
              <a:ext cx="12905105" cy="6212205"/>
            </a:xfrm>
            <a:custGeom>
              <a:avLst/>
              <a:gdLst/>
              <a:ahLst/>
              <a:cxnLst/>
              <a:rect l="l" t="t" r="r" b="b"/>
              <a:pathLst>
                <a:path w="12905105" h="6212205">
                  <a:moveTo>
                    <a:pt x="0" y="0"/>
                  </a:moveTo>
                  <a:lnTo>
                    <a:pt x="12904548" y="0"/>
                  </a:lnTo>
                  <a:lnTo>
                    <a:pt x="12904548" y="6211852"/>
                  </a:lnTo>
                  <a:lnTo>
                    <a:pt x="0" y="6211852"/>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242947" y="2684977"/>
              <a:ext cx="13260549" cy="6672571"/>
            </a:xfrm>
            <a:prstGeom prst="rect">
              <a:avLst/>
            </a:prstGeom>
          </p:spPr>
        </p:pic>
      </p:grpSp>
      <p:sp>
        <p:nvSpPr>
          <p:cNvPr id="6" name="object 6"/>
          <p:cNvSpPr txBox="1"/>
          <p:nvPr/>
        </p:nvSpPr>
        <p:spPr>
          <a:xfrm>
            <a:off x="1474165" y="2845852"/>
            <a:ext cx="10556875" cy="427291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931A68"/>
                </a:solidFill>
                <a:latin typeface="Arial"/>
                <a:cs typeface="Arial"/>
              </a:rPr>
              <a:t>public</a:t>
            </a:r>
            <a:r>
              <a:rPr sz="3950" b="1" spc="-10" dirty="0">
                <a:solidFill>
                  <a:srgbClr val="931A68"/>
                </a:solidFill>
                <a:latin typeface="Arial"/>
                <a:cs typeface="Arial"/>
              </a:rPr>
              <a:t> </a:t>
            </a:r>
            <a:r>
              <a:rPr sz="3950" b="1" dirty="0">
                <a:solidFill>
                  <a:srgbClr val="931A68"/>
                </a:solidFill>
                <a:latin typeface="Arial"/>
                <a:cs typeface="Arial"/>
              </a:rPr>
              <a:t>class</a:t>
            </a:r>
            <a:r>
              <a:rPr sz="3950" b="1" spc="-10" dirty="0">
                <a:solidFill>
                  <a:srgbClr val="931A68"/>
                </a:solidFill>
                <a:latin typeface="Arial"/>
                <a:cs typeface="Arial"/>
              </a:rPr>
              <a:t> </a:t>
            </a:r>
            <a:r>
              <a:rPr sz="3950" dirty="0">
                <a:latin typeface="Arial"/>
                <a:cs typeface="Arial"/>
              </a:rPr>
              <a:t>SwimCoach</a:t>
            </a:r>
            <a:r>
              <a:rPr sz="3950" spc="-10" dirty="0">
                <a:latin typeface="Arial"/>
                <a:cs typeface="Arial"/>
              </a:rPr>
              <a:t> </a:t>
            </a:r>
            <a:r>
              <a:rPr sz="3950" b="1" dirty="0">
                <a:solidFill>
                  <a:srgbClr val="931A68"/>
                </a:solidFill>
                <a:latin typeface="Arial"/>
                <a:cs typeface="Arial"/>
              </a:rPr>
              <a:t>implements</a:t>
            </a:r>
            <a:r>
              <a:rPr sz="3950" b="1" spc="-10" dirty="0">
                <a:solidFill>
                  <a:srgbClr val="931A68"/>
                </a:solidFill>
                <a:latin typeface="Arial"/>
                <a:cs typeface="Arial"/>
              </a:rPr>
              <a:t> </a:t>
            </a:r>
            <a:r>
              <a:rPr sz="3950" dirty="0">
                <a:latin typeface="Arial"/>
                <a:cs typeface="Arial"/>
              </a:rPr>
              <a:t>Coach</a:t>
            </a:r>
            <a:r>
              <a:rPr sz="3950" spc="-5" dirty="0">
                <a:latin typeface="Arial"/>
                <a:cs typeface="Arial"/>
              </a:rPr>
              <a:t> </a:t>
            </a:r>
            <a:r>
              <a:rPr sz="3950" spc="-50" dirty="0">
                <a:latin typeface="Arial"/>
                <a:cs typeface="Arial"/>
              </a:rPr>
              <a:t>{</a:t>
            </a:r>
            <a:endParaRPr sz="3950">
              <a:latin typeface="Arial"/>
              <a:cs typeface="Arial"/>
            </a:endParaRPr>
          </a:p>
          <a:p>
            <a:pPr>
              <a:lnSpc>
                <a:spcPct val="100000"/>
              </a:lnSpc>
              <a:spcBef>
                <a:spcPts val="10"/>
              </a:spcBef>
            </a:pPr>
            <a:endParaRPr sz="4150">
              <a:latin typeface="Arial"/>
              <a:cs typeface="Arial"/>
            </a:endParaRPr>
          </a:p>
          <a:p>
            <a:pPr marL="389255" marR="5008880">
              <a:lnSpc>
                <a:spcPct val="100899"/>
              </a:lnSpc>
            </a:pPr>
            <a:r>
              <a:rPr sz="3950" b="1" spc="-10" dirty="0">
                <a:solidFill>
                  <a:srgbClr val="FF2600"/>
                </a:solidFill>
                <a:latin typeface="Arial"/>
                <a:cs typeface="Arial"/>
              </a:rPr>
              <a:t>@Value</a:t>
            </a:r>
            <a:r>
              <a:rPr sz="3950" spc="-10" dirty="0">
                <a:latin typeface="Arial"/>
                <a:cs typeface="Arial"/>
              </a:rPr>
              <a:t>(</a:t>
            </a:r>
            <a:r>
              <a:rPr sz="3950" spc="-10" dirty="0">
                <a:solidFill>
                  <a:srgbClr val="3933FF"/>
                </a:solidFill>
                <a:latin typeface="Arial"/>
                <a:cs typeface="Arial"/>
              </a:rPr>
              <a:t>"${foo.email}"</a:t>
            </a:r>
            <a:r>
              <a:rPr sz="3950" spc="-10" dirty="0">
                <a:latin typeface="Arial"/>
                <a:cs typeface="Arial"/>
              </a:rPr>
              <a:t>) </a:t>
            </a:r>
            <a:r>
              <a:rPr sz="3950" b="1" dirty="0">
                <a:solidFill>
                  <a:srgbClr val="931A68"/>
                </a:solidFill>
                <a:latin typeface="Arial"/>
                <a:cs typeface="Arial"/>
              </a:rPr>
              <a:t>private</a:t>
            </a:r>
            <a:r>
              <a:rPr sz="3950" b="1" spc="-20" dirty="0">
                <a:solidFill>
                  <a:srgbClr val="931A68"/>
                </a:solidFill>
                <a:latin typeface="Arial"/>
                <a:cs typeface="Arial"/>
              </a:rPr>
              <a:t> </a:t>
            </a:r>
            <a:r>
              <a:rPr sz="3950" dirty="0">
                <a:latin typeface="Arial"/>
                <a:cs typeface="Arial"/>
              </a:rPr>
              <a:t>String</a:t>
            </a:r>
            <a:r>
              <a:rPr sz="3950" spc="-5" dirty="0">
                <a:latin typeface="Arial"/>
                <a:cs typeface="Arial"/>
              </a:rPr>
              <a:t> </a:t>
            </a:r>
            <a:r>
              <a:rPr sz="3950" spc="-10" dirty="0">
                <a:solidFill>
                  <a:srgbClr val="0326CC"/>
                </a:solidFill>
                <a:latin typeface="Arial"/>
                <a:cs typeface="Arial"/>
              </a:rPr>
              <a:t>email</a:t>
            </a:r>
            <a:r>
              <a:rPr sz="3950" spc="-10" dirty="0">
                <a:latin typeface="Arial"/>
                <a:cs typeface="Arial"/>
              </a:rPr>
              <a:t>;</a:t>
            </a:r>
            <a:endParaRPr sz="3950">
              <a:latin typeface="Arial"/>
              <a:cs typeface="Arial"/>
            </a:endParaRPr>
          </a:p>
          <a:p>
            <a:pPr>
              <a:lnSpc>
                <a:spcPct val="100000"/>
              </a:lnSpc>
              <a:spcBef>
                <a:spcPts val="10"/>
              </a:spcBef>
            </a:pPr>
            <a:endParaRPr sz="4150">
              <a:latin typeface="Arial"/>
              <a:cs typeface="Arial"/>
            </a:endParaRPr>
          </a:p>
          <a:p>
            <a:pPr marL="389255" marR="5092700">
              <a:lnSpc>
                <a:spcPct val="100899"/>
              </a:lnSpc>
            </a:pPr>
            <a:r>
              <a:rPr sz="3950" b="1" spc="-10" dirty="0">
                <a:solidFill>
                  <a:srgbClr val="FF2600"/>
                </a:solidFill>
                <a:latin typeface="Arial"/>
                <a:cs typeface="Arial"/>
              </a:rPr>
              <a:t>@Value</a:t>
            </a:r>
            <a:r>
              <a:rPr sz="3950" spc="-10" dirty="0">
                <a:latin typeface="Arial"/>
                <a:cs typeface="Arial"/>
              </a:rPr>
              <a:t>(</a:t>
            </a:r>
            <a:r>
              <a:rPr sz="3950" spc="-10" dirty="0">
                <a:solidFill>
                  <a:srgbClr val="3933FF"/>
                </a:solidFill>
                <a:latin typeface="Arial"/>
                <a:cs typeface="Arial"/>
              </a:rPr>
              <a:t>"${foo.team}"</a:t>
            </a:r>
            <a:r>
              <a:rPr sz="3950" spc="-10" dirty="0">
                <a:latin typeface="Arial"/>
                <a:cs typeface="Arial"/>
              </a:rPr>
              <a:t>) </a:t>
            </a:r>
            <a:r>
              <a:rPr sz="3950" b="1" dirty="0">
                <a:solidFill>
                  <a:srgbClr val="931A68"/>
                </a:solidFill>
                <a:latin typeface="Arial"/>
                <a:cs typeface="Arial"/>
              </a:rPr>
              <a:t>private</a:t>
            </a:r>
            <a:r>
              <a:rPr sz="3950" b="1" spc="-20" dirty="0">
                <a:solidFill>
                  <a:srgbClr val="931A68"/>
                </a:solidFill>
                <a:latin typeface="Arial"/>
                <a:cs typeface="Arial"/>
              </a:rPr>
              <a:t> </a:t>
            </a:r>
            <a:r>
              <a:rPr sz="3950" dirty="0">
                <a:latin typeface="Arial"/>
                <a:cs typeface="Arial"/>
              </a:rPr>
              <a:t>String</a:t>
            </a:r>
            <a:r>
              <a:rPr sz="3950" spc="-5" dirty="0">
                <a:latin typeface="Arial"/>
                <a:cs typeface="Arial"/>
              </a:rPr>
              <a:t> </a:t>
            </a:r>
            <a:r>
              <a:rPr sz="3950" spc="-10" dirty="0">
                <a:solidFill>
                  <a:srgbClr val="0326CC"/>
                </a:solidFill>
                <a:latin typeface="Arial"/>
                <a:cs typeface="Arial"/>
              </a:rPr>
              <a:t>team</a:t>
            </a:r>
            <a:r>
              <a:rPr sz="3950" spc="-10" dirty="0">
                <a:latin typeface="Arial"/>
                <a:cs typeface="Arial"/>
              </a:rPr>
              <a:t>;</a:t>
            </a:r>
            <a:endParaRPr sz="3950">
              <a:latin typeface="Arial"/>
              <a:cs typeface="Arial"/>
            </a:endParaRPr>
          </a:p>
        </p:txBody>
      </p:sp>
      <p:sp>
        <p:nvSpPr>
          <p:cNvPr id="7" name="object 7"/>
          <p:cNvSpPr txBox="1"/>
          <p:nvPr/>
        </p:nvSpPr>
        <p:spPr>
          <a:xfrm>
            <a:off x="1851117" y="7704342"/>
            <a:ext cx="444500" cy="628650"/>
          </a:xfrm>
          <a:prstGeom prst="rect">
            <a:avLst/>
          </a:prstGeom>
        </p:spPr>
        <p:txBody>
          <a:bodyPr vert="horz" wrap="square" lIns="0" tIns="13335" rIns="0" bIns="0" rtlCol="0">
            <a:spAutoFit/>
          </a:bodyPr>
          <a:lstStyle/>
          <a:p>
            <a:pPr marL="12700">
              <a:lnSpc>
                <a:spcPct val="100000"/>
              </a:lnSpc>
              <a:spcBef>
                <a:spcPts val="105"/>
              </a:spcBef>
            </a:pPr>
            <a:r>
              <a:rPr sz="3950" spc="-25" dirty="0">
                <a:latin typeface="Arial"/>
                <a:cs typeface="Arial"/>
              </a:rPr>
              <a:t>...</a:t>
            </a:r>
            <a:endParaRPr sz="3950">
              <a:latin typeface="Arial"/>
              <a:cs typeface="Arial"/>
            </a:endParaRPr>
          </a:p>
        </p:txBody>
      </p:sp>
      <p:sp>
        <p:nvSpPr>
          <p:cNvPr id="8" name="object 8"/>
          <p:cNvSpPr txBox="1"/>
          <p:nvPr/>
        </p:nvSpPr>
        <p:spPr>
          <a:xfrm>
            <a:off x="1474165" y="8311653"/>
            <a:ext cx="193675" cy="628650"/>
          </a:xfrm>
          <a:prstGeom prst="rect">
            <a:avLst/>
          </a:prstGeom>
        </p:spPr>
        <p:txBody>
          <a:bodyPr vert="horz" wrap="square" lIns="0" tIns="13335" rIns="0" bIns="0" rtlCol="0">
            <a:spAutoFit/>
          </a:bodyPr>
          <a:lstStyle/>
          <a:p>
            <a:pPr marL="12700">
              <a:lnSpc>
                <a:spcPct val="100000"/>
              </a:lnSpc>
              <a:spcBef>
                <a:spcPts val="105"/>
              </a:spcBef>
            </a:pPr>
            <a:r>
              <a:rPr sz="3950" dirty="0">
                <a:latin typeface="Arial"/>
                <a:cs typeface="Arial"/>
              </a:rPr>
              <a:t>}</a:t>
            </a:r>
            <a:endParaRPr sz="3950">
              <a:latin typeface="Arial"/>
              <a:cs typeface="Arial"/>
            </a:endParaRPr>
          </a:p>
        </p:txBody>
      </p:sp>
      <p:sp>
        <p:nvSpPr>
          <p:cNvPr id="9" name="object 9"/>
          <p:cNvSpPr txBox="1"/>
          <p:nvPr/>
        </p:nvSpPr>
        <p:spPr>
          <a:xfrm>
            <a:off x="1317102" y="2311836"/>
            <a:ext cx="302387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SwimCoach.java</a:t>
            </a:r>
            <a:endParaRPr sz="2300">
              <a:latin typeface="Arial"/>
              <a:cs typeface="Arial"/>
            </a:endParaRPr>
          </a:p>
        </p:txBody>
      </p:sp>
      <p:grpSp>
        <p:nvGrpSpPr>
          <p:cNvPr id="10" name="object 10"/>
          <p:cNvGrpSpPr/>
          <p:nvPr/>
        </p:nvGrpSpPr>
        <p:grpSpPr>
          <a:xfrm>
            <a:off x="10427460" y="7067181"/>
            <a:ext cx="9040495" cy="2693670"/>
            <a:chOff x="10427460" y="7067181"/>
            <a:chExt cx="9040495" cy="2693670"/>
          </a:xfrm>
        </p:grpSpPr>
        <p:sp>
          <p:nvSpPr>
            <p:cNvPr id="11" name="object 11"/>
            <p:cNvSpPr/>
            <p:nvPr/>
          </p:nvSpPr>
          <p:spPr>
            <a:xfrm>
              <a:off x="10605467" y="7182361"/>
              <a:ext cx="8684260" cy="2233295"/>
            </a:xfrm>
            <a:custGeom>
              <a:avLst/>
              <a:gdLst/>
              <a:ahLst/>
              <a:cxnLst/>
              <a:rect l="l" t="t" r="r" b="b"/>
              <a:pathLst>
                <a:path w="8684260" h="2233295">
                  <a:moveTo>
                    <a:pt x="0" y="0"/>
                  </a:moveTo>
                  <a:lnTo>
                    <a:pt x="8684102" y="0"/>
                  </a:lnTo>
                  <a:lnTo>
                    <a:pt x="8684102" y="2232916"/>
                  </a:lnTo>
                  <a:lnTo>
                    <a:pt x="0" y="2232916"/>
                  </a:lnTo>
                  <a:lnTo>
                    <a:pt x="0"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0427460" y="7067181"/>
              <a:ext cx="9040118" cy="2693635"/>
            </a:xfrm>
            <a:prstGeom prst="rect">
              <a:avLst/>
            </a:prstGeom>
          </p:spPr>
        </p:pic>
      </p:grpSp>
      <p:sp>
        <p:nvSpPr>
          <p:cNvPr id="13" name="object 13"/>
          <p:cNvSpPr txBox="1"/>
          <p:nvPr/>
        </p:nvSpPr>
        <p:spPr>
          <a:xfrm>
            <a:off x="10657132" y="7746226"/>
            <a:ext cx="8460105" cy="1076960"/>
          </a:xfrm>
          <a:prstGeom prst="rect">
            <a:avLst/>
          </a:prstGeom>
        </p:spPr>
        <p:txBody>
          <a:bodyPr vert="horz" wrap="square" lIns="0" tIns="29845" rIns="0" bIns="0" rtlCol="0">
            <a:spAutoFit/>
          </a:bodyPr>
          <a:lstStyle/>
          <a:p>
            <a:pPr marL="12700" marR="5080">
              <a:lnSpc>
                <a:spcPts val="4120"/>
              </a:lnSpc>
              <a:spcBef>
                <a:spcPts val="235"/>
              </a:spcBef>
            </a:pPr>
            <a:r>
              <a:rPr sz="3450" b="1" spc="-10" dirty="0">
                <a:latin typeface="Arial"/>
                <a:cs typeface="Arial"/>
                <a:hlinkClick r:id="rId4"/>
              </a:rPr>
              <a:t>foo.email=</a:t>
            </a:r>
            <a:r>
              <a:rPr sz="3450" b="1" spc="-10" dirty="0">
                <a:solidFill>
                  <a:srgbClr val="0433FF"/>
                </a:solidFill>
                <a:latin typeface="Arial"/>
                <a:cs typeface="Arial"/>
                <a:hlinkClick r:id="rId5"/>
              </a:rPr>
              <a:t>myeasycoach@luv2code.com</a:t>
            </a:r>
            <a:r>
              <a:rPr sz="3450" b="1" spc="-10" dirty="0">
                <a:solidFill>
                  <a:srgbClr val="0433FF"/>
                </a:solidFill>
                <a:latin typeface="Arial"/>
                <a:cs typeface="Arial"/>
              </a:rPr>
              <a:t> </a:t>
            </a:r>
            <a:r>
              <a:rPr sz="3450" b="1" dirty="0">
                <a:latin typeface="Arial"/>
                <a:cs typeface="Arial"/>
              </a:rPr>
              <a:t>foo.team=</a:t>
            </a:r>
            <a:r>
              <a:rPr sz="3450" b="1" dirty="0">
                <a:solidFill>
                  <a:srgbClr val="0433FF"/>
                </a:solidFill>
                <a:latin typeface="Arial"/>
                <a:cs typeface="Arial"/>
              </a:rPr>
              <a:t>Awesome</a:t>
            </a:r>
            <a:r>
              <a:rPr sz="3450" b="1" spc="-45" dirty="0">
                <a:solidFill>
                  <a:srgbClr val="0433FF"/>
                </a:solidFill>
                <a:latin typeface="Arial"/>
                <a:cs typeface="Arial"/>
              </a:rPr>
              <a:t> </a:t>
            </a:r>
            <a:r>
              <a:rPr sz="3450" b="1" dirty="0">
                <a:solidFill>
                  <a:srgbClr val="0433FF"/>
                </a:solidFill>
                <a:latin typeface="Arial"/>
                <a:cs typeface="Arial"/>
              </a:rPr>
              <a:t>Java</a:t>
            </a:r>
            <a:r>
              <a:rPr sz="3450" b="1" spc="-45" dirty="0">
                <a:solidFill>
                  <a:srgbClr val="0433FF"/>
                </a:solidFill>
                <a:latin typeface="Arial"/>
                <a:cs typeface="Arial"/>
              </a:rPr>
              <a:t> </a:t>
            </a:r>
            <a:r>
              <a:rPr sz="3450" b="1" spc="-10" dirty="0">
                <a:solidFill>
                  <a:srgbClr val="0433FF"/>
                </a:solidFill>
                <a:latin typeface="Arial"/>
                <a:cs typeface="Arial"/>
              </a:rPr>
              <a:t>Coders</a:t>
            </a:r>
            <a:endParaRPr sz="345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593850" y="2835275"/>
            <a:ext cx="16005175" cy="7528984"/>
          </a:xfrm>
          <a:prstGeom prst="rect">
            <a:avLst/>
          </a:prstGeom>
        </p:spPr>
        <p:txBody>
          <a:bodyPr vert="horz" wrap="square" lIns="0" tIns="16510" rIns="0" bIns="0" rtlCol="0">
            <a:spAutoFit/>
          </a:bodyPr>
          <a:lstStyle/>
          <a:p>
            <a:pPr marL="12700">
              <a:lnSpc>
                <a:spcPct val="100000"/>
              </a:lnSpc>
              <a:spcBef>
                <a:spcPts val="130"/>
              </a:spcBef>
            </a:pPr>
            <a:r>
              <a:rPr sz="4750" b="1" spc="-35" dirty="0">
                <a:latin typeface="Palatino Linotype"/>
                <a:cs typeface="Palatino Linotype"/>
              </a:rPr>
              <a:t>You</a:t>
            </a:r>
            <a:r>
              <a:rPr sz="4750" b="1" spc="-20" dirty="0">
                <a:latin typeface="Palatino Linotype"/>
                <a:cs typeface="Palatino Linotype"/>
              </a:rPr>
              <a:t> </a:t>
            </a:r>
            <a:r>
              <a:rPr sz="4750" b="1" dirty="0">
                <a:latin typeface="Palatino Linotype"/>
                <a:cs typeface="Palatino Linotype"/>
              </a:rPr>
              <a:t>Must</a:t>
            </a:r>
            <a:r>
              <a:rPr sz="4750" b="1" spc="-15" dirty="0">
                <a:latin typeface="Palatino Linotype"/>
                <a:cs typeface="Palatino Linotype"/>
              </a:rPr>
              <a:t> </a:t>
            </a:r>
            <a:r>
              <a:rPr sz="4750" b="1" dirty="0">
                <a:latin typeface="Palatino Linotype"/>
                <a:cs typeface="Palatino Linotype"/>
              </a:rPr>
              <a:t>Have</a:t>
            </a:r>
            <a:r>
              <a:rPr sz="4750" b="1" spc="-20" dirty="0">
                <a:latin typeface="Palatino Linotype"/>
                <a:cs typeface="Palatino Linotype"/>
              </a:rPr>
              <a:t> </a:t>
            </a:r>
            <a:r>
              <a:rPr sz="4750" b="1" dirty="0">
                <a:latin typeface="Palatino Linotype"/>
                <a:cs typeface="Palatino Linotype"/>
              </a:rPr>
              <a:t>the</a:t>
            </a:r>
            <a:r>
              <a:rPr sz="4750" b="1" spc="-15" dirty="0">
                <a:latin typeface="Palatino Linotype"/>
                <a:cs typeface="Palatino Linotype"/>
              </a:rPr>
              <a:t> </a:t>
            </a:r>
            <a:r>
              <a:rPr sz="4750" b="1" dirty="0">
                <a:latin typeface="Palatino Linotype"/>
                <a:cs typeface="Palatino Linotype"/>
              </a:rPr>
              <a:t>Java</a:t>
            </a:r>
            <a:r>
              <a:rPr sz="4750" b="1" spc="-20" dirty="0">
                <a:latin typeface="Palatino Linotype"/>
                <a:cs typeface="Palatino Linotype"/>
              </a:rPr>
              <a:t> </a:t>
            </a:r>
            <a:r>
              <a:rPr sz="4750" b="1" dirty="0">
                <a:latin typeface="Palatino Linotype"/>
                <a:cs typeface="Palatino Linotype"/>
              </a:rPr>
              <a:t>Development</a:t>
            </a:r>
            <a:r>
              <a:rPr sz="4750" b="1" spc="-15" dirty="0">
                <a:latin typeface="Palatino Linotype"/>
                <a:cs typeface="Palatino Linotype"/>
              </a:rPr>
              <a:t> </a:t>
            </a:r>
            <a:r>
              <a:rPr sz="4750" b="1" dirty="0">
                <a:latin typeface="Palatino Linotype"/>
                <a:cs typeface="Palatino Linotype"/>
              </a:rPr>
              <a:t>Kit</a:t>
            </a:r>
            <a:r>
              <a:rPr sz="4750" b="1" spc="-20" dirty="0">
                <a:latin typeface="Palatino Linotype"/>
                <a:cs typeface="Palatino Linotype"/>
              </a:rPr>
              <a:t> </a:t>
            </a:r>
            <a:r>
              <a:rPr sz="4750" b="1" dirty="0">
                <a:latin typeface="Palatino Linotype"/>
                <a:cs typeface="Palatino Linotype"/>
              </a:rPr>
              <a:t>(JDK)</a:t>
            </a:r>
            <a:r>
              <a:rPr sz="4750" b="1" spc="-15" dirty="0">
                <a:latin typeface="Palatino Linotype"/>
                <a:cs typeface="Palatino Linotype"/>
              </a:rPr>
              <a:t> </a:t>
            </a:r>
            <a:r>
              <a:rPr sz="4750" b="1" spc="-10" dirty="0">
                <a:latin typeface="Palatino Linotype"/>
                <a:cs typeface="Palatino Linotype"/>
              </a:rPr>
              <a:t>Installed</a:t>
            </a:r>
            <a:endParaRPr lang="en-US" sz="4750" b="1" spc="-10" dirty="0">
              <a:latin typeface="Palatino Linotype"/>
              <a:cs typeface="Palatino Linotype"/>
            </a:endParaRPr>
          </a:p>
          <a:p>
            <a:pPr marL="12700">
              <a:lnSpc>
                <a:spcPct val="100000"/>
              </a:lnSpc>
              <a:spcBef>
                <a:spcPts val="130"/>
              </a:spcBef>
            </a:pPr>
            <a:endParaRPr lang="en-US" sz="4750" b="1" spc="-10" dirty="0">
              <a:latin typeface="Palatino Linotype"/>
              <a:cs typeface="Palatino Linotype"/>
            </a:endParaRPr>
          </a:p>
          <a:p>
            <a:pPr marL="734695" indent="-722630">
              <a:lnSpc>
                <a:spcPct val="100000"/>
              </a:lnSpc>
              <a:spcBef>
                <a:spcPts val="135"/>
              </a:spcBef>
              <a:buAutoNum type="arabicPeriod"/>
              <a:tabLst>
                <a:tab pos="734695" algn="l"/>
                <a:tab pos="735330" algn="l"/>
              </a:tabLst>
            </a:pPr>
            <a:r>
              <a:rPr lang="en-GB" sz="4800" dirty="0">
                <a:latin typeface="Palatino Linotype"/>
                <a:cs typeface="Palatino Linotype"/>
              </a:rPr>
              <a:t>Java</a:t>
            </a:r>
            <a:r>
              <a:rPr lang="en-GB" sz="4800" spc="-160" dirty="0">
                <a:latin typeface="Palatino Linotype"/>
                <a:cs typeface="Palatino Linotype"/>
              </a:rPr>
              <a:t> </a:t>
            </a:r>
            <a:r>
              <a:rPr lang="en-GB" sz="4800" dirty="0">
                <a:latin typeface="Palatino Linotype"/>
                <a:cs typeface="Palatino Linotype"/>
              </a:rPr>
              <a:t>Application</a:t>
            </a:r>
            <a:r>
              <a:rPr lang="en-GB" sz="4800" spc="-5" dirty="0">
                <a:latin typeface="Palatino Linotype"/>
                <a:cs typeface="Palatino Linotype"/>
              </a:rPr>
              <a:t> </a:t>
            </a:r>
            <a:r>
              <a:rPr lang="en-GB" sz="4800" dirty="0">
                <a:latin typeface="Palatino Linotype"/>
                <a:cs typeface="Palatino Linotype"/>
              </a:rPr>
              <a:t>Server</a:t>
            </a:r>
            <a:r>
              <a:rPr lang="en-GB" sz="4800" spc="-5" dirty="0">
                <a:latin typeface="Palatino Linotype"/>
                <a:cs typeface="Palatino Linotype"/>
              </a:rPr>
              <a:t> </a:t>
            </a:r>
            <a:r>
              <a:rPr lang="en-GB" sz="4800" dirty="0">
                <a:latin typeface="Palatino Linotype"/>
                <a:cs typeface="Palatino Linotype"/>
              </a:rPr>
              <a:t>– </a:t>
            </a:r>
            <a:r>
              <a:rPr lang="en-GB" sz="4800" b="1" spc="-10" dirty="0">
                <a:latin typeface="Palatino Linotype"/>
                <a:cs typeface="Palatino Linotype"/>
              </a:rPr>
              <a:t>Tomcat</a:t>
            </a:r>
            <a:br>
              <a:rPr lang="en-GB" sz="4800" b="1" spc="-10" dirty="0">
                <a:latin typeface="Palatino Linotype"/>
                <a:cs typeface="Palatino Linotype"/>
              </a:rPr>
            </a:br>
            <a:r>
              <a:rPr lang="en-GB" sz="4000" b="1" spc="-10" dirty="0">
                <a:solidFill>
                  <a:schemeClr val="tx2">
                    <a:lumMod val="60000"/>
                    <a:lumOff val="40000"/>
                  </a:schemeClr>
                </a:solidFill>
                <a:latin typeface="Palatino Linotype"/>
                <a:cs typeface="Palatino Linotype"/>
                <a:hlinkClick r:id="rId2">
                  <a:extLst>
                    <a:ext uri="{A12FA001-AC4F-418D-AE19-62706E023703}">
                      <ahyp:hlinkClr xmlns:ahyp="http://schemas.microsoft.com/office/drawing/2018/hyperlinkcolor" val="tx"/>
                    </a:ext>
                  </a:extLst>
                </a:hlinkClick>
              </a:rPr>
              <a:t>https://tomcat.apache.org/</a:t>
            </a:r>
            <a:endParaRPr lang="en-GB" sz="4000" b="1" spc="-10" dirty="0">
              <a:solidFill>
                <a:schemeClr val="tx2">
                  <a:lumMod val="60000"/>
                  <a:lumOff val="40000"/>
                </a:schemeClr>
              </a:solidFill>
              <a:latin typeface="Palatino Linotype"/>
              <a:cs typeface="Palatino Linotype"/>
            </a:endParaRPr>
          </a:p>
          <a:p>
            <a:pPr marL="734695" indent="-722630">
              <a:lnSpc>
                <a:spcPct val="100000"/>
              </a:lnSpc>
              <a:spcBef>
                <a:spcPts val="135"/>
              </a:spcBef>
              <a:buAutoNum type="arabicPeriod"/>
              <a:tabLst>
                <a:tab pos="734695" algn="l"/>
                <a:tab pos="735330" algn="l"/>
              </a:tabLst>
            </a:pPr>
            <a:endParaRPr lang="en-GB" sz="4000" b="1" spc="-10" dirty="0">
              <a:latin typeface="Palatino Linotype"/>
              <a:cs typeface="Palatino Linotype"/>
            </a:endParaRPr>
          </a:p>
          <a:p>
            <a:pPr marL="734695" indent="-722630">
              <a:spcBef>
                <a:spcPts val="135"/>
              </a:spcBef>
              <a:buAutoNum type="arabicPeriod"/>
              <a:tabLst>
                <a:tab pos="734695" algn="l"/>
                <a:tab pos="735330" algn="l"/>
              </a:tabLst>
            </a:pPr>
            <a:r>
              <a:rPr lang="en-GB" sz="4800" dirty="0">
                <a:latin typeface="Palatino Linotype"/>
                <a:cs typeface="Palatino Linotype"/>
              </a:rPr>
              <a:t>Java</a:t>
            </a:r>
            <a:r>
              <a:rPr lang="en-GB" sz="4800" spc="-25" dirty="0">
                <a:latin typeface="Palatino Linotype"/>
                <a:cs typeface="Palatino Linotype"/>
              </a:rPr>
              <a:t> </a:t>
            </a:r>
            <a:r>
              <a:rPr lang="en-GB" sz="4800" dirty="0">
                <a:latin typeface="Palatino Linotype"/>
                <a:cs typeface="Palatino Linotype"/>
              </a:rPr>
              <a:t>Integrated</a:t>
            </a:r>
            <a:r>
              <a:rPr lang="en-GB" sz="4800" spc="-25" dirty="0">
                <a:latin typeface="Palatino Linotype"/>
                <a:cs typeface="Palatino Linotype"/>
              </a:rPr>
              <a:t> </a:t>
            </a:r>
            <a:r>
              <a:rPr lang="en-GB" sz="4800" dirty="0">
                <a:latin typeface="Palatino Linotype"/>
                <a:cs typeface="Palatino Linotype"/>
              </a:rPr>
              <a:t>Development</a:t>
            </a:r>
            <a:r>
              <a:rPr lang="en-GB" sz="4800" spc="-15" dirty="0">
                <a:latin typeface="Palatino Linotype"/>
                <a:cs typeface="Palatino Linotype"/>
              </a:rPr>
              <a:t> </a:t>
            </a:r>
            <a:r>
              <a:rPr lang="en-GB" sz="4800" dirty="0">
                <a:latin typeface="Palatino Linotype"/>
                <a:cs typeface="Palatino Linotype"/>
              </a:rPr>
              <a:t>Environment</a:t>
            </a:r>
            <a:r>
              <a:rPr lang="en-GB" sz="4800" spc="-20" dirty="0">
                <a:latin typeface="Palatino Linotype"/>
                <a:cs typeface="Palatino Linotype"/>
              </a:rPr>
              <a:t> </a:t>
            </a:r>
            <a:r>
              <a:rPr lang="en-GB" sz="4800" dirty="0">
                <a:latin typeface="Palatino Linotype"/>
                <a:cs typeface="Palatino Linotype"/>
              </a:rPr>
              <a:t>(IDE)</a:t>
            </a:r>
            <a:r>
              <a:rPr lang="en-GB" sz="4800" spc="-25" dirty="0">
                <a:latin typeface="Palatino Linotype"/>
                <a:cs typeface="Palatino Linotype"/>
              </a:rPr>
              <a:t> </a:t>
            </a:r>
            <a:r>
              <a:rPr lang="en-GB" sz="4800" dirty="0">
                <a:latin typeface="Palatino Linotype"/>
                <a:cs typeface="Palatino Linotype"/>
              </a:rPr>
              <a:t>–</a:t>
            </a:r>
            <a:r>
              <a:rPr lang="en-GB" sz="4800" spc="-15" dirty="0">
                <a:latin typeface="Palatino Linotype"/>
                <a:cs typeface="Palatino Linotype"/>
              </a:rPr>
              <a:t> </a:t>
            </a:r>
            <a:r>
              <a:rPr lang="en-GB" sz="4800" b="1" spc="-10" dirty="0">
                <a:latin typeface="Palatino Linotype"/>
                <a:cs typeface="Palatino Linotype"/>
              </a:rPr>
              <a:t>Eclipse</a:t>
            </a:r>
            <a:br>
              <a:rPr lang="en-GB" sz="4800" b="1" spc="-10" dirty="0">
                <a:latin typeface="Palatino Linotype"/>
                <a:cs typeface="Palatino Linotype"/>
              </a:rPr>
            </a:br>
            <a:r>
              <a:rPr lang="en-GB" sz="4000" b="1" spc="-10" dirty="0">
                <a:solidFill>
                  <a:schemeClr val="tx2">
                    <a:lumMod val="60000"/>
                    <a:lumOff val="40000"/>
                  </a:schemeClr>
                </a:solidFill>
                <a:latin typeface="Palatino Linotype"/>
                <a:hlinkClick r:id="rId3">
                  <a:extLst>
                    <a:ext uri="{A12FA001-AC4F-418D-AE19-62706E023703}">
                      <ahyp:hlinkClr xmlns:ahyp="http://schemas.microsoft.com/office/drawing/2018/hyperlinkcolor" val="tx"/>
                    </a:ext>
                  </a:extLst>
                </a:hlinkClick>
              </a:rPr>
              <a:t>https://www.eclipse.org/downloads/packages/</a:t>
            </a:r>
            <a:endParaRPr lang="en-GB" sz="4000" b="1" spc="-10" dirty="0">
              <a:solidFill>
                <a:schemeClr val="tx2">
                  <a:lumMod val="60000"/>
                  <a:lumOff val="40000"/>
                </a:schemeClr>
              </a:solidFill>
              <a:latin typeface="Palatino Linotype"/>
            </a:endParaRPr>
          </a:p>
          <a:p>
            <a:pPr marL="12700">
              <a:lnSpc>
                <a:spcPct val="100000"/>
              </a:lnSpc>
              <a:spcBef>
                <a:spcPts val="130"/>
              </a:spcBef>
            </a:pPr>
            <a:endParaRPr sz="4750" dirty="0">
              <a:latin typeface="Palatino Linotype"/>
              <a:cs typeface="Palatino Linotype"/>
            </a:endParaRPr>
          </a:p>
          <a:p>
            <a:pPr>
              <a:lnSpc>
                <a:spcPct val="100000"/>
              </a:lnSpc>
              <a:spcBef>
                <a:spcPts val="5"/>
              </a:spcBef>
            </a:pPr>
            <a:endParaRPr sz="7750" dirty="0">
              <a:latin typeface="Palatino Linotype"/>
              <a:cs typeface="Palatino Linotype"/>
            </a:endParaRPr>
          </a:p>
        </p:txBody>
      </p:sp>
      <p:sp>
        <p:nvSpPr>
          <p:cNvPr id="6" name="object 2">
            <a:extLst>
              <a:ext uri="{FF2B5EF4-FFF2-40B4-BE49-F238E27FC236}">
                <a16:creationId xmlns:a16="http://schemas.microsoft.com/office/drawing/2014/main" id="{4DE0BF6B-172E-490B-BD39-CBE0D1659BE8}"/>
              </a:ext>
            </a:extLst>
          </p:cNvPr>
          <p:cNvSpPr txBox="1">
            <a:spLocks noGrp="1"/>
          </p:cNvSpPr>
          <p:nvPr>
            <p:ph type="title"/>
          </p:nvPr>
        </p:nvSpPr>
        <p:spPr>
          <a:xfrm>
            <a:off x="2889250" y="320675"/>
            <a:ext cx="12934830" cy="1858201"/>
          </a:xfrm>
          <a:prstGeom prst="rect">
            <a:avLst/>
          </a:prstGeom>
        </p:spPr>
        <p:txBody>
          <a:bodyPr vert="horz" wrap="square" lIns="0" tIns="11430" rIns="0" bIns="0" rtlCol="0">
            <a:spAutoFit/>
          </a:bodyPr>
          <a:lstStyle/>
          <a:p>
            <a:pPr marL="27940" marR="17145" indent="408305" algn="ctr">
              <a:lnSpc>
                <a:spcPct val="100000"/>
              </a:lnSpc>
              <a:spcBef>
                <a:spcPts val="90"/>
              </a:spcBef>
            </a:pPr>
            <a:r>
              <a:rPr sz="6000" spc="-155" dirty="0"/>
              <a:t>SET</a:t>
            </a:r>
            <a:r>
              <a:rPr sz="6000" spc="-520" dirty="0"/>
              <a:t> </a:t>
            </a:r>
            <a:r>
              <a:rPr sz="6000" spc="-175" dirty="0"/>
              <a:t>UP</a:t>
            </a:r>
            <a:r>
              <a:rPr sz="6000" spc="-755" dirty="0"/>
              <a:t> </a:t>
            </a:r>
            <a:r>
              <a:rPr sz="6000" spc="-295" dirty="0"/>
              <a:t>YOUR </a:t>
            </a:r>
            <a:br>
              <a:rPr lang="en-US" sz="6000" spc="-295" dirty="0"/>
            </a:br>
            <a:r>
              <a:rPr sz="6000" spc="-280" dirty="0"/>
              <a:t>ENVIRONMENT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E72184-5F75-4B3B-BAE7-D3E13AA1E226}"/>
              </a:ext>
            </a:extLst>
          </p:cNvPr>
          <p:cNvSpPr>
            <a:spLocks noGrp="1"/>
          </p:cNvSpPr>
          <p:nvPr>
            <p:ph type="body" idx="1"/>
          </p:nvPr>
        </p:nvSpPr>
        <p:spPr>
          <a:xfrm>
            <a:off x="1822450" y="4435475"/>
            <a:ext cx="15941145" cy="2769989"/>
          </a:xfrm>
        </p:spPr>
        <p:txBody>
          <a:bodyPr/>
          <a:lstStyle/>
          <a:p>
            <a:pPr marL="914400" indent="-914400">
              <a:buAutoNum type="arabicPeriod"/>
            </a:pPr>
            <a:r>
              <a:rPr lang="en-US" sz="6000" kern="1200" dirty="0">
                <a:latin typeface="Palatino Linotype"/>
              </a:rPr>
              <a:t>Install Tomcat 9.0 on your Local machine</a:t>
            </a:r>
          </a:p>
          <a:p>
            <a:pPr marL="914400" indent="-914400">
              <a:buAutoNum type="arabicPeriod"/>
            </a:pPr>
            <a:r>
              <a:rPr lang="en-US" sz="6000" kern="1200" dirty="0">
                <a:latin typeface="Palatino Linotype"/>
              </a:rPr>
              <a:t>Install Eclipse</a:t>
            </a:r>
          </a:p>
          <a:p>
            <a:pPr marL="914400" indent="-914400">
              <a:buAutoNum type="arabicPeriod"/>
            </a:pPr>
            <a:r>
              <a:rPr lang="en-US" sz="6000" kern="1200" dirty="0">
                <a:latin typeface="Palatino Linotype"/>
              </a:rPr>
              <a:t>Connecting Eclipse and Tomcat</a:t>
            </a:r>
            <a:endParaRPr lang="en-GB" sz="6000" kern="1200" dirty="0">
              <a:latin typeface="Palatino Linotype"/>
            </a:endParaRPr>
          </a:p>
        </p:txBody>
      </p:sp>
      <p:sp>
        <p:nvSpPr>
          <p:cNvPr id="4" name="object 2">
            <a:extLst>
              <a:ext uri="{FF2B5EF4-FFF2-40B4-BE49-F238E27FC236}">
                <a16:creationId xmlns:a16="http://schemas.microsoft.com/office/drawing/2014/main" id="{AB69D602-006F-482C-BBAD-BB1A9C2A0EB6}"/>
              </a:ext>
            </a:extLst>
          </p:cNvPr>
          <p:cNvSpPr txBox="1">
            <a:spLocks noGrp="1"/>
          </p:cNvSpPr>
          <p:nvPr>
            <p:ph type="title"/>
          </p:nvPr>
        </p:nvSpPr>
        <p:spPr>
          <a:xfrm>
            <a:off x="2965450" y="854075"/>
            <a:ext cx="12934830" cy="1858201"/>
          </a:xfrm>
          <a:prstGeom prst="rect">
            <a:avLst/>
          </a:prstGeom>
        </p:spPr>
        <p:txBody>
          <a:bodyPr vert="horz" wrap="square" lIns="0" tIns="11430" rIns="0" bIns="0" rtlCol="0">
            <a:spAutoFit/>
          </a:bodyPr>
          <a:lstStyle/>
          <a:p>
            <a:pPr marL="27940" marR="17145" indent="408305" algn="ctr">
              <a:lnSpc>
                <a:spcPct val="100000"/>
              </a:lnSpc>
              <a:spcBef>
                <a:spcPts val="90"/>
              </a:spcBef>
            </a:pPr>
            <a:r>
              <a:rPr sz="6000" spc="-155" dirty="0"/>
              <a:t>SET</a:t>
            </a:r>
            <a:r>
              <a:rPr sz="6000" spc="-520" dirty="0"/>
              <a:t> </a:t>
            </a:r>
            <a:r>
              <a:rPr sz="6000" spc="-175" dirty="0"/>
              <a:t>UP</a:t>
            </a:r>
            <a:r>
              <a:rPr sz="6000" spc="-755" dirty="0"/>
              <a:t> </a:t>
            </a:r>
            <a:r>
              <a:rPr sz="6000" spc="-295" dirty="0"/>
              <a:t>YOUR </a:t>
            </a:r>
            <a:br>
              <a:rPr lang="en-US" sz="6000" spc="-295" dirty="0"/>
            </a:br>
            <a:r>
              <a:rPr sz="6000" spc="-280" dirty="0"/>
              <a:t>ENVIRONMENT</a:t>
            </a:r>
            <a:r>
              <a:rPr lang="en-US" sz="6000" spc="-280" dirty="0"/>
              <a:t>(</a:t>
            </a:r>
            <a:r>
              <a:rPr lang="en-US" sz="6000" spc="-280" dirty="0" err="1"/>
              <a:t>Cont</a:t>
            </a:r>
            <a:r>
              <a:rPr lang="en-US" sz="6000" spc="-280" dirty="0"/>
              <a:t>)</a:t>
            </a:r>
            <a:endParaRPr sz="6000" spc="-280" dirty="0"/>
          </a:p>
        </p:txBody>
      </p:sp>
    </p:spTree>
    <p:extLst>
      <p:ext uri="{BB962C8B-B14F-4D97-AF65-F5344CB8AC3E}">
        <p14:creationId xmlns:p14="http://schemas.microsoft.com/office/powerpoint/2010/main" val="5358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4635" y="2911475"/>
            <a:ext cx="12934830" cy="3415037"/>
          </a:xfrm>
          <a:prstGeom prst="rect">
            <a:avLst/>
          </a:prstGeom>
        </p:spPr>
        <p:txBody>
          <a:bodyPr vert="horz" wrap="square" lIns="0" tIns="13970" rIns="0" bIns="0" rtlCol="0">
            <a:spAutoFit/>
          </a:bodyPr>
          <a:lstStyle/>
          <a:p>
            <a:pPr marL="15240" algn="ctr">
              <a:lnSpc>
                <a:spcPct val="100000"/>
              </a:lnSpc>
              <a:spcBef>
                <a:spcPts val="110"/>
              </a:spcBef>
            </a:pPr>
            <a:r>
              <a:rPr spc="-150" dirty="0"/>
              <a:t>Downloading</a:t>
            </a:r>
            <a:r>
              <a:rPr spc="-434" dirty="0"/>
              <a:t> </a:t>
            </a:r>
            <a:r>
              <a:rPr spc="-125" dirty="0"/>
              <a:t>Spring</a:t>
            </a:r>
            <a:r>
              <a:rPr spc="-459" dirty="0"/>
              <a:t> </a:t>
            </a:r>
            <a:r>
              <a:rPr spc="-50" dirty="0"/>
              <a:t>JAR</a:t>
            </a:r>
            <a:r>
              <a:rPr spc="-445" dirty="0"/>
              <a:t> </a:t>
            </a:r>
            <a:r>
              <a:rPr spc="-114" dirty="0"/>
              <a:t>files</a:t>
            </a: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3626-965F-4153-91B6-2C75B5E39C8F}"/>
              </a:ext>
            </a:extLst>
          </p:cNvPr>
          <p:cNvSpPr>
            <a:spLocks noGrp="1"/>
          </p:cNvSpPr>
          <p:nvPr>
            <p:ph type="title"/>
          </p:nvPr>
        </p:nvSpPr>
        <p:spPr>
          <a:xfrm>
            <a:off x="2660650" y="3954209"/>
            <a:ext cx="15373230" cy="3400931"/>
          </a:xfrm>
        </p:spPr>
        <p:txBody>
          <a:bodyPr/>
          <a:lstStyle/>
          <a:p>
            <a:r>
              <a:rPr lang="en-US" dirty="0"/>
              <a:t>Introduce your self …</a:t>
            </a:r>
            <a:endParaRPr lang="en-GB" dirty="0"/>
          </a:p>
        </p:txBody>
      </p:sp>
    </p:spTree>
    <p:extLst>
      <p:ext uri="{BB962C8B-B14F-4D97-AF65-F5344CB8AC3E}">
        <p14:creationId xmlns:p14="http://schemas.microsoft.com/office/powerpoint/2010/main" val="3560730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EF12-D84A-4F62-9093-A7D0B227F8B7}"/>
              </a:ext>
            </a:extLst>
          </p:cNvPr>
          <p:cNvSpPr>
            <a:spLocks noGrp="1"/>
          </p:cNvSpPr>
          <p:nvPr>
            <p:ph type="title"/>
          </p:nvPr>
        </p:nvSpPr>
        <p:spPr/>
        <p:txBody>
          <a:bodyPr/>
          <a:lstStyle/>
          <a:p>
            <a:pPr algn="ctr"/>
            <a:r>
              <a:rPr lang="en-US" dirty="0"/>
              <a:t>Spring repository</a:t>
            </a:r>
            <a:endParaRPr lang="en-GB" dirty="0"/>
          </a:p>
        </p:txBody>
      </p:sp>
      <p:pic>
        <p:nvPicPr>
          <p:cNvPr id="4" name="Picture 3">
            <a:extLst>
              <a:ext uri="{FF2B5EF4-FFF2-40B4-BE49-F238E27FC236}">
                <a16:creationId xmlns:a16="http://schemas.microsoft.com/office/drawing/2014/main" id="{E72B7493-DE81-4C5E-9F94-167ACFA5CADD}"/>
              </a:ext>
            </a:extLst>
          </p:cNvPr>
          <p:cNvPicPr>
            <a:picLocks noChangeAspect="1"/>
          </p:cNvPicPr>
          <p:nvPr/>
        </p:nvPicPr>
        <p:blipFill>
          <a:blip r:embed="rId3"/>
          <a:stretch>
            <a:fillRect/>
          </a:stretch>
        </p:blipFill>
        <p:spPr>
          <a:xfrm>
            <a:off x="3424594" y="4054475"/>
            <a:ext cx="13039725" cy="5638800"/>
          </a:xfrm>
          <a:prstGeom prst="rect">
            <a:avLst/>
          </a:prstGeom>
        </p:spPr>
      </p:pic>
      <p:sp>
        <p:nvSpPr>
          <p:cNvPr id="6" name="TextBox 5">
            <a:extLst>
              <a:ext uri="{FF2B5EF4-FFF2-40B4-BE49-F238E27FC236}">
                <a16:creationId xmlns:a16="http://schemas.microsoft.com/office/drawing/2014/main" id="{C64ADD32-DEA0-4746-BB93-9CEE2A9B8B28}"/>
              </a:ext>
            </a:extLst>
          </p:cNvPr>
          <p:cNvSpPr txBox="1"/>
          <p:nvPr/>
        </p:nvSpPr>
        <p:spPr>
          <a:xfrm>
            <a:off x="3455007" y="2715366"/>
            <a:ext cx="10050378" cy="707886"/>
          </a:xfrm>
          <a:prstGeom prst="rect">
            <a:avLst/>
          </a:prstGeom>
          <a:noFill/>
        </p:spPr>
        <p:txBody>
          <a:bodyPr wrap="square">
            <a:spAutoFit/>
          </a:bodyPr>
          <a:lstStyle/>
          <a:p>
            <a:endParaRPr lang="en-GB" sz="4000" b="1" spc="-10" dirty="0">
              <a:solidFill>
                <a:schemeClr val="tx2">
                  <a:lumMod val="60000"/>
                  <a:lumOff val="40000"/>
                </a:schemeClr>
              </a:solidFill>
              <a:latin typeface="Palatino Linotype"/>
            </a:endParaRPr>
          </a:p>
        </p:txBody>
      </p:sp>
    </p:spTree>
    <p:extLst>
      <p:ext uri="{BB962C8B-B14F-4D97-AF65-F5344CB8AC3E}">
        <p14:creationId xmlns:p14="http://schemas.microsoft.com/office/powerpoint/2010/main" val="255693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3936365" cy="1021080"/>
          </a:xfrm>
          <a:prstGeom prst="rect">
            <a:avLst/>
          </a:prstGeom>
        </p:spPr>
        <p:txBody>
          <a:bodyPr vert="horz" wrap="square" lIns="0" tIns="16510" rIns="0" bIns="0" rtlCol="0">
            <a:spAutoFit/>
          </a:bodyPr>
          <a:lstStyle/>
          <a:p>
            <a:pPr marL="12700">
              <a:lnSpc>
                <a:spcPct val="100000"/>
              </a:lnSpc>
              <a:spcBef>
                <a:spcPts val="130"/>
              </a:spcBef>
            </a:pPr>
            <a:r>
              <a:rPr sz="6500" spc="-819" dirty="0">
                <a:latin typeface="Book Antiqua"/>
                <a:cs typeface="Book Antiqua"/>
              </a:rPr>
              <a:t>T</a:t>
            </a:r>
            <a:r>
              <a:rPr sz="6500" spc="105" dirty="0">
                <a:latin typeface="Book Antiqua"/>
                <a:cs typeface="Book Antiqua"/>
              </a:rPr>
              <a:t>o</a:t>
            </a:r>
            <a:r>
              <a:rPr sz="6500" spc="-75" dirty="0">
                <a:latin typeface="Book Antiqua"/>
                <a:cs typeface="Book Antiqua"/>
              </a:rPr>
              <a:t> </a:t>
            </a:r>
            <a:r>
              <a:rPr sz="6500" dirty="0">
                <a:latin typeface="Book Antiqua"/>
                <a:cs typeface="Book Antiqua"/>
              </a:rPr>
              <a:t>Do</a:t>
            </a:r>
            <a:r>
              <a:rPr sz="6500" spc="-315" dirty="0">
                <a:latin typeface="Book Antiqua"/>
                <a:cs typeface="Book Antiqua"/>
              </a:rPr>
              <a:t> </a:t>
            </a:r>
            <a:r>
              <a:rPr sz="6500" spc="60" dirty="0">
                <a:latin typeface="Book Antiqua"/>
                <a:cs typeface="Book Antiqua"/>
              </a:rPr>
              <a:t>List</a:t>
            </a:r>
            <a:endParaRPr sz="6500">
              <a:latin typeface="Book Antiqua"/>
              <a:cs typeface="Book Antiqua"/>
            </a:endParaRPr>
          </a:p>
        </p:txBody>
      </p:sp>
      <p:sp>
        <p:nvSpPr>
          <p:cNvPr id="3" name="object 3"/>
          <p:cNvSpPr txBox="1"/>
          <p:nvPr/>
        </p:nvSpPr>
        <p:spPr>
          <a:xfrm>
            <a:off x="982034" y="2437487"/>
            <a:ext cx="11637010" cy="4406900"/>
          </a:xfrm>
          <a:prstGeom prst="rect">
            <a:avLst/>
          </a:prstGeom>
        </p:spPr>
        <p:txBody>
          <a:bodyPr vert="horz" wrap="square" lIns="0" tIns="17145" rIns="0" bIns="0" rtlCol="0">
            <a:spAutoFit/>
          </a:bodyPr>
          <a:lstStyle/>
          <a:p>
            <a:pPr marL="892175" indent="-880110">
              <a:lnSpc>
                <a:spcPct val="100000"/>
              </a:lnSpc>
              <a:spcBef>
                <a:spcPts val="135"/>
              </a:spcBef>
              <a:buAutoNum type="arabicPeriod"/>
              <a:tabLst>
                <a:tab pos="892175" algn="l"/>
                <a:tab pos="892810" algn="l"/>
              </a:tabLst>
            </a:pPr>
            <a:r>
              <a:rPr sz="4250" dirty="0">
                <a:latin typeface="Palatino Linotype"/>
                <a:cs typeface="Palatino Linotype"/>
              </a:rPr>
              <a:t>Create</a:t>
            </a:r>
            <a:r>
              <a:rPr sz="4250" spc="-60" dirty="0">
                <a:latin typeface="Palatino Linotype"/>
                <a:cs typeface="Palatino Linotype"/>
              </a:rPr>
              <a:t> </a:t>
            </a:r>
            <a:r>
              <a:rPr sz="4250" dirty="0">
                <a:latin typeface="Palatino Linotype"/>
                <a:cs typeface="Palatino Linotype"/>
              </a:rPr>
              <a:t>Eclipse</a:t>
            </a:r>
            <a:r>
              <a:rPr sz="4250" spc="-45" dirty="0">
                <a:latin typeface="Palatino Linotype"/>
                <a:cs typeface="Palatino Linotype"/>
              </a:rPr>
              <a:t> </a:t>
            </a:r>
            <a:r>
              <a:rPr sz="4250" spc="-10" dirty="0">
                <a:latin typeface="Palatino Linotype"/>
                <a:cs typeface="Palatino Linotype"/>
              </a:rPr>
              <a:t>Project</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892175" indent="-880110">
              <a:lnSpc>
                <a:spcPct val="100000"/>
              </a:lnSpc>
              <a:spcBef>
                <a:spcPts val="3235"/>
              </a:spcBef>
              <a:buAutoNum type="arabicPeriod"/>
              <a:tabLst>
                <a:tab pos="892175" algn="l"/>
                <a:tab pos="892810" algn="l"/>
              </a:tabLst>
            </a:pPr>
            <a:r>
              <a:rPr sz="4250" dirty="0">
                <a:latin typeface="Palatino Linotype"/>
                <a:cs typeface="Palatino Linotype"/>
              </a:rPr>
              <a:t>Download</a:t>
            </a:r>
            <a:r>
              <a:rPr sz="4250" spc="-5" dirty="0">
                <a:latin typeface="Palatino Linotype"/>
                <a:cs typeface="Palatino Linotype"/>
              </a:rPr>
              <a:t> </a:t>
            </a:r>
            <a:r>
              <a:rPr sz="4250" dirty="0">
                <a:latin typeface="Palatino Linotype"/>
                <a:cs typeface="Palatino Linotype"/>
              </a:rPr>
              <a:t>Spring JAR</a:t>
            </a:r>
            <a:r>
              <a:rPr sz="4250" spc="-5" dirty="0">
                <a:latin typeface="Palatino Linotype"/>
                <a:cs typeface="Palatino Linotype"/>
              </a:rPr>
              <a:t> </a:t>
            </a:r>
            <a:r>
              <a:rPr sz="4250" spc="-10" dirty="0">
                <a:latin typeface="Palatino Linotype"/>
                <a:cs typeface="Palatino Linotype"/>
              </a:rPr>
              <a:t>Files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892175" indent="-880110">
              <a:lnSpc>
                <a:spcPct val="100000"/>
              </a:lnSpc>
              <a:spcBef>
                <a:spcPts val="3235"/>
              </a:spcBef>
              <a:buAutoNum type="arabicPeriod"/>
              <a:tabLst>
                <a:tab pos="892175" algn="l"/>
                <a:tab pos="892810" algn="l"/>
              </a:tabLst>
            </a:pPr>
            <a:r>
              <a:rPr sz="4250" dirty="0">
                <a:latin typeface="Palatino Linotype"/>
                <a:cs typeface="Palatino Linotype"/>
              </a:rPr>
              <a:t>Add</a:t>
            </a:r>
            <a:r>
              <a:rPr sz="4250" spc="-25" dirty="0">
                <a:latin typeface="Palatino Linotype"/>
                <a:cs typeface="Palatino Linotype"/>
              </a:rPr>
              <a:t> </a:t>
            </a:r>
            <a:r>
              <a:rPr sz="4250" dirty="0">
                <a:latin typeface="Palatino Linotype"/>
                <a:cs typeface="Palatino Linotype"/>
              </a:rPr>
              <a:t>JAR</a:t>
            </a:r>
            <a:r>
              <a:rPr sz="4250" spc="-20" dirty="0">
                <a:latin typeface="Palatino Linotype"/>
                <a:cs typeface="Palatino Linotype"/>
              </a:rPr>
              <a:t> </a:t>
            </a:r>
            <a:r>
              <a:rPr sz="4250" dirty="0">
                <a:latin typeface="Palatino Linotype"/>
                <a:cs typeface="Palatino Linotype"/>
              </a:rPr>
              <a:t>files</a:t>
            </a:r>
            <a:r>
              <a:rPr sz="4250" spc="-25" dirty="0">
                <a:latin typeface="Palatino Linotype"/>
                <a:cs typeface="Palatino Linotype"/>
              </a:rPr>
              <a:t> </a:t>
            </a:r>
            <a:r>
              <a:rPr sz="4250" dirty="0">
                <a:latin typeface="Palatino Linotype"/>
                <a:cs typeface="Palatino Linotype"/>
              </a:rPr>
              <a:t>to</a:t>
            </a:r>
            <a:r>
              <a:rPr sz="4250" spc="-20" dirty="0">
                <a:latin typeface="Palatino Linotype"/>
                <a:cs typeface="Palatino Linotype"/>
              </a:rPr>
              <a:t> </a:t>
            </a:r>
            <a:r>
              <a:rPr sz="4250" dirty="0">
                <a:latin typeface="Palatino Linotype"/>
                <a:cs typeface="Palatino Linotype"/>
              </a:rPr>
              <a:t>Eclipse</a:t>
            </a:r>
            <a:r>
              <a:rPr sz="4250" spc="-25" dirty="0">
                <a:latin typeface="Palatino Linotype"/>
                <a:cs typeface="Palatino Linotype"/>
              </a:rPr>
              <a:t> </a:t>
            </a:r>
            <a:r>
              <a:rPr sz="4250" dirty="0">
                <a:latin typeface="Palatino Linotype"/>
                <a:cs typeface="Palatino Linotype"/>
              </a:rPr>
              <a:t>Project</a:t>
            </a:r>
            <a:r>
              <a:rPr sz="4250" spc="-20" dirty="0">
                <a:latin typeface="Palatino Linotype"/>
                <a:cs typeface="Palatino Linotype"/>
              </a:rPr>
              <a:t> </a:t>
            </a:r>
            <a:r>
              <a:rPr sz="4250" dirty="0">
                <a:latin typeface="Palatino Linotype"/>
                <a:cs typeface="Palatino Linotype"/>
              </a:rPr>
              <a:t>…</a:t>
            </a:r>
            <a:r>
              <a:rPr sz="4250" spc="-20" dirty="0">
                <a:latin typeface="Palatino Linotype"/>
                <a:cs typeface="Palatino Linotype"/>
              </a:rPr>
              <a:t> </a:t>
            </a:r>
            <a:r>
              <a:rPr sz="4250" i="1" dirty="0">
                <a:latin typeface="Palatino Linotype"/>
                <a:cs typeface="Palatino Linotype"/>
              </a:rPr>
              <a:t>Build</a:t>
            </a:r>
            <a:r>
              <a:rPr sz="4250" i="1" spc="-20" dirty="0">
                <a:latin typeface="Palatino Linotype"/>
                <a:cs typeface="Palatino Linotype"/>
              </a:rPr>
              <a:t> Path</a:t>
            </a:r>
            <a:endParaRPr sz="4250">
              <a:latin typeface="Palatino Linotype"/>
              <a:cs typeface="Palatino Linotyp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8313420" cy="1021080"/>
          </a:xfrm>
          <a:prstGeom prst="rect">
            <a:avLst/>
          </a:prstGeom>
        </p:spPr>
        <p:txBody>
          <a:bodyPr vert="horz" wrap="square" lIns="0" tIns="16510" rIns="0" bIns="0" rtlCol="0">
            <a:spAutoFit/>
          </a:bodyPr>
          <a:lstStyle/>
          <a:p>
            <a:pPr marL="12700">
              <a:lnSpc>
                <a:spcPct val="100000"/>
              </a:lnSpc>
              <a:spcBef>
                <a:spcPts val="130"/>
              </a:spcBef>
            </a:pPr>
            <a:r>
              <a:rPr sz="6500" spc="95" dirty="0">
                <a:latin typeface="Book Antiqua"/>
                <a:cs typeface="Book Antiqua"/>
              </a:rPr>
              <a:t>What</a:t>
            </a:r>
            <a:r>
              <a:rPr sz="6500" spc="-250" dirty="0">
                <a:latin typeface="Book Antiqua"/>
                <a:cs typeface="Book Antiqua"/>
              </a:rPr>
              <a:t> </a:t>
            </a:r>
            <a:r>
              <a:rPr sz="6500" spc="-10" dirty="0">
                <a:latin typeface="Book Antiqua"/>
                <a:cs typeface="Book Antiqua"/>
              </a:rPr>
              <a:t>about</a:t>
            </a:r>
            <a:r>
              <a:rPr sz="6500" spc="-170" dirty="0">
                <a:latin typeface="Book Antiqua"/>
                <a:cs typeface="Book Antiqua"/>
              </a:rPr>
              <a:t> </a:t>
            </a:r>
            <a:r>
              <a:rPr sz="6500" spc="-310" dirty="0">
                <a:latin typeface="Book Antiqua"/>
                <a:cs typeface="Book Antiqua"/>
              </a:rPr>
              <a:t>Maven</a:t>
            </a:r>
            <a:r>
              <a:rPr sz="6500" spc="-100" dirty="0">
                <a:latin typeface="Book Antiqua"/>
                <a:cs typeface="Book Antiqua"/>
              </a:rPr>
              <a:t> </a:t>
            </a:r>
            <a:r>
              <a:rPr sz="6500" spc="-25" dirty="0">
                <a:latin typeface="Book Antiqua"/>
                <a:cs typeface="Book Antiqua"/>
              </a:rPr>
              <a:t>???</a:t>
            </a:r>
            <a:endParaRPr sz="6500">
              <a:latin typeface="Book Antiqua"/>
              <a:cs typeface="Book Antiqua"/>
            </a:endParaRPr>
          </a:p>
        </p:txBody>
      </p:sp>
      <p:sp>
        <p:nvSpPr>
          <p:cNvPr id="3" name="object 3"/>
          <p:cNvSpPr txBox="1"/>
          <p:nvPr/>
        </p:nvSpPr>
        <p:spPr>
          <a:xfrm>
            <a:off x="963652" y="2697979"/>
            <a:ext cx="15975330" cy="1830705"/>
          </a:xfrm>
          <a:prstGeom prst="rect">
            <a:avLst/>
          </a:prstGeom>
        </p:spPr>
        <p:txBody>
          <a:bodyPr vert="horz" wrap="square" lIns="0" tIns="17145" rIns="0" bIns="0" rtlCol="0">
            <a:spAutoFit/>
          </a:bodyPr>
          <a:lstStyle/>
          <a:p>
            <a:pPr marL="483870" indent="-471805">
              <a:lnSpc>
                <a:spcPct val="100000"/>
              </a:lnSpc>
              <a:spcBef>
                <a:spcPts val="135"/>
              </a:spcBef>
              <a:buChar char="•"/>
              <a:tabLst>
                <a:tab pos="484505" algn="l"/>
              </a:tabLst>
            </a:pPr>
            <a:r>
              <a:rPr sz="4250" dirty="0">
                <a:latin typeface="Palatino Linotype"/>
                <a:cs typeface="Palatino Linotype"/>
              </a:rPr>
              <a:t>Instead</a:t>
            </a:r>
            <a:r>
              <a:rPr sz="4250" spc="-5" dirty="0">
                <a:latin typeface="Palatino Linotype"/>
                <a:cs typeface="Palatino Linotype"/>
              </a:rPr>
              <a:t> </a:t>
            </a:r>
            <a:r>
              <a:rPr sz="4250" dirty="0">
                <a:latin typeface="Palatino Linotype"/>
                <a:cs typeface="Palatino Linotype"/>
              </a:rPr>
              <a:t>of</a:t>
            </a:r>
            <a:r>
              <a:rPr sz="4250" spc="5" dirty="0">
                <a:latin typeface="Palatino Linotype"/>
                <a:cs typeface="Palatino Linotype"/>
              </a:rPr>
              <a:t> </a:t>
            </a:r>
            <a:r>
              <a:rPr sz="4250" dirty="0">
                <a:latin typeface="Palatino Linotype"/>
                <a:cs typeface="Palatino Linotype"/>
              </a:rPr>
              <a:t>manually downloading</a:t>
            </a:r>
            <a:r>
              <a:rPr sz="4250" spc="5" dirty="0">
                <a:latin typeface="Palatino Linotype"/>
                <a:cs typeface="Palatino Linotype"/>
              </a:rPr>
              <a:t> </a:t>
            </a:r>
            <a:r>
              <a:rPr sz="4250" dirty="0">
                <a:latin typeface="Palatino Linotype"/>
                <a:cs typeface="Palatino Linotype"/>
              </a:rPr>
              <a:t>you can</a:t>
            </a:r>
            <a:r>
              <a:rPr sz="4250" spc="-5" dirty="0">
                <a:latin typeface="Palatino Linotype"/>
                <a:cs typeface="Palatino Linotype"/>
              </a:rPr>
              <a:t> </a:t>
            </a:r>
            <a:r>
              <a:rPr sz="4250" dirty="0">
                <a:latin typeface="Palatino Linotype"/>
                <a:cs typeface="Palatino Linotype"/>
              </a:rPr>
              <a:t>use</a:t>
            </a:r>
            <a:r>
              <a:rPr sz="4250" spc="5" dirty="0">
                <a:latin typeface="Palatino Linotype"/>
                <a:cs typeface="Palatino Linotype"/>
              </a:rPr>
              <a:t> </a:t>
            </a:r>
            <a:r>
              <a:rPr sz="4250" dirty="0">
                <a:latin typeface="Palatino Linotype"/>
                <a:cs typeface="Palatino Linotype"/>
              </a:rPr>
              <a:t>a</a:t>
            </a:r>
            <a:r>
              <a:rPr sz="4250" spc="-5" dirty="0">
                <a:latin typeface="Palatino Linotype"/>
                <a:cs typeface="Palatino Linotype"/>
              </a:rPr>
              <a:t> </a:t>
            </a:r>
            <a:r>
              <a:rPr sz="4250" dirty="0">
                <a:latin typeface="Palatino Linotype"/>
                <a:cs typeface="Palatino Linotype"/>
              </a:rPr>
              <a:t>tool like </a:t>
            </a:r>
            <a:r>
              <a:rPr sz="4250" spc="-10" dirty="0">
                <a:latin typeface="Palatino Linotype"/>
                <a:cs typeface="Palatino Linotype"/>
              </a:rPr>
              <a:t>Maven</a:t>
            </a:r>
            <a:endParaRPr sz="4250" dirty="0">
              <a:latin typeface="Palatino Linotype"/>
              <a:cs typeface="Palatino Linotype"/>
            </a:endParaRPr>
          </a:p>
          <a:p>
            <a:pPr marL="1007110" lvl="1" indent="-471805">
              <a:lnSpc>
                <a:spcPct val="100000"/>
              </a:lnSpc>
              <a:spcBef>
                <a:spcPts val="3970"/>
              </a:spcBef>
              <a:buChar char="•"/>
              <a:tabLst>
                <a:tab pos="1007744" algn="l"/>
              </a:tabLst>
            </a:pPr>
            <a:r>
              <a:rPr sz="4250" dirty="0">
                <a:latin typeface="Palatino Linotype"/>
                <a:cs typeface="Palatino Linotype"/>
              </a:rPr>
              <a:t>If</a:t>
            </a:r>
            <a:r>
              <a:rPr sz="4250" spc="-5" dirty="0">
                <a:latin typeface="Palatino Linotype"/>
                <a:cs typeface="Palatino Linotype"/>
              </a:rPr>
              <a:t> </a:t>
            </a:r>
            <a:r>
              <a:rPr sz="4250" dirty="0">
                <a:latin typeface="Palatino Linotype"/>
                <a:cs typeface="Palatino Linotype"/>
              </a:rPr>
              <a:t>you</a:t>
            </a:r>
            <a:r>
              <a:rPr sz="4250" spc="-5" dirty="0">
                <a:latin typeface="Palatino Linotype"/>
                <a:cs typeface="Palatino Linotype"/>
              </a:rPr>
              <a:t> </a:t>
            </a:r>
            <a:r>
              <a:rPr sz="4250" dirty="0">
                <a:latin typeface="Palatino Linotype"/>
                <a:cs typeface="Palatino Linotype"/>
              </a:rPr>
              <a:t>are a</a:t>
            </a:r>
            <a:r>
              <a:rPr sz="4250" spc="-5" dirty="0">
                <a:latin typeface="Palatino Linotype"/>
                <a:cs typeface="Palatino Linotype"/>
              </a:rPr>
              <a:t> </a:t>
            </a:r>
            <a:r>
              <a:rPr sz="4250" dirty="0">
                <a:latin typeface="Palatino Linotype"/>
                <a:cs typeface="Palatino Linotype"/>
              </a:rPr>
              <a:t>Maven expert</a:t>
            </a:r>
            <a:r>
              <a:rPr sz="4250" spc="5" dirty="0">
                <a:latin typeface="Palatino Linotype"/>
                <a:cs typeface="Palatino Linotype"/>
              </a:rPr>
              <a:t> </a:t>
            </a:r>
            <a:r>
              <a:rPr sz="4250" dirty="0">
                <a:latin typeface="Palatino Linotype"/>
                <a:cs typeface="Palatino Linotype"/>
              </a:rPr>
              <a:t>…</a:t>
            </a:r>
            <a:r>
              <a:rPr sz="4250" spc="-10" dirty="0">
                <a:latin typeface="Palatino Linotype"/>
                <a:cs typeface="Palatino Linotype"/>
              </a:rPr>
              <a:t> </a:t>
            </a:r>
            <a:r>
              <a:rPr sz="4250" dirty="0">
                <a:latin typeface="Palatino Linotype"/>
                <a:cs typeface="Palatino Linotype"/>
              </a:rPr>
              <a:t>go ahead</a:t>
            </a:r>
            <a:r>
              <a:rPr sz="4250" spc="-5" dirty="0">
                <a:latin typeface="Palatino Linotype"/>
                <a:cs typeface="Palatino Linotype"/>
              </a:rPr>
              <a:t> </a:t>
            </a:r>
            <a:r>
              <a:rPr sz="4250" dirty="0">
                <a:latin typeface="Palatino Linotype"/>
                <a:cs typeface="Palatino Linotype"/>
              </a:rPr>
              <a:t>and get</a:t>
            </a:r>
            <a:r>
              <a:rPr sz="4250" spc="5" dirty="0">
                <a:latin typeface="Palatino Linotype"/>
                <a:cs typeface="Palatino Linotype"/>
              </a:rPr>
              <a:t> </a:t>
            </a:r>
            <a:r>
              <a:rPr sz="4250" dirty="0">
                <a:latin typeface="Palatino Linotype"/>
                <a:cs typeface="Palatino Linotype"/>
              </a:rPr>
              <a:t>started</a:t>
            </a:r>
            <a:r>
              <a:rPr sz="4250" spc="-5" dirty="0">
                <a:latin typeface="Palatino Linotype"/>
                <a:cs typeface="Palatino Linotype"/>
              </a:rPr>
              <a:t> </a:t>
            </a:r>
            <a:r>
              <a:rPr sz="4250" dirty="0">
                <a:latin typeface="Palatino Linotype"/>
                <a:cs typeface="Palatino Linotype"/>
              </a:rPr>
              <a:t>:-</a:t>
            </a:r>
            <a:r>
              <a:rPr sz="4250" spc="-50" dirty="0">
                <a:latin typeface="Palatino Linotype"/>
                <a:cs typeface="Palatino Linotype"/>
              </a:rPr>
              <a:t>)</a:t>
            </a:r>
            <a:endParaRPr sz="4250" dirty="0">
              <a:latin typeface="Palatino Linotype"/>
              <a:cs typeface="Palatino Linotype"/>
            </a:endParaRPr>
          </a:p>
        </p:txBody>
      </p:sp>
      <p:sp>
        <p:nvSpPr>
          <p:cNvPr id="4" name="object 4"/>
          <p:cNvSpPr txBox="1"/>
          <p:nvPr/>
        </p:nvSpPr>
        <p:spPr>
          <a:xfrm>
            <a:off x="1007768" y="5654675"/>
            <a:ext cx="10769600" cy="678815"/>
          </a:xfrm>
          <a:prstGeom prst="rect">
            <a:avLst/>
          </a:prstGeom>
        </p:spPr>
        <p:txBody>
          <a:bodyPr vert="horz" wrap="square" lIns="0" tIns="17145" rIns="0" bIns="0" rtlCol="0">
            <a:spAutoFit/>
          </a:bodyPr>
          <a:lstStyle/>
          <a:p>
            <a:pPr marL="483870" indent="-471805">
              <a:lnSpc>
                <a:spcPct val="100000"/>
              </a:lnSpc>
              <a:spcBef>
                <a:spcPts val="135"/>
              </a:spcBef>
              <a:buChar char="•"/>
              <a:tabLst>
                <a:tab pos="484505" algn="l"/>
              </a:tabLst>
            </a:pPr>
            <a:r>
              <a:rPr sz="4250" dirty="0">
                <a:latin typeface="Palatino Linotype"/>
                <a:cs typeface="Palatino Linotype"/>
              </a:rPr>
              <a:t>I want</a:t>
            </a:r>
            <a:r>
              <a:rPr sz="4250" spc="5" dirty="0">
                <a:latin typeface="Palatino Linotype"/>
                <a:cs typeface="Palatino Linotype"/>
              </a:rPr>
              <a:t> </a:t>
            </a:r>
            <a:r>
              <a:rPr sz="4250" dirty="0">
                <a:latin typeface="Palatino Linotype"/>
                <a:cs typeface="Palatino Linotype"/>
              </a:rPr>
              <a:t>to keep the</a:t>
            </a:r>
            <a:r>
              <a:rPr sz="4250" spc="5" dirty="0">
                <a:latin typeface="Palatino Linotype"/>
                <a:cs typeface="Palatino Linotype"/>
              </a:rPr>
              <a:t> </a:t>
            </a:r>
            <a:r>
              <a:rPr sz="4250" dirty="0">
                <a:latin typeface="Palatino Linotype"/>
                <a:cs typeface="Palatino Linotype"/>
              </a:rPr>
              <a:t>focus</a:t>
            </a:r>
            <a:r>
              <a:rPr sz="4250" spc="-5" dirty="0">
                <a:latin typeface="Palatino Linotype"/>
                <a:cs typeface="Palatino Linotype"/>
              </a:rPr>
              <a:t> </a:t>
            </a:r>
            <a:r>
              <a:rPr sz="4250" dirty="0">
                <a:latin typeface="Palatino Linotype"/>
                <a:cs typeface="Palatino Linotype"/>
              </a:rPr>
              <a:t>on</a:t>
            </a:r>
            <a:r>
              <a:rPr sz="4250" spc="5" dirty="0">
                <a:latin typeface="Palatino Linotype"/>
                <a:cs typeface="Palatino Linotype"/>
              </a:rPr>
              <a:t> </a:t>
            </a:r>
            <a:r>
              <a:rPr sz="4250" dirty="0">
                <a:latin typeface="Palatino Linotype"/>
                <a:cs typeface="Palatino Linotype"/>
              </a:rPr>
              <a:t>Spring</a:t>
            </a:r>
            <a:r>
              <a:rPr sz="4250" spc="5" dirty="0">
                <a:latin typeface="Palatino Linotype"/>
                <a:cs typeface="Palatino Linotype"/>
              </a:rPr>
              <a:t> </a:t>
            </a:r>
            <a:r>
              <a:rPr sz="4250" dirty="0">
                <a:latin typeface="Palatino Linotype"/>
                <a:cs typeface="Palatino Linotype"/>
              </a:rPr>
              <a:t>for </a:t>
            </a:r>
            <a:r>
              <a:rPr sz="4250" spc="-25" dirty="0">
                <a:latin typeface="Palatino Linotype"/>
                <a:cs typeface="Palatino Linotype"/>
              </a:rPr>
              <a:t>now</a:t>
            </a:r>
            <a:endParaRPr sz="4250" dirty="0">
              <a:latin typeface="Palatino Linotype"/>
              <a:cs typeface="Palatino Linotype"/>
            </a:endParaRPr>
          </a:p>
        </p:txBody>
      </p:sp>
      <p:grpSp>
        <p:nvGrpSpPr>
          <p:cNvPr id="6" name="object 6"/>
          <p:cNvGrpSpPr/>
          <p:nvPr/>
        </p:nvGrpSpPr>
        <p:grpSpPr>
          <a:xfrm>
            <a:off x="15039813" y="4932367"/>
            <a:ext cx="4197350" cy="4665980"/>
            <a:chOff x="15039813" y="4932367"/>
            <a:chExt cx="4197350" cy="4665980"/>
          </a:xfrm>
        </p:grpSpPr>
        <p:pic>
          <p:nvPicPr>
            <p:cNvPr id="7" name="object 7"/>
            <p:cNvPicPr/>
            <p:nvPr/>
          </p:nvPicPr>
          <p:blipFill>
            <a:blip r:embed="rId2" cstate="print"/>
            <a:stretch>
              <a:fillRect/>
            </a:stretch>
          </p:blipFill>
          <p:spPr>
            <a:xfrm>
              <a:off x="15186406" y="5026605"/>
              <a:ext cx="3903665" cy="4288986"/>
            </a:xfrm>
            <a:prstGeom prst="rect">
              <a:avLst/>
            </a:prstGeom>
          </p:spPr>
        </p:pic>
        <p:pic>
          <p:nvPicPr>
            <p:cNvPr id="8" name="object 8"/>
            <p:cNvPicPr/>
            <p:nvPr/>
          </p:nvPicPr>
          <p:blipFill>
            <a:blip r:embed="rId3" cstate="print"/>
            <a:stretch>
              <a:fillRect/>
            </a:stretch>
          </p:blipFill>
          <p:spPr>
            <a:xfrm>
              <a:off x="15039813" y="4932367"/>
              <a:ext cx="4196850" cy="4665938"/>
            </a:xfrm>
            <a:prstGeom prst="rect">
              <a:avLst/>
            </a:prstGeom>
          </p:spPr>
        </p:pic>
      </p:grpSp>
      <p:sp>
        <p:nvSpPr>
          <p:cNvPr id="9" name="object 9"/>
          <p:cNvSpPr txBox="1"/>
          <p:nvPr/>
        </p:nvSpPr>
        <p:spPr>
          <a:xfrm>
            <a:off x="15651743" y="5861467"/>
            <a:ext cx="2970530" cy="2606040"/>
          </a:xfrm>
          <a:prstGeom prst="rect">
            <a:avLst/>
          </a:prstGeom>
        </p:spPr>
        <p:txBody>
          <a:bodyPr vert="horz" wrap="square" lIns="0" tIns="41910" rIns="0" bIns="0" rtlCol="0">
            <a:spAutoFit/>
          </a:bodyPr>
          <a:lstStyle/>
          <a:p>
            <a:pPr marL="850265" marR="838200" indent="31115">
              <a:lnSpc>
                <a:spcPts val="4040"/>
              </a:lnSpc>
              <a:spcBef>
                <a:spcPts val="330"/>
              </a:spcBef>
            </a:pPr>
            <a:r>
              <a:rPr sz="3450" spc="-20" dirty="0">
                <a:solidFill>
                  <a:srgbClr val="FFFFFF"/>
                </a:solidFill>
                <a:latin typeface="Arial Rounded MT Bold"/>
                <a:cs typeface="Arial Rounded MT Bold"/>
              </a:rPr>
              <a:t>KEEP CALM</a:t>
            </a:r>
            <a:endParaRPr sz="3450">
              <a:latin typeface="Arial Rounded MT Bold"/>
              <a:cs typeface="Arial Rounded MT Bold"/>
            </a:endParaRPr>
          </a:p>
          <a:p>
            <a:pPr marL="12700" marR="5080" indent="1067435">
              <a:lnSpc>
                <a:spcPts val="4040"/>
              </a:lnSpc>
            </a:pPr>
            <a:r>
              <a:rPr sz="3450" spc="-25" dirty="0">
                <a:solidFill>
                  <a:srgbClr val="FFFFFF"/>
                </a:solidFill>
                <a:latin typeface="Arial Rounded MT Bold"/>
                <a:cs typeface="Arial Rounded MT Bold"/>
              </a:rPr>
              <a:t>and </a:t>
            </a:r>
            <a:r>
              <a:rPr sz="3450" dirty="0">
                <a:solidFill>
                  <a:srgbClr val="FFFFFF"/>
                </a:solidFill>
                <a:latin typeface="Arial Rounded MT Bold"/>
                <a:cs typeface="Arial Rounded MT Bold"/>
              </a:rPr>
              <a:t>FOCUS </a:t>
            </a:r>
            <a:r>
              <a:rPr sz="3450" spc="-20" dirty="0">
                <a:solidFill>
                  <a:srgbClr val="FFFFFF"/>
                </a:solidFill>
                <a:latin typeface="Arial Rounded MT Bold"/>
                <a:cs typeface="Arial Rounded MT Bold"/>
              </a:rPr>
              <a:t>YOUR</a:t>
            </a:r>
            <a:endParaRPr sz="3450">
              <a:latin typeface="Arial Rounded MT Bold"/>
              <a:cs typeface="Arial Rounded MT Bold"/>
            </a:endParaRPr>
          </a:p>
          <a:p>
            <a:pPr marL="640715">
              <a:lnSpc>
                <a:spcPts val="3920"/>
              </a:lnSpc>
            </a:pPr>
            <a:r>
              <a:rPr sz="3450" spc="-10" dirty="0">
                <a:solidFill>
                  <a:srgbClr val="FFFFFF"/>
                </a:solidFill>
                <a:latin typeface="Arial Rounded MT Bold"/>
                <a:cs typeface="Arial Rounded MT Bold"/>
              </a:rPr>
              <a:t>GOALS!</a:t>
            </a:r>
            <a:endParaRPr sz="3450">
              <a:latin typeface="Arial Rounded MT Bold"/>
              <a:cs typeface="Arial Rounded MT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465945" cy="1021080"/>
          </a:xfrm>
          <a:prstGeom prst="rect">
            <a:avLst/>
          </a:prstGeom>
        </p:spPr>
        <p:txBody>
          <a:bodyPr vert="horz" wrap="square" lIns="0" tIns="16510" rIns="0" bIns="0" rtlCol="0">
            <a:spAutoFit/>
          </a:bodyPr>
          <a:lstStyle/>
          <a:p>
            <a:pPr marL="12700">
              <a:lnSpc>
                <a:spcPct val="100000"/>
              </a:lnSpc>
              <a:spcBef>
                <a:spcPts val="130"/>
              </a:spcBef>
            </a:pPr>
            <a:r>
              <a:rPr sz="6500" spc="-135" dirty="0">
                <a:latin typeface="Book Antiqua"/>
                <a:cs typeface="Book Antiqua"/>
              </a:rPr>
              <a:t>Inversion</a:t>
            </a:r>
            <a:r>
              <a:rPr sz="6500" spc="-265" dirty="0">
                <a:latin typeface="Book Antiqua"/>
                <a:cs typeface="Book Antiqua"/>
              </a:rPr>
              <a:t> </a:t>
            </a:r>
            <a:r>
              <a:rPr sz="6500" spc="-50" dirty="0">
                <a:latin typeface="Book Antiqua"/>
                <a:cs typeface="Book Antiqua"/>
              </a:rPr>
              <a:t>of</a:t>
            </a:r>
            <a:r>
              <a:rPr sz="6500" spc="-260" dirty="0">
                <a:latin typeface="Book Antiqua"/>
                <a:cs typeface="Book Antiqua"/>
              </a:rPr>
              <a:t> </a:t>
            </a:r>
            <a:r>
              <a:rPr sz="6500" dirty="0">
                <a:latin typeface="Book Antiqua"/>
                <a:cs typeface="Book Antiqua"/>
              </a:rPr>
              <a:t>Control</a:t>
            </a:r>
            <a:r>
              <a:rPr sz="6500" spc="-260" dirty="0">
                <a:latin typeface="Book Antiqua"/>
                <a:cs typeface="Book Antiqua"/>
              </a:rPr>
              <a:t> </a:t>
            </a:r>
            <a:r>
              <a:rPr sz="6500" spc="-330" dirty="0">
                <a:latin typeface="Book Antiqua"/>
                <a:cs typeface="Book Antiqua"/>
              </a:rPr>
              <a:t>(IoC)</a:t>
            </a:r>
            <a:endParaRPr sz="6500">
              <a:latin typeface="Book Antiqua"/>
              <a:cs typeface="Book Antiqua"/>
            </a:endParaRPr>
          </a:p>
        </p:txBody>
      </p:sp>
      <p:grpSp>
        <p:nvGrpSpPr>
          <p:cNvPr id="3" name="object 3"/>
          <p:cNvGrpSpPr/>
          <p:nvPr/>
        </p:nvGrpSpPr>
        <p:grpSpPr>
          <a:xfrm>
            <a:off x="2106713" y="3297020"/>
            <a:ext cx="15890875" cy="4945380"/>
            <a:chOff x="2106713" y="3297020"/>
            <a:chExt cx="15890875" cy="4945380"/>
          </a:xfrm>
        </p:grpSpPr>
        <p:sp>
          <p:nvSpPr>
            <p:cNvPr id="4" name="object 4"/>
            <p:cNvSpPr/>
            <p:nvPr/>
          </p:nvSpPr>
          <p:spPr>
            <a:xfrm>
              <a:off x="2284718" y="3412199"/>
              <a:ext cx="15535275" cy="4484370"/>
            </a:xfrm>
            <a:custGeom>
              <a:avLst/>
              <a:gdLst/>
              <a:ahLst/>
              <a:cxnLst/>
              <a:rect l="l" t="t" r="r" b="b"/>
              <a:pathLst>
                <a:path w="15535275" h="4484370">
                  <a:moveTo>
                    <a:pt x="0" y="0"/>
                  </a:moveTo>
                  <a:lnTo>
                    <a:pt x="15534665" y="0"/>
                  </a:lnTo>
                  <a:lnTo>
                    <a:pt x="15534665" y="4484156"/>
                  </a:lnTo>
                  <a:lnTo>
                    <a:pt x="0" y="4484156"/>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06713" y="3297020"/>
              <a:ext cx="15890668" cy="4944875"/>
            </a:xfrm>
            <a:prstGeom prst="rect">
              <a:avLst/>
            </a:prstGeom>
          </p:spPr>
        </p:pic>
      </p:grpSp>
      <p:sp>
        <p:nvSpPr>
          <p:cNvPr id="6" name="object 6"/>
          <p:cNvSpPr txBox="1"/>
          <p:nvPr/>
        </p:nvSpPr>
        <p:spPr>
          <a:xfrm>
            <a:off x="2437487" y="4290834"/>
            <a:ext cx="15222855" cy="2668270"/>
          </a:xfrm>
          <a:prstGeom prst="rect">
            <a:avLst/>
          </a:prstGeom>
        </p:spPr>
        <p:txBody>
          <a:bodyPr vert="horz" wrap="square" lIns="0" tIns="17145" rIns="0" bIns="0" rtlCol="0">
            <a:spAutoFit/>
          </a:bodyPr>
          <a:lstStyle/>
          <a:p>
            <a:pPr marL="5080" algn="ctr">
              <a:lnSpc>
                <a:spcPct val="100000"/>
              </a:lnSpc>
              <a:spcBef>
                <a:spcPts val="135"/>
              </a:spcBef>
            </a:pPr>
            <a:r>
              <a:rPr sz="5900" dirty="0">
                <a:solidFill>
                  <a:srgbClr val="0433FF"/>
                </a:solidFill>
                <a:latin typeface="Arial Rounded MT Bold"/>
                <a:cs typeface="Arial Rounded MT Bold"/>
              </a:rPr>
              <a:t>The</a:t>
            </a:r>
            <a:r>
              <a:rPr sz="5900" spc="-114" dirty="0">
                <a:solidFill>
                  <a:srgbClr val="0433FF"/>
                </a:solidFill>
                <a:latin typeface="Arial Rounded MT Bold"/>
                <a:cs typeface="Arial Rounded MT Bold"/>
              </a:rPr>
              <a:t> </a:t>
            </a:r>
            <a:r>
              <a:rPr sz="5900" spc="-20" dirty="0">
                <a:solidFill>
                  <a:srgbClr val="0433FF"/>
                </a:solidFill>
                <a:latin typeface="Arial Rounded MT Bold"/>
                <a:cs typeface="Arial Rounded MT Bold"/>
              </a:rPr>
              <a:t>approach</a:t>
            </a:r>
            <a:r>
              <a:rPr sz="5900" spc="-114" dirty="0">
                <a:solidFill>
                  <a:srgbClr val="0433FF"/>
                </a:solidFill>
                <a:latin typeface="Arial Rounded MT Bold"/>
                <a:cs typeface="Arial Rounded MT Bold"/>
              </a:rPr>
              <a:t> </a:t>
            </a:r>
            <a:r>
              <a:rPr sz="5900" dirty="0">
                <a:solidFill>
                  <a:srgbClr val="0433FF"/>
                </a:solidFill>
                <a:latin typeface="Arial Rounded MT Bold"/>
                <a:cs typeface="Arial Rounded MT Bold"/>
              </a:rPr>
              <a:t>of</a:t>
            </a:r>
            <a:r>
              <a:rPr sz="5900" spc="495" dirty="0">
                <a:solidFill>
                  <a:srgbClr val="0433FF"/>
                </a:solidFill>
                <a:latin typeface="Arial Rounded MT Bold"/>
                <a:cs typeface="Arial Rounded MT Bold"/>
              </a:rPr>
              <a:t> </a:t>
            </a:r>
            <a:r>
              <a:rPr sz="5900" dirty="0">
                <a:solidFill>
                  <a:srgbClr val="0433FF"/>
                </a:solidFill>
                <a:latin typeface="Arial Rounded MT Bold"/>
                <a:cs typeface="Arial Rounded MT Bold"/>
              </a:rPr>
              <a:t>outsourcing</a:t>
            </a:r>
            <a:r>
              <a:rPr sz="5900" spc="-114" dirty="0">
                <a:solidFill>
                  <a:srgbClr val="0433FF"/>
                </a:solidFill>
                <a:latin typeface="Arial Rounded MT Bold"/>
                <a:cs typeface="Arial Rounded MT Bold"/>
              </a:rPr>
              <a:t> </a:t>
            </a:r>
            <a:r>
              <a:rPr sz="5900" spc="-25" dirty="0">
                <a:solidFill>
                  <a:srgbClr val="0433FF"/>
                </a:solidFill>
                <a:latin typeface="Arial Rounded MT Bold"/>
                <a:cs typeface="Arial Rounded MT Bold"/>
              </a:rPr>
              <a:t>the</a:t>
            </a:r>
            <a:endParaRPr sz="5900">
              <a:latin typeface="Arial Rounded MT Bold"/>
              <a:cs typeface="Arial Rounded MT Bold"/>
            </a:endParaRPr>
          </a:p>
          <a:p>
            <a:pPr>
              <a:lnSpc>
                <a:spcPct val="100000"/>
              </a:lnSpc>
              <a:spcBef>
                <a:spcPts val="10"/>
              </a:spcBef>
            </a:pPr>
            <a:endParaRPr sz="5700">
              <a:latin typeface="Arial Rounded MT Bold"/>
              <a:cs typeface="Arial Rounded MT Bold"/>
            </a:endParaRPr>
          </a:p>
          <a:p>
            <a:pPr algn="ctr">
              <a:lnSpc>
                <a:spcPct val="100000"/>
              </a:lnSpc>
            </a:pPr>
            <a:r>
              <a:rPr sz="5900" dirty="0">
                <a:solidFill>
                  <a:srgbClr val="0433FF"/>
                </a:solidFill>
                <a:latin typeface="Arial Rounded MT Bold"/>
                <a:cs typeface="Arial Rounded MT Bold"/>
              </a:rPr>
              <a:t>construction</a:t>
            </a:r>
            <a:r>
              <a:rPr sz="5900" spc="-90" dirty="0">
                <a:solidFill>
                  <a:srgbClr val="0433FF"/>
                </a:solidFill>
                <a:latin typeface="Arial Rounded MT Bold"/>
                <a:cs typeface="Arial Rounded MT Bold"/>
              </a:rPr>
              <a:t> </a:t>
            </a:r>
            <a:r>
              <a:rPr sz="5900" dirty="0">
                <a:solidFill>
                  <a:srgbClr val="0433FF"/>
                </a:solidFill>
                <a:latin typeface="Arial Rounded MT Bold"/>
                <a:cs typeface="Arial Rounded MT Bold"/>
              </a:rPr>
              <a:t>and</a:t>
            </a:r>
            <a:r>
              <a:rPr sz="5900" spc="-85" dirty="0">
                <a:solidFill>
                  <a:srgbClr val="0433FF"/>
                </a:solidFill>
                <a:latin typeface="Arial Rounded MT Bold"/>
                <a:cs typeface="Arial Rounded MT Bold"/>
              </a:rPr>
              <a:t> </a:t>
            </a:r>
            <a:r>
              <a:rPr sz="5900" dirty="0">
                <a:solidFill>
                  <a:srgbClr val="0433FF"/>
                </a:solidFill>
                <a:latin typeface="Arial Rounded MT Bold"/>
                <a:cs typeface="Arial Rounded MT Bold"/>
              </a:rPr>
              <a:t>management</a:t>
            </a:r>
            <a:r>
              <a:rPr sz="5900" spc="-85" dirty="0">
                <a:solidFill>
                  <a:srgbClr val="0433FF"/>
                </a:solidFill>
                <a:latin typeface="Arial Rounded MT Bold"/>
                <a:cs typeface="Arial Rounded MT Bold"/>
              </a:rPr>
              <a:t> </a:t>
            </a:r>
            <a:r>
              <a:rPr sz="5900" dirty="0">
                <a:solidFill>
                  <a:srgbClr val="0433FF"/>
                </a:solidFill>
                <a:latin typeface="Arial Rounded MT Bold"/>
                <a:cs typeface="Arial Rounded MT Bold"/>
              </a:rPr>
              <a:t>of</a:t>
            </a:r>
            <a:r>
              <a:rPr sz="5900" spc="540" dirty="0">
                <a:solidFill>
                  <a:srgbClr val="0433FF"/>
                </a:solidFill>
                <a:latin typeface="Arial Rounded MT Bold"/>
                <a:cs typeface="Arial Rounded MT Bold"/>
              </a:rPr>
              <a:t> </a:t>
            </a:r>
            <a:r>
              <a:rPr sz="5900" spc="-10" dirty="0">
                <a:solidFill>
                  <a:srgbClr val="0433FF"/>
                </a:solidFill>
                <a:latin typeface="Arial Rounded MT Bold"/>
                <a:cs typeface="Arial Rounded MT Bold"/>
              </a:rPr>
              <a:t>objects.</a:t>
            </a:r>
            <a:endParaRPr sz="5900">
              <a:latin typeface="Arial Rounded MT Bold"/>
              <a:cs typeface="Arial Rounded MT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6186170" cy="1021080"/>
          </a:xfrm>
          <a:prstGeom prst="rect">
            <a:avLst/>
          </a:prstGeom>
        </p:spPr>
        <p:txBody>
          <a:bodyPr vert="horz" wrap="square" lIns="0" tIns="16510" rIns="0" bIns="0" rtlCol="0">
            <a:spAutoFit/>
          </a:bodyPr>
          <a:lstStyle/>
          <a:p>
            <a:pPr marL="12700">
              <a:lnSpc>
                <a:spcPct val="100000"/>
              </a:lnSpc>
              <a:spcBef>
                <a:spcPts val="130"/>
              </a:spcBef>
            </a:pPr>
            <a:r>
              <a:rPr sz="6500" spc="-114" dirty="0">
                <a:latin typeface="Book Antiqua"/>
                <a:cs typeface="Book Antiqua"/>
              </a:rPr>
              <a:t>Coding</a:t>
            </a:r>
            <a:r>
              <a:rPr sz="6500" spc="-285" dirty="0">
                <a:latin typeface="Book Antiqua"/>
                <a:cs typeface="Book Antiqua"/>
              </a:rPr>
              <a:t> </a:t>
            </a:r>
            <a:r>
              <a:rPr sz="6500" spc="-10" dirty="0">
                <a:latin typeface="Book Antiqua"/>
                <a:cs typeface="Book Antiqua"/>
              </a:rPr>
              <a:t>Scenario</a:t>
            </a:r>
            <a:endParaRPr sz="6500">
              <a:latin typeface="Book Antiqua"/>
              <a:cs typeface="Book Antiqua"/>
            </a:endParaRPr>
          </a:p>
        </p:txBody>
      </p:sp>
      <p:sp>
        <p:nvSpPr>
          <p:cNvPr id="3" name="object 3"/>
          <p:cNvSpPr txBox="1"/>
          <p:nvPr/>
        </p:nvSpPr>
        <p:spPr>
          <a:xfrm>
            <a:off x="982034" y="605622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5934762"/>
            <a:ext cx="676275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App</a:t>
            </a:r>
            <a:r>
              <a:rPr sz="4250" spc="-20" dirty="0">
                <a:latin typeface="Palatino Linotype"/>
                <a:cs typeface="Palatino Linotype"/>
              </a:rPr>
              <a:t> </a:t>
            </a:r>
            <a:r>
              <a:rPr sz="4250" dirty="0">
                <a:latin typeface="Palatino Linotype"/>
                <a:cs typeface="Palatino Linotype"/>
              </a:rPr>
              <a:t>should</a:t>
            </a:r>
            <a:r>
              <a:rPr sz="4250" spc="-5" dirty="0">
                <a:latin typeface="Palatino Linotype"/>
                <a:cs typeface="Palatino Linotype"/>
              </a:rPr>
              <a:t> </a:t>
            </a:r>
            <a:r>
              <a:rPr sz="4250" dirty="0">
                <a:latin typeface="Palatino Linotype"/>
                <a:cs typeface="Palatino Linotype"/>
              </a:rPr>
              <a:t>be</a:t>
            </a:r>
            <a:r>
              <a:rPr sz="4250" spc="-5" dirty="0">
                <a:latin typeface="Palatino Linotype"/>
                <a:cs typeface="Palatino Linotype"/>
              </a:rPr>
              <a:t> </a:t>
            </a:r>
            <a:r>
              <a:rPr sz="4250" spc="-10" dirty="0">
                <a:latin typeface="Palatino Linotype"/>
                <a:cs typeface="Palatino Linotype"/>
              </a:rPr>
              <a:t>configurable</a:t>
            </a:r>
            <a:endParaRPr sz="4250">
              <a:latin typeface="Palatino Linotype"/>
              <a:cs typeface="Palatino Linotype"/>
            </a:endParaRPr>
          </a:p>
        </p:txBody>
      </p:sp>
      <p:sp>
        <p:nvSpPr>
          <p:cNvPr id="5" name="object 5"/>
          <p:cNvSpPr txBox="1"/>
          <p:nvPr/>
        </p:nvSpPr>
        <p:spPr>
          <a:xfrm>
            <a:off x="982034" y="792004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7798580"/>
            <a:ext cx="993203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Easily</a:t>
            </a:r>
            <a:r>
              <a:rPr sz="4250" spc="-15" dirty="0">
                <a:latin typeface="Palatino Linotype"/>
                <a:cs typeface="Palatino Linotype"/>
              </a:rPr>
              <a:t> </a:t>
            </a:r>
            <a:r>
              <a:rPr sz="4250" dirty="0">
                <a:latin typeface="Palatino Linotype"/>
                <a:cs typeface="Palatino Linotype"/>
              </a:rPr>
              <a:t>change</a:t>
            </a:r>
            <a:r>
              <a:rPr sz="4250" spc="-5" dirty="0">
                <a:latin typeface="Palatino Linotype"/>
                <a:cs typeface="Palatino Linotype"/>
              </a:rPr>
              <a:t> </a:t>
            </a:r>
            <a:r>
              <a:rPr sz="4250" dirty="0">
                <a:latin typeface="Palatino Linotype"/>
                <a:cs typeface="Palatino Linotype"/>
              </a:rPr>
              <a:t>the</a:t>
            </a:r>
            <a:r>
              <a:rPr sz="4250" spc="-10" dirty="0">
                <a:latin typeface="Palatino Linotype"/>
                <a:cs typeface="Palatino Linotype"/>
              </a:rPr>
              <a:t> </a:t>
            </a:r>
            <a:r>
              <a:rPr sz="4250" dirty="0">
                <a:latin typeface="Palatino Linotype"/>
                <a:cs typeface="Palatino Linotype"/>
              </a:rPr>
              <a:t>coach</a:t>
            </a:r>
            <a:r>
              <a:rPr sz="4250" spc="-5" dirty="0">
                <a:latin typeface="Palatino Linotype"/>
                <a:cs typeface="Palatino Linotype"/>
              </a:rPr>
              <a:t> </a:t>
            </a:r>
            <a:r>
              <a:rPr sz="4250" dirty="0">
                <a:latin typeface="Palatino Linotype"/>
                <a:cs typeface="Palatino Linotype"/>
              </a:rPr>
              <a:t>for</a:t>
            </a:r>
            <a:r>
              <a:rPr sz="4250" spc="-10" dirty="0">
                <a:latin typeface="Palatino Linotype"/>
                <a:cs typeface="Palatino Linotype"/>
              </a:rPr>
              <a:t> </a:t>
            </a:r>
            <a:r>
              <a:rPr sz="4250" dirty="0">
                <a:latin typeface="Palatino Linotype"/>
                <a:cs typeface="Palatino Linotype"/>
              </a:rPr>
              <a:t>another</a:t>
            </a:r>
            <a:r>
              <a:rPr sz="4250" spc="-5" dirty="0">
                <a:latin typeface="Palatino Linotype"/>
                <a:cs typeface="Palatino Linotype"/>
              </a:rPr>
              <a:t> </a:t>
            </a:r>
            <a:r>
              <a:rPr sz="4250" spc="-10" dirty="0">
                <a:latin typeface="Palatino Linotype"/>
                <a:cs typeface="Palatino Linotype"/>
              </a:rPr>
              <a:t>sport</a:t>
            </a:r>
            <a:endParaRPr sz="4250">
              <a:latin typeface="Palatino Linotype"/>
              <a:cs typeface="Palatino Linotype"/>
            </a:endParaRPr>
          </a:p>
        </p:txBody>
      </p:sp>
      <p:sp>
        <p:nvSpPr>
          <p:cNvPr id="7" name="object 7"/>
          <p:cNvSpPr txBox="1"/>
          <p:nvPr/>
        </p:nvSpPr>
        <p:spPr>
          <a:xfrm>
            <a:off x="1400869" y="9071840"/>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976768" y="8950377"/>
            <a:ext cx="10274300" cy="678815"/>
          </a:xfrm>
          <a:prstGeom prst="rect">
            <a:avLst/>
          </a:prstGeom>
        </p:spPr>
        <p:txBody>
          <a:bodyPr vert="horz" wrap="square" lIns="0" tIns="17145" rIns="0" bIns="0" rtlCol="0">
            <a:spAutoFit/>
          </a:bodyPr>
          <a:lstStyle/>
          <a:p>
            <a:pPr marL="12700">
              <a:lnSpc>
                <a:spcPct val="100000"/>
              </a:lnSpc>
              <a:spcBef>
                <a:spcPts val="135"/>
              </a:spcBef>
            </a:pPr>
            <a:r>
              <a:rPr sz="4250" spc="-40" dirty="0">
                <a:latin typeface="Palatino Linotype"/>
                <a:cs typeface="Palatino Linotype"/>
              </a:rPr>
              <a:t>Hockey,</a:t>
            </a:r>
            <a:r>
              <a:rPr sz="4250" spc="-100" dirty="0">
                <a:latin typeface="Palatino Linotype"/>
                <a:cs typeface="Palatino Linotype"/>
              </a:rPr>
              <a:t> </a:t>
            </a:r>
            <a:r>
              <a:rPr sz="4250" dirty="0">
                <a:latin typeface="Palatino Linotype"/>
                <a:cs typeface="Palatino Linotype"/>
              </a:rPr>
              <a:t>Cricket,</a:t>
            </a:r>
            <a:r>
              <a:rPr sz="4250" spc="-90" dirty="0">
                <a:latin typeface="Palatino Linotype"/>
                <a:cs typeface="Palatino Linotype"/>
              </a:rPr>
              <a:t> </a:t>
            </a:r>
            <a:r>
              <a:rPr sz="4250" spc="-25" dirty="0">
                <a:latin typeface="Palatino Linotype"/>
                <a:cs typeface="Palatino Linotype"/>
              </a:rPr>
              <a:t>Tennis,</a:t>
            </a:r>
            <a:r>
              <a:rPr sz="4250" spc="-90" dirty="0">
                <a:latin typeface="Palatino Linotype"/>
                <a:cs typeface="Palatino Linotype"/>
              </a:rPr>
              <a:t> </a:t>
            </a:r>
            <a:r>
              <a:rPr sz="4250" dirty="0">
                <a:latin typeface="Palatino Linotype"/>
                <a:cs typeface="Palatino Linotype"/>
              </a:rPr>
              <a:t>Gymnastics</a:t>
            </a:r>
            <a:r>
              <a:rPr sz="4250" spc="-90" dirty="0">
                <a:latin typeface="Palatino Linotype"/>
                <a:cs typeface="Palatino Linotype"/>
              </a:rPr>
              <a:t> </a:t>
            </a:r>
            <a:r>
              <a:rPr sz="4250" dirty="0">
                <a:latin typeface="Palatino Linotype"/>
                <a:cs typeface="Palatino Linotype"/>
              </a:rPr>
              <a:t>etc</a:t>
            </a:r>
            <a:r>
              <a:rPr sz="4250" spc="-85" dirty="0">
                <a:latin typeface="Palatino Linotype"/>
                <a:cs typeface="Palatino Linotype"/>
              </a:rPr>
              <a:t> </a:t>
            </a:r>
            <a:r>
              <a:rPr sz="4250" spc="-50" dirty="0">
                <a:latin typeface="Palatino Linotype"/>
                <a:cs typeface="Palatino Linotype"/>
              </a:rPr>
              <a:t>…</a:t>
            </a:r>
            <a:endParaRPr sz="4250">
              <a:latin typeface="Palatino Linotype"/>
              <a:cs typeface="Palatino Linotype"/>
            </a:endParaRPr>
          </a:p>
        </p:txBody>
      </p:sp>
      <p:sp>
        <p:nvSpPr>
          <p:cNvPr id="9" name="object 9"/>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10" name="object 10"/>
          <p:cNvSpPr txBox="1"/>
          <p:nvPr/>
        </p:nvSpPr>
        <p:spPr>
          <a:xfrm>
            <a:off x="3285628" y="3149507"/>
            <a:ext cx="169926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Palatino Linotype"/>
                <a:cs typeface="Palatino Linotype"/>
              </a:rPr>
              <a:t>My </a:t>
            </a:r>
            <a:r>
              <a:rPr sz="3450" b="1" spc="-25" dirty="0">
                <a:solidFill>
                  <a:srgbClr val="FFFFFF"/>
                </a:solidFill>
                <a:latin typeface="Palatino Linotype"/>
                <a:cs typeface="Palatino Linotype"/>
              </a:rPr>
              <a:t>App</a:t>
            </a:r>
            <a:endParaRPr sz="3450">
              <a:latin typeface="Palatino Linotype"/>
              <a:cs typeface="Palatino Linotype"/>
            </a:endParaRPr>
          </a:p>
        </p:txBody>
      </p:sp>
      <p:sp>
        <p:nvSpPr>
          <p:cNvPr id="11" name="object 11"/>
          <p:cNvSpPr/>
          <p:nvPr/>
        </p:nvSpPr>
        <p:spPr>
          <a:xfrm>
            <a:off x="12845497" y="2412520"/>
            <a:ext cx="3386454" cy="2136775"/>
          </a:xfrm>
          <a:custGeom>
            <a:avLst/>
            <a:gdLst/>
            <a:ahLst/>
            <a:cxnLst/>
            <a:rect l="l" t="t" r="r" b="b"/>
            <a:pathLst>
              <a:path w="3386455" h="2136775">
                <a:moveTo>
                  <a:pt x="2896515" y="0"/>
                </a:moveTo>
                <a:lnTo>
                  <a:pt x="492023" y="0"/>
                </a:lnTo>
                <a:lnTo>
                  <a:pt x="426308" y="111"/>
                </a:lnTo>
                <a:lnTo>
                  <a:pt x="370373" y="889"/>
                </a:lnTo>
                <a:lnTo>
                  <a:pt x="322114" y="3000"/>
                </a:lnTo>
                <a:lnTo>
                  <a:pt x="279428" y="7112"/>
                </a:lnTo>
                <a:lnTo>
                  <a:pt x="240210" y="13892"/>
                </a:lnTo>
                <a:lnTo>
                  <a:pt x="202356" y="24005"/>
                </a:lnTo>
                <a:lnTo>
                  <a:pt x="154875" y="46181"/>
                </a:lnTo>
                <a:lnTo>
                  <a:pt x="112457" y="75946"/>
                </a:lnTo>
                <a:lnTo>
                  <a:pt x="75945" y="112459"/>
                </a:lnTo>
                <a:lnTo>
                  <a:pt x="46181" y="154877"/>
                </a:lnTo>
                <a:lnTo>
                  <a:pt x="24006" y="202359"/>
                </a:lnTo>
                <a:lnTo>
                  <a:pt x="13889" y="240212"/>
                </a:lnTo>
                <a:lnTo>
                  <a:pt x="7102" y="279431"/>
                </a:lnTo>
                <a:lnTo>
                  <a:pt x="2997" y="321845"/>
                </a:lnTo>
                <a:lnTo>
                  <a:pt x="885" y="369732"/>
                </a:lnTo>
                <a:lnTo>
                  <a:pt x="107" y="425053"/>
                </a:lnTo>
                <a:lnTo>
                  <a:pt x="0" y="1646444"/>
                </a:lnTo>
                <a:lnTo>
                  <a:pt x="125" y="1711243"/>
                </a:lnTo>
                <a:lnTo>
                  <a:pt x="885" y="1765919"/>
                </a:lnTo>
                <a:lnTo>
                  <a:pt x="2997" y="1814179"/>
                </a:lnTo>
                <a:lnTo>
                  <a:pt x="7124" y="1856946"/>
                </a:lnTo>
                <a:lnTo>
                  <a:pt x="13893" y="1896094"/>
                </a:lnTo>
                <a:lnTo>
                  <a:pt x="24006" y="1933937"/>
                </a:lnTo>
                <a:lnTo>
                  <a:pt x="46181" y="1981419"/>
                </a:lnTo>
                <a:lnTo>
                  <a:pt x="75945" y="2023837"/>
                </a:lnTo>
                <a:lnTo>
                  <a:pt x="112457" y="2060349"/>
                </a:lnTo>
                <a:lnTo>
                  <a:pt x="154875" y="2090115"/>
                </a:lnTo>
                <a:lnTo>
                  <a:pt x="202356" y="2112291"/>
                </a:lnTo>
                <a:lnTo>
                  <a:pt x="240200" y="2122404"/>
                </a:lnTo>
                <a:lnTo>
                  <a:pt x="279347" y="2129183"/>
                </a:lnTo>
                <a:lnTo>
                  <a:pt x="321842" y="2133295"/>
                </a:lnTo>
                <a:lnTo>
                  <a:pt x="369727" y="2135407"/>
                </a:lnTo>
                <a:lnTo>
                  <a:pt x="425047" y="2136185"/>
                </a:lnTo>
                <a:lnTo>
                  <a:pt x="489845" y="2136296"/>
                </a:lnTo>
                <a:lnTo>
                  <a:pt x="2894337" y="2136296"/>
                </a:lnTo>
                <a:lnTo>
                  <a:pt x="2960053" y="2136185"/>
                </a:lnTo>
                <a:lnTo>
                  <a:pt x="3015989" y="2135407"/>
                </a:lnTo>
                <a:lnTo>
                  <a:pt x="3064249" y="2133295"/>
                </a:lnTo>
                <a:lnTo>
                  <a:pt x="3106936" y="2129183"/>
                </a:lnTo>
                <a:lnTo>
                  <a:pt x="3146153" y="2122404"/>
                </a:lnTo>
                <a:lnTo>
                  <a:pt x="3184004" y="2112291"/>
                </a:lnTo>
                <a:lnTo>
                  <a:pt x="3231489" y="2090115"/>
                </a:lnTo>
                <a:lnTo>
                  <a:pt x="3273908" y="2060349"/>
                </a:lnTo>
                <a:lnTo>
                  <a:pt x="3310420" y="2023837"/>
                </a:lnTo>
                <a:lnTo>
                  <a:pt x="3340185" y="1981419"/>
                </a:lnTo>
                <a:lnTo>
                  <a:pt x="3362365" y="1933937"/>
                </a:lnTo>
                <a:lnTo>
                  <a:pt x="3372477" y="1896084"/>
                </a:lnTo>
                <a:lnTo>
                  <a:pt x="3379261" y="1856866"/>
                </a:lnTo>
                <a:lnTo>
                  <a:pt x="3383364" y="1814451"/>
                </a:lnTo>
                <a:lnTo>
                  <a:pt x="3385475" y="1766564"/>
                </a:lnTo>
                <a:lnTo>
                  <a:pt x="3386253" y="1711243"/>
                </a:lnTo>
                <a:lnTo>
                  <a:pt x="3386235" y="425053"/>
                </a:lnTo>
                <a:lnTo>
                  <a:pt x="3385475" y="370377"/>
                </a:lnTo>
                <a:lnTo>
                  <a:pt x="3383364" y="322117"/>
                </a:lnTo>
                <a:lnTo>
                  <a:pt x="3379239" y="279350"/>
                </a:lnTo>
                <a:lnTo>
                  <a:pt x="3372473" y="240202"/>
                </a:lnTo>
                <a:lnTo>
                  <a:pt x="3362365" y="202359"/>
                </a:lnTo>
                <a:lnTo>
                  <a:pt x="3340185" y="154877"/>
                </a:lnTo>
                <a:lnTo>
                  <a:pt x="3310420" y="112459"/>
                </a:lnTo>
                <a:lnTo>
                  <a:pt x="3273908" y="75946"/>
                </a:lnTo>
                <a:lnTo>
                  <a:pt x="3231489" y="46181"/>
                </a:lnTo>
                <a:lnTo>
                  <a:pt x="3184004" y="24005"/>
                </a:lnTo>
                <a:lnTo>
                  <a:pt x="3146163" y="13892"/>
                </a:lnTo>
                <a:lnTo>
                  <a:pt x="3107017" y="7112"/>
                </a:lnTo>
                <a:lnTo>
                  <a:pt x="3064522" y="3000"/>
                </a:lnTo>
                <a:lnTo>
                  <a:pt x="3016635" y="889"/>
                </a:lnTo>
                <a:lnTo>
                  <a:pt x="2961313" y="111"/>
                </a:lnTo>
                <a:lnTo>
                  <a:pt x="2896515" y="0"/>
                </a:lnTo>
                <a:close/>
              </a:path>
            </a:pathLst>
          </a:custGeom>
          <a:solidFill>
            <a:srgbClr val="7E649B"/>
          </a:solidFill>
        </p:spPr>
        <p:txBody>
          <a:bodyPr wrap="square" lIns="0" tIns="0" rIns="0" bIns="0" rtlCol="0"/>
          <a:lstStyle/>
          <a:p>
            <a:endParaRPr/>
          </a:p>
        </p:txBody>
      </p:sp>
      <p:sp>
        <p:nvSpPr>
          <p:cNvPr id="12" name="object 12"/>
          <p:cNvSpPr txBox="1"/>
          <p:nvPr/>
        </p:nvSpPr>
        <p:spPr>
          <a:xfrm>
            <a:off x="13044493" y="3191391"/>
            <a:ext cx="2981325" cy="553720"/>
          </a:xfrm>
          <a:prstGeom prst="rect">
            <a:avLst/>
          </a:prstGeom>
        </p:spPr>
        <p:txBody>
          <a:bodyPr vert="horz" wrap="square" lIns="0" tIns="13970" rIns="0" bIns="0" rtlCol="0">
            <a:spAutoFit/>
          </a:bodyPr>
          <a:lstStyle/>
          <a:p>
            <a:pPr marL="12700">
              <a:lnSpc>
                <a:spcPct val="100000"/>
              </a:lnSpc>
              <a:spcBef>
                <a:spcPts val="110"/>
              </a:spcBef>
            </a:pPr>
            <a:r>
              <a:rPr sz="3450" b="1" spc="-10" dirty="0">
                <a:solidFill>
                  <a:srgbClr val="FFFFFF"/>
                </a:solidFill>
                <a:latin typeface="Palatino Linotype"/>
                <a:cs typeface="Palatino Linotype"/>
              </a:rPr>
              <a:t>BaseballCoach</a:t>
            </a:r>
            <a:endParaRPr sz="3450" dirty="0">
              <a:latin typeface="Palatino Linotype"/>
              <a:cs typeface="Palatino Linotype"/>
            </a:endParaRPr>
          </a:p>
        </p:txBody>
      </p:sp>
      <p:pic>
        <p:nvPicPr>
          <p:cNvPr id="13" name="object 13"/>
          <p:cNvPicPr/>
          <p:nvPr/>
        </p:nvPicPr>
        <p:blipFill>
          <a:blip r:embed="rId2" cstate="print"/>
          <a:stretch>
            <a:fillRect/>
          </a:stretch>
        </p:blipFill>
        <p:spPr>
          <a:xfrm>
            <a:off x="6089826" y="2964665"/>
            <a:ext cx="6470073" cy="248920"/>
          </a:xfrm>
          <a:prstGeom prst="rect">
            <a:avLst/>
          </a:prstGeom>
        </p:spPr>
      </p:pic>
      <p:pic>
        <p:nvPicPr>
          <p:cNvPr id="14" name="object 14"/>
          <p:cNvPicPr/>
          <p:nvPr/>
        </p:nvPicPr>
        <p:blipFill>
          <a:blip r:embed="rId3" cstate="print"/>
          <a:stretch>
            <a:fillRect/>
          </a:stretch>
        </p:blipFill>
        <p:spPr>
          <a:xfrm>
            <a:off x="6059345" y="3881173"/>
            <a:ext cx="6470860" cy="248920"/>
          </a:xfrm>
          <a:prstGeom prst="rect">
            <a:avLst/>
          </a:prstGeom>
        </p:spPr>
      </p:pic>
      <p:sp>
        <p:nvSpPr>
          <p:cNvPr id="15" name="object 15"/>
          <p:cNvSpPr txBox="1"/>
          <p:nvPr/>
        </p:nvSpPr>
        <p:spPr>
          <a:xfrm>
            <a:off x="7788109" y="2322307"/>
            <a:ext cx="30353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getDailyWorkout()</a:t>
            </a:r>
            <a:endParaRPr sz="2950">
              <a:latin typeface="Arial"/>
              <a:cs typeface="Arial"/>
            </a:endParaRPr>
          </a:p>
        </p:txBody>
      </p:sp>
      <p:grpSp>
        <p:nvGrpSpPr>
          <p:cNvPr id="16" name="object 16"/>
          <p:cNvGrpSpPr/>
          <p:nvPr/>
        </p:nvGrpSpPr>
        <p:grpSpPr>
          <a:xfrm>
            <a:off x="13019771" y="8059190"/>
            <a:ext cx="2526665" cy="1975485"/>
            <a:chOff x="13019771" y="8059190"/>
            <a:chExt cx="2526665" cy="1975485"/>
          </a:xfrm>
        </p:grpSpPr>
        <p:pic>
          <p:nvPicPr>
            <p:cNvPr id="17" name="object 17"/>
            <p:cNvPicPr/>
            <p:nvPr/>
          </p:nvPicPr>
          <p:blipFill>
            <a:blip r:embed="rId4" cstate="print"/>
            <a:stretch>
              <a:fillRect/>
            </a:stretch>
          </p:blipFill>
          <p:spPr>
            <a:xfrm>
              <a:off x="13019771" y="8059190"/>
              <a:ext cx="1423799" cy="919100"/>
            </a:xfrm>
            <a:prstGeom prst="rect">
              <a:avLst/>
            </a:prstGeom>
          </p:spPr>
        </p:pic>
        <p:pic>
          <p:nvPicPr>
            <p:cNvPr id="18" name="object 18"/>
            <p:cNvPicPr/>
            <p:nvPr/>
          </p:nvPicPr>
          <p:blipFill>
            <a:blip r:embed="rId5" cstate="print"/>
            <a:stretch>
              <a:fillRect/>
            </a:stretch>
          </p:blipFill>
          <p:spPr>
            <a:xfrm>
              <a:off x="13333164" y="8349403"/>
              <a:ext cx="1423809" cy="919101"/>
            </a:xfrm>
            <a:prstGeom prst="rect">
              <a:avLst/>
            </a:prstGeom>
          </p:spPr>
        </p:pic>
        <p:sp>
          <p:nvSpPr>
            <p:cNvPr id="19" name="object 19"/>
            <p:cNvSpPr/>
            <p:nvPr/>
          </p:nvSpPr>
          <p:spPr>
            <a:xfrm>
              <a:off x="13785695" y="8755558"/>
              <a:ext cx="1424305" cy="919480"/>
            </a:xfrm>
            <a:custGeom>
              <a:avLst/>
              <a:gdLst/>
              <a:ahLst/>
              <a:cxnLst/>
              <a:rect l="l" t="t" r="r" b="b"/>
              <a:pathLst>
                <a:path w="1424305" h="919479">
                  <a:moveTo>
                    <a:pt x="1213062" y="0"/>
                  </a:moveTo>
                  <a:lnTo>
                    <a:pt x="211689" y="0"/>
                  </a:lnTo>
                  <a:lnTo>
                    <a:pt x="170913" y="161"/>
                  </a:lnTo>
                  <a:lnTo>
                    <a:pt x="111656" y="4356"/>
                  </a:lnTo>
                  <a:lnTo>
                    <a:pt x="61854" y="22777"/>
                  </a:lnTo>
                  <a:lnTo>
                    <a:pt x="22781" y="61852"/>
                  </a:lnTo>
                  <a:lnTo>
                    <a:pt x="4358" y="111653"/>
                  </a:lnTo>
                  <a:lnTo>
                    <a:pt x="159" y="170911"/>
                  </a:lnTo>
                  <a:lnTo>
                    <a:pt x="0" y="210749"/>
                  </a:lnTo>
                  <a:lnTo>
                    <a:pt x="3" y="708351"/>
                  </a:lnTo>
                  <a:lnTo>
                    <a:pt x="175" y="748585"/>
                  </a:lnTo>
                  <a:lnTo>
                    <a:pt x="4363" y="807462"/>
                  </a:lnTo>
                  <a:lnTo>
                    <a:pt x="22781" y="857248"/>
                  </a:lnTo>
                  <a:lnTo>
                    <a:pt x="61854" y="896322"/>
                  </a:lnTo>
                  <a:lnTo>
                    <a:pt x="111641" y="914743"/>
                  </a:lnTo>
                  <a:lnTo>
                    <a:pt x="170520" y="918939"/>
                  </a:lnTo>
                  <a:lnTo>
                    <a:pt x="210757" y="919100"/>
                  </a:lnTo>
                  <a:lnTo>
                    <a:pt x="1212120" y="919100"/>
                  </a:lnTo>
                  <a:lnTo>
                    <a:pt x="1252896" y="918939"/>
                  </a:lnTo>
                  <a:lnTo>
                    <a:pt x="1312153" y="914743"/>
                  </a:lnTo>
                  <a:lnTo>
                    <a:pt x="1361955" y="896322"/>
                  </a:lnTo>
                  <a:lnTo>
                    <a:pt x="1401032" y="857248"/>
                  </a:lnTo>
                  <a:lnTo>
                    <a:pt x="1419456" y="807447"/>
                  </a:lnTo>
                  <a:lnTo>
                    <a:pt x="1423650" y="748189"/>
                  </a:lnTo>
                  <a:lnTo>
                    <a:pt x="1423810" y="708351"/>
                  </a:lnTo>
                  <a:lnTo>
                    <a:pt x="1423806" y="210749"/>
                  </a:lnTo>
                  <a:lnTo>
                    <a:pt x="1423634" y="170515"/>
                  </a:lnTo>
                  <a:lnTo>
                    <a:pt x="1419450" y="111638"/>
                  </a:lnTo>
                  <a:lnTo>
                    <a:pt x="1401032" y="61852"/>
                  </a:lnTo>
                  <a:lnTo>
                    <a:pt x="1361955" y="22777"/>
                  </a:lnTo>
                  <a:lnTo>
                    <a:pt x="1312168" y="4356"/>
                  </a:lnTo>
                  <a:lnTo>
                    <a:pt x="1253293" y="161"/>
                  </a:lnTo>
                  <a:lnTo>
                    <a:pt x="1213062" y="0"/>
                  </a:lnTo>
                  <a:close/>
                </a:path>
              </a:pathLst>
            </a:custGeom>
            <a:solidFill>
              <a:srgbClr val="5F844C"/>
            </a:solidFill>
          </p:spPr>
          <p:txBody>
            <a:bodyPr wrap="square" lIns="0" tIns="0" rIns="0" bIns="0" rtlCol="0"/>
            <a:lstStyle/>
            <a:p>
              <a:endParaRPr/>
            </a:p>
          </p:txBody>
        </p:sp>
        <p:pic>
          <p:nvPicPr>
            <p:cNvPr id="20" name="object 20"/>
            <p:cNvPicPr/>
            <p:nvPr/>
          </p:nvPicPr>
          <p:blipFill>
            <a:blip r:embed="rId6" cstate="print"/>
            <a:stretch>
              <a:fillRect/>
            </a:stretch>
          </p:blipFill>
          <p:spPr>
            <a:xfrm>
              <a:off x="14122292" y="9115336"/>
              <a:ext cx="1423799" cy="919101"/>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4366260" cy="1021080"/>
          </a:xfrm>
          <a:prstGeom prst="rect">
            <a:avLst/>
          </a:prstGeom>
        </p:spPr>
        <p:txBody>
          <a:bodyPr vert="horz" wrap="square" lIns="0" tIns="16510" rIns="0" bIns="0" rtlCol="0">
            <a:spAutoFit/>
          </a:bodyPr>
          <a:lstStyle/>
          <a:p>
            <a:pPr marL="12700">
              <a:lnSpc>
                <a:spcPct val="100000"/>
              </a:lnSpc>
              <a:spcBef>
                <a:spcPts val="130"/>
              </a:spcBef>
            </a:pPr>
            <a:r>
              <a:rPr sz="6500" spc="-80" dirty="0">
                <a:latin typeface="Book Antiqua"/>
                <a:cs typeface="Book Antiqua"/>
              </a:rPr>
              <a:t>Code</a:t>
            </a:r>
            <a:r>
              <a:rPr sz="6500" spc="-320" dirty="0">
                <a:latin typeface="Book Antiqua"/>
                <a:cs typeface="Book Antiqua"/>
              </a:rPr>
              <a:t> </a:t>
            </a:r>
            <a:r>
              <a:rPr sz="6500" spc="-95" dirty="0">
                <a:latin typeface="Book Antiqua"/>
                <a:cs typeface="Book Antiqua"/>
              </a:rPr>
              <a:t>Demo</a:t>
            </a:r>
            <a:endParaRPr sz="6500">
              <a:latin typeface="Book Antiqua"/>
              <a:cs typeface="Book Antiqua"/>
            </a:endParaRPr>
          </a:p>
        </p:txBody>
      </p:sp>
      <p:sp>
        <p:nvSpPr>
          <p:cNvPr id="3" name="object 3"/>
          <p:cNvSpPr txBox="1"/>
          <p:nvPr/>
        </p:nvSpPr>
        <p:spPr>
          <a:xfrm>
            <a:off x="982034" y="3480387"/>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3358925"/>
            <a:ext cx="6765290" cy="678815"/>
          </a:xfrm>
          <a:prstGeom prst="rect">
            <a:avLst/>
          </a:prstGeom>
        </p:spPr>
        <p:txBody>
          <a:bodyPr vert="horz" wrap="square" lIns="0" tIns="17145" rIns="0" bIns="0" rtlCol="0">
            <a:spAutoFit/>
          </a:bodyPr>
          <a:lstStyle/>
          <a:p>
            <a:pPr marL="12700">
              <a:lnSpc>
                <a:spcPct val="100000"/>
              </a:lnSpc>
              <a:spcBef>
                <a:spcPts val="135"/>
              </a:spcBef>
              <a:tabLst>
                <a:tab pos="3521710" algn="l"/>
              </a:tabLst>
            </a:pPr>
            <a:r>
              <a:rPr sz="4250" b="1" spc="-10" dirty="0">
                <a:latin typeface="Palatino Linotype"/>
                <a:cs typeface="Palatino Linotype"/>
              </a:rPr>
              <a:t>MyApp.java</a:t>
            </a:r>
            <a:r>
              <a:rPr sz="4250" spc="-10" dirty="0">
                <a:latin typeface="Palatino Linotype"/>
                <a:cs typeface="Palatino Linotype"/>
              </a:rPr>
              <a:t>:</a:t>
            </a:r>
            <a:r>
              <a:rPr sz="4250" dirty="0">
                <a:latin typeface="Palatino Linotype"/>
                <a:cs typeface="Palatino Linotype"/>
              </a:rPr>
              <a:t>	main </a:t>
            </a:r>
            <a:r>
              <a:rPr sz="4250" spc="-10" dirty="0">
                <a:latin typeface="Palatino Linotype"/>
                <a:cs typeface="Palatino Linotype"/>
              </a:rPr>
              <a:t>method</a:t>
            </a:r>
            <a:endParaRPr sz="4250">
              <a:latin typeface="Palatino Linotype"/>
              <a:cs typeface="Palatino Linotype"/>
            </a:endParaRPr>
          </a:p>
        </p:txBody>
      </p:sp>
      <p:sp>
        <p:nvSpPr>
          <p:cNvPr id="5" name="object 5"/>
          <p:cNvSpPr txBox="1"/>
          <p:nvPr/>
        </p:nvSpPr>
        <p:spPr>
          <a:xfrm>
            <a:off x="982034" y="463218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4510722"/>
            <a:ext cx="4849495" cy="678815"/>
          </a:xfrm>
          <a:prstGeom prst="rect">
            <a:avLst/>
          </a:prstGeom>
        </p:spPr>
        <p:txBody>
          <a:bodyPr vert="horz" wrap="square" lIns="0" tIns="17145" rIns="0" bIns="0" rtlCol="0">
            <a:spAutoFit/>
          </a:bodyPr>
          <a:lstStyle/>
          <a:p>
            <a:pPr marL="12700">
              <a:lnSpc>
                <a:spcPct val="100000"/>
              </a:lnSpc>
              <a:spcBef>
                <a:spcPts val="135"/>
              </a:spcBef>
            </a:pPr>
            <a:r>
              <a:rPr sz="4250" b="1" spc="-10" dirty="0">
                <a:latin typeface="Palatino Linotype"/>
                <a:cs typeface="Palatino Linotype"/>
              </a:rPr>
              <a:t>BaseballCoach.java</a:t>
            </a:r>
            <a:endParaRPr sz="4250">
              <a:latin typeface="Palatino Linotype"/>
              <a:cs typeface="Palatino Linotype"/>
            </a:endParaRPr>
          </a:p>
        </p:txBody>
      </p:sp>
      <p:sp>
        <p:nvSpPr>
          <p:cNvPr id="7" name="object 7"/>
          <p:cNvSpPr txBox="1"/>
          <p:nvPr/>
        </p:nvSpPr>
        <p:spPr>
          <a:xfrm>
            <a:off x="982034" y="578398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5662519"/>
            <a:ext cx="9098915" cy="678815"/>
          </a:xfrm>
          <a:prstGeom prst="rect">
            <a:avLst/>
          </a:prstGeom>
        </p:spPr>
        <p:txBody>
          <a:bodyPr vert="horz" wrap="square" lIns="0" tIns="17145" rIns="0" bIns="0" rtlCol="0">
            <a:spAutoFit/>
          </a:bodyPr>
          <a:lstStyle/>
          <a:p>
            <a:pPr marL="12700">
              <a:lnSpc>
                <a:spcPct val="100000"/>
              </a:lnSpc>
              <a:spcBef>
                <a:spcPts val="135"/>
              </a:spcBef>
            </a:pPr>
            <a:r>
              <a:rPr sz="4250" b="1" dirty="0">
                <a:latin typeface="Palatino Linotype"/>
                <a:cs typeface="Palatino Linotype"/>
              </a:rPr>
              <a:t>Coach.java</a:t>
            </a:r>
            <a:r>
              <a:rPr sz="4250" dirty="0">
                <a:latin typeface="Palatino Linotype"/>
                <a:cs typeface="Palatino Linotype"/>
              </a:rPr>
              <a:t>:</a:t>
            </a:r>
            <a:r>
              <a:rPr sz="4250" spc="-5" dirty="0">
                <a:latin typeface="Palatino Linotype"/>
                <a:cs typeface="Palatino Linotype"/>
              </a:rPr>
              <a:t> </a:t>
            </a:r>
            <a:r>
              <a:rPr sz="4250" dirty="0">
                <a:latin typeface="Palatino Linotype"/>
                <a:cs typeface="Palatino Linotype"/>
              </a:rPr>
              <a:t>interface</a:t>
            </a:r>
            <a:r>
              <a:rPr sz="4250" spc="-5" dirty="0">
                <a:latin typeface="Palatino Linotype"/>
                <a:cs typeface="Palatino Linotype"/>
              </a:rPr>
              <a:t> </a:t>
            </a:r>
            <a:r>
              <a:rPr sz="4250" dirty="0">
                <a:latin typeface="Palatino Linotype"/>
                <a:cs typeface="Palatino Linotype"/>
              </a:rPr>
              <a:t>after</a:t>
            </a:r>
            <a:r>
              <a:rPr sz="4250" spc="-5" dirty="0">
                <a:latin typeface="Palatino Linotype"/>
                <a:cs typeface="Palatino Linotype"/>
              </a:rPr>
              <a:t> </a:t>
            </a:r>
            <a:r>
              <a:rPr sz="4250" spc="-10" dirty="0">
                <a:latin typeface="Palatino Linotype"/>
                <a:cs typeface="Palatino Linotype"/>
              </a:rPr>
              <a:t>refactoring</a:t>
            </a:r>
            <a:endParaRPr sz="4250">
              <a:latin typeface="Palatino Linotype"/>
              <a:cs typeface="Palatino Linotype"/>
            </a:endParaRPr>
          </a:p>
        </p:txBody>
      </p:sp>
      <p:sp>
        <p:nvSpPr>
          <p:cNvPr id="9" name="object 9"/>
          <p:cNvSpPr txBox="1"/>
          <p:nvPr/>
        </p:nvSpPr>
        <p:spPr>
          <a:xfrm>
            <a:off x="982034" y="693577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10" name="object 10"/>
          <p:cNvSpPr txBox="1"/>
          <p:nvPr/>
        </p:nvSpPr>
        <p:spPr>
          <a:xfrm>
            <a:off x="1557932" y="6814317"/>
            <a:ext cx="4093845" cy="678815"/>
          </a:xfrm>
          <a:prstGeom prst="rect">
            <a:avLst/>
          </a:prstGeom>
        </p:spPr>
        <p:txBody>
          <a:bodyPr vert="horz" wrap="square" lIns="0" tIns="17145" rIns="0" bIns="0" rtlCol="0">
            <a:spAutoFit/>
          </a:bodyPr>
          <a:lstStyle/>
          <a:p>
            <a:pPr marL="12700">
              <a:lnSpc>
                <a:spcPct val="100000"/>
              </a:lnSpc>
              <a:spcBef>
                <a:spcPts val="135"/>
              </a:spcBef>
            </a:pPr>
            <a:r>
              <a:rPr sz="4250" b="1" spc="-10" dirty="0">
                <a:latin typeface="Palatino Linotype"/>
                <a:cs typeface="Palatino Linotype"/>
              </a:rPr>
              <a:t>TrackCoach.java</a:t>
            </a:r>
            <a:endParaRPr sz="4250">
              <a:latin typeface="Palatino Linotype"/>
              <a:cs typeface="Palatino Linotyp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82034" y="487808"/>
            <a:ext cx="5281295" cy="1021080"/>
          </a:xfrm>
          <a:prstGeom prst="rect">
            <a:avLst/>
          </a:prstGeom>
        </p:spPr>
        <p:txBody>
          <a:bodyPr vert="horz" wrap="square" lIns="0" tIns="16510" rIns="0" bIns="0" rtlCol="0">
            <a:spAutoFit/>
          </a:bodyPr>
          <a:lstStyle/>
          <a:p>
            <a:pPr marL="12700">
              <a:lnSpc>
                <a:spcPct val="100000"/>
              </a:lnSpc>
              <a:spcBef>
                <a:spcPts val="130"/>
              </a:spcBef>
            </a:pPr>
            <a:r>
              <a:rPr sz="6500" spc="-60" dirty="0">
                <a:latin typeface="Book Antiqua"/>
                <a:cs typeface="Book Antiqua"/>
              </a:rPr>
              <a:t>Ideal</a:t>
            </a:r>
            <a:r>
              <a:rPr sz="6500" spc="-315" dirty="0">
                <a:latin typeface="Book Antiqua"/>
                <a:cs typeface="Book Antiqua"/>
              </a:rPr>
              <a:t> </a:t>
            </a:r>
            <a:r>
              <a:rPr sz="6500" spc="-55" dirty="0">
                <a:latin typeface="Book Antiqua"/>
                <a:cs typeface="Book Antiqua"/>
              </a:rPr>
              <a:t>Solution</a:t>
            </a:r>
            <a:endParaRPr sz="6500">
              <a:latin typeface="Book Antiqua"/>
              <a:cs typeface="Book Antiqua"/>
            </a:endParaRPr>
          </a:p>
        </p:txBody>
      </p:sp>
      <p:sp>
        <p:nvSpPr>
          <p:cNvPr id="5" name="object 5"/>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6" name="object 6"/>
          <p:cNvSpPr txBox="1"/>
          <p:nvPr/>
        </p:nvSpPr>
        <p:spPr>
          <a:xfrm>
            <a:off x="3317041" y="3149507"/>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7" name="object 7"/>
          <p:cNvSpPr/>
          <p:nvPr/>
        </p:nvSpPr>
        <p:spPr>
          <a:xfrm>
            <a:off x="9413651" y="8456835"/>
            <a:ext cx="2755900" cy="1177290"/>
          </a:xfrm>
          <a:custGeom>
            <a:avLst/>
            <a:gdLst/>
            <a:ahLst/>
            <a:cxnLst/>
            <a:rect l="l" t="t" r="r" b="b"/>
            <a:pathLst>
              <a:path w="2755900" h="1177290">
                <a:moveTo>
                  <a:pt x="2356743" y="0"/>
                </a:moveTo>
                <a:lnTo>
                  <a:pt x="400338" y="0"/>
                </a:lnTo>
                <a:lnTo>
                  <a:pt x="337184" y="156"/>
                </a:lnTo>
                <a:lnTo>
                  <a:pt x="284996" y="1250"/>
                </a:lnTo>
                <a:lnTo>
                  <a:pt x="240816" y="4218"/>
                </a:lnTo>
                <a:lnTo>
                  <a:pt x="201686" y="10000"/>
                </a:lnTo>
                <a:lnTo>
                  <a:pt x="164648" y="19531"/>
                </a:lnTo>
                <a:lnTo>
                  <a:pt x="116973" y="43077"/>
                </a:lnTo>
                <a:lnTo>
                  <a:pt x="76004" y="76003"/>
                </a:lnTo>
                <a:lnTo>
                  <a:pt x="43078" y="116973"/>
                </a:lnTo>
                <a:lnTo>
                  <a:pt x="19531" y="164648"/>
                </a:lnTo>
                <a:lnTo>
                  <a:pt x="9997" y="201686"/>
                </a:lnTo>
                <a:lnTo>
                  <a:pt x="4211" y="240816"/>
                </a:lnTo>
                <a:lnTo>
                  <a:pt x="1250" y="284613"/>
                </a:lnTo>
                <a:lnTo>
                  <a:pt x="156" y="336276"/>
                </a:lnTo>
                <a:lnTo>
                  <a:pt x="0" y="398566"/>
                </a:lnTo>
                <a:lnTo>
                  <a:pt x="4" y="778717"/>
                </a:lnTo>
                <a:lnTo>
                  <a:pt x="156" y="840100"/>
                </a:lnTo>
                <a:lnTo>
                  <a:pt x="1250" y="892288"/>
                </a:lnTo>
                <a:lnTo>
                  <a:pt x="4235" y="936581"/>
                </a:lnTo>
                <a:lnTo>
                  <a:pt x="10003" y="975612"/>
                </a:lnTo>
                <a:lnTo>
                  <a:pt x="19531" y="1012636"/>
                </a:lnTo>
                <a:lnTo>
                  <a:pt x="43078" y="1060310"/>
                </a:lnTo>
                <a:lnTo>
                  <a:pt x="76004" y="1101279"/>
                </a:lnTo>
                <a:lnTo>
                  <a:pt x="116973" y="1134206"/>
                </a:lnTo>
                <a:lnTo>
                  <a:pt x="164648" y="1157753"/>
                </a:lnTo>
                <a:lnTo>
                  <a:pt x="201672" y="1167284"/>
                </a:lnTo>
                <a:lnTo>
                  <a:pt x="240703" y="1173065"/>
                </a:lnTo>
                <a:lnTo>
                  <a:pt x="284613" y="1176034"/>
                </a:lnTo>
                <a:lnTo>
                  <a:pt x="336277" y="1177128"/>
                </a:lnTo>
                <a:lnTo>
                  <a:pt x="398566" y="1177284"/>
                </a:lnTo>
                <a:lnTo>
                  <a:pt x="2354974" y="1177284"/>
                </a:lnTo>
                <a:lnTo>
                  <a:pt x="2418128" y="1177128"/>
                </a:lnTo>
                <a:lnTo>
                  <a:pt x="2470315" y="1176034"/>
                </a:lnTo>
                <a:lnTo>
                  <a:pt x="2514495" y="1173065"/>
                </a:lnTo>
                <a:lnTo>
                  <a:pt x="2553624" y="1167284"/>
                </a:lnTo>
                <a:lnTo>
                  <a:pt x="2590663" y="1157753"/>
                </a:lnTo>
                <a:lnTo>
                  <a:pt x="2638338" y="1134206"/>
                </a:lnTo>
                <a:lnTo>
                  <a:pt x="2679308" y="1101279"/>
                </a:lnTo>
                <a:lnTo>
                  <a:pt x="2712234" y="1060310"/>
                </a:lnTo>
                <a:lnTo>
                  <a:pt x="2735779" y="1012636"/>
                </a:lnTo>
                <a:lnTo>
                  <a:pt x="2745311" y="975598"/>
                </a:lnTo>
                <a:lnTo>
                  <a:pt x="2751097" y="936468"/>
                </a:lnTo>
                <a:lnTo>
                  <a:pt x="2754057" y="892671"/>
                </a:lnTo>
                <a:lnTo>
                  <a:pt x="2755151" y="841007"/>
                </a:lnTo>
                <a:lnTo>
                  <a:pt x="2755307" y="778717"/>
                </a:lnTo>
                <a:lnTo>
                  <a:pt x="2755303" y="398566"/>
                </a:lnTo>
                <a:lnTo>
                  <a:pt x="2755151" y="337183"/>
                </a:lnTo>
                <a:lnTo>
                  <a:pt x="2754057" y="284995"/>
                </a:lnTo>
                <a:lnTo>
                  <a:pt x="2751072" y="240702"/>
                </a:lnTo>
                <a:lnTo>
                  <a:pt x="2745305" y="201672"/>
                </a:lnTo>
                <a:lnTo>
                  <a:pt x="2735779" y="164648"/>
                </a:lnTo>
                <a:lnTo>
                  <a:pt x="2712234" y="116973"/>
                </a:lnTo>
                <a:lnTo>
                  <a:pt x="2679308" y="76003"/>
                </a:lnTo>
                <a:lnTo>
                  <a:pt x="2638338" y="43077"/>
                </a:lnTo>
                <a:lnTo>
                  <a:pt x="2590663" y="19531"/>
                </a:lnTo>
                <a:lnTo>
                  <a:pt x="2553639" y="10000"/>
                </a:lnTo>
                <a:lnTo>
                  <a:pt x="2514608" y="4218"/>
                </a:lnTo>
                <a:lnTo>
                  <a:pt x="2470697" y="1250"/>
                </a:lnTo>
                <a:lnTo>
                  <a:pt x="2419034" y="156"/>
                </a:lnTo>
                <a:lnTo>
                  <a:pt x="2356743" y="0"/>
                </a:lnTo>
                <a:close/>
              </a:path>
            </a:pathLst>
          </a:custGeom>
          <a:solidFill>
            <a:srgbClr val="7E649B"/>
          </a:solidFill>
        </p:spPr>
        <p:txBody>
          <a:bodyPr wrap="square" lIns="0" tIns="0" rIns="0" bIns="0" rtlCol="0"/>
          <a:lstStyle/>
          <a:p>
            <a:endParaRPr/>
          </a:p>
        </p:txBody>
      </p:sp>
      <p:sp>
        <p:nvSpPr>
          <p:cNvPr id="8" name="object 8"/>
          <p:cNvSpPr txBox="1"/>
          <p:nvPr/>
        </p:nvSpPr>
        <p:spPr>
          <a:xfrm>
            <a:off x="9798519" y="8845669"/>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9" name="object 9"/>
          <p:cNvPicPr/>
          <p:nvPr/>
        </p:nvPicPr>
        <p:blipFill>
          <a:blip r:embed="rId2" cstate="print"/>
          <a:stretch>
            <a:fillRect/>
          </a:stretch>
        </p:blipFill>
        <p:spPr>
          <a:xfrm>
            <a:off x="6089826" y="2964665"/>
            <a:ext cx="6470073" cy="248920"/>
          </a:xfrm>
          <a:prstGeom prst="rect">
            <a:avLst/>
          </a:prstGeom>
        </p:spPr>
      </p:pic>
      <p:pic>
        <p:nvPicPr>
          <p:cNvPr id="10" name="object 10"/>
          <p:cNvPicPr/>
          <p:nvPr/>
        </p:nvPicPr>
        <p:blipFill>
          <a:blip r:embed="rId3" cstate="print"/>
          <a:stretch>
            <a:fillRect/>
          </a:stretch>
        </p:blipFill>
        <p:spPr>
          <a:xfrm>
            <a:off x="6059345" y="3881173"/>
            <a:ext cx="6470860" cy="248920"/>
          </a:xfrm>
          <a:prstGeom prst="rect">
            <a:avLst/>
          </a:prstGeom>
        </p:spPr>
      </p:pic>
      <p:sp>
        <p:nvSpPr>
          <p:cNvPr id="11" name="object 11"/>
          <p:cNvSpPr txBox="1"/>
          <p:nvPr/>
        </p:nvSpPr>
        <p:spPr>
          <a:xfrm>
            <a:off x="7201740" y="2322307"/>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pic>
        <p:nvPicPr>
          <p:cNvPr id="12" name="object 12"/>
          <p:cNvPicPr/>
          <p:nvPr/>
        </p:nvPicPr>
        <p:blipFill>
          <a:blip r:embed="rId4" cstate="print"/>
          <a:stretch>
            <a:fillRect/>
          </a:stretch>
        </p:blipFill>
        <p:spPr>
          <a:xfrm>
            <a:off x="12880278" y="8986715"/>
            <a:ext cx="2755308" cy="1177284"/>
          </a:xfrm>
          <a:prstGeom prst="rect">
            <a:avLst/>
          </a:prstGeom>
        </p:spPr>
      </p:pic>
      <p:sp>
        <p:nvSpPr>
          <p:cNvPr id="13" name="object 13"/>
          <p:cNvSpPr txBox="1"/>
          <p:nvPr/>
        </p:nvSpPr>
        <p:spPr>
          <a:xfrm>
            <a:off x="13316737" y="9379684"/>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4" name="object 14"/>
          <p:cNvPicPr/>
          <p:nvPr/>
        </p:nvPicPr>
        <p:blipFill>
          <a:blip r:embed="rId5" cstate="print"/>
          <a:stretch>
            <a:fillRect/>
          </a:stretch>
        </p:blipFill>
        <p:spPr>
          <a:xfrm>
            <a:off x="16346899" y="8456835"/>
            <a:ext cx="2755304" cy="1177284"/>
          </a:xfrm>
          <a:prstGeom prst="rect">
            <a:avLst/>
          </a:prstGeom>
        </p:spPr>
      </p:pic>
      <p:sp>
        <p:nvSpPr>
          <p:cNvPr id="15" name="object 15"/>
          <p:cNvSpPr txBox="1"/>
          <p:nvPr/>
        </p:nvSpPr>
        <p:spPr>
          <a:xfrm>
            <a:off x="16803541" y="8845669"/>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6" name="object 16"/>
          <p:cNvSpPr/>
          <p:nvPr/>
        </p:nvSpPr>
        <p:spPr>
          <a:xfrm>
            <a:off x="12845600" y="1947490"/>
            <a:ext cx="3271520" cy="2974975"/>
          </a:xfrm>
          <a:custGeom>
            <a:avLst/>
            <a:gdLst/>
            <a:ahLst/>
            <a:cxnLst/>
            <a:rect l="l" t="t" r="r" b="b"/>
            <a:pathLst>
              <a:path w="3271519" h="2974975">
                <a:moveTo>
                  <a:pt x="2802363" y="0"/>
                </a:moveTo>
                <a:lnTo>
                  <a:pt x="470748" y="0"/>
                </a:lnTo>
                <a:lnTo>
                  <a:pt x="407860" y="106"/>
                </a:lnTo>
                <a:lnTo>
                  <a:pt x="354332" y="850"/>
                </a:lnTo>
                <a:lnTo>
                  <a:pt x="308149" y="2871"/>
                </a:lnTo>
                <a:lnTo>
                  <a:pt x="267299" y="6806"/>
                </a:lnTo>
                <a:lnTo>
                  <a:pt x="193542" y="22971"/>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5"/>
                </a:lnTo>
                <a:lnTo>
                  <a:pt x="193542" y="2951447"/>
                </a:lnTo>
                <a:lnTo>
                  <a:pt x="237089" y="2962657"/>
                </a:lnTo>
                <a:lnTo>
                  <a:pt x="282995" y="2969457"/>
                </a:lnTo>
                <a:lnTo>
                  <a:pt x="334640" y="2972949"/>
                </a:lnTo>
                <a:lnTo>
                  <a:pt x="395403" y="2974235"/>
                </a:lnTo>
                <a:lnTo>
                  <a:pt x="468664" y="2974419"/>
                </a:lnTo>
                <a:lnTo>
                  <a:pt x="2800279" y="2974419"/>
                </a:lnTo>
                <a:lnTo>
                  <a:pt x="2863171" y="2974313"/>
                </a:lnTo>
                <a:lnTo>
                  <a:pt x="2916702" y="2973568"/>
                </a:lnTo>
                <a:lnTo>
                  <a:pt x="2962885" y="2971547"/>
                </a:lnTo>
                <a:lnTo>
                  <a:pt x="3003735" y="2967612"/>
                </a:lnTo>
                <a:lnTo>
                  <a:pt x="3077485" y="2951447"/>
                </a:lnTo>
                <a:lnTo>
                  <a:pt x="3122926" y="2930225"/>
                </a:lnTo>
                <a:lnTo>
                  <a:pt x="3163519" y="2901741"/>
                </a:lnTo>
                <a:lnTo>
                  <a:pt x="3198460" y="2866800"/>
                </a:lnTo>
                <a:lnTo>
                  <a:pt x="3226946" y="2826208"/>
                </a:lnTo>
                <a:lnTo>
                  <a:pt x="3248171" y="2780769"/>
                </a:lnTo>
                <a:lnTo>
                  <a:pt x="3259377" y="2737224"/>
                </a:lnTo>
                <a:lnTo>
                  <a:pt x="3266174" y="2691319"/>
                </a:lnTo>
                <a:lnTo>
                  <a:pt x="3269664" y="2639674"/>
                </a:lnTo>
                <a:lnTo>
                  <a:pt x="3270950" y="2578910"/>
                </a:lnTo>
                <a:lnTo>
                  <a:pt x="3271134" y="2505648"/>
                </a:lnTo>
                <a:lnTo>
                  <a:pt x="3271028" y="407966"/>
                </a:lnTo>
                <a:lnTo>
                  <a:pt x="3270283" y="354437"/>
                </a:lnTo>
                <a:lnTo>
                  <a:pt x="3268264" y="308254"/>
                </a:lnTo>
                <a:lnTo>
                  <a:pt x="3264330" y="267404"/>
                </a:lnTo>
                <a:lnTo>
                  <a:pt x="3248171" y="193649"/>
                </a:lnTo>
                <a:lnTo>
                  <a:pt x="3226946" y="148210"/>
                </a:lnTo>
                <a:lnTo>
                  <a:pt x="3198460" y="107618"/>
                </a:lnTo>
                <a:lnTo>
                  <a:pt x="3163519" y="72677"/>
                </a:lnTo>
                <a:lnTo>
                  <a:pt x="3122926" y="44193"/>
                </a:lnTo>
                <a:lnTo>
                  <a:pt x="3077485" y="22971"/>
                </a:lnTo>
                <a:lnTo>
                  <a:pt x="3033943" y="11761"/>
                </a:lnTo>
                <a:lnTo>
                  <a:pt x="2988039" y="4961"/>
                </a:lnTo>
                <a:lnTo>
                  <a:pt x="2936394" y="1470"/>
                </a:lnTo>
                <a:lnTo>
                  <a:pt x="2875629" y="183"/>
                </a:lnTo>
                <a:lnTo>
                  <a:pt x="2802363" y="0"/>
                </a:lnTo>
                <a:close/>
              </a:path>
            </a:pathLst>
          </a:custGeom>
          <a:solidFill>
            <a:srgbClr val="729460"/>
          </a:solidFill>
        </p:spPr>
        <p:txBody>
          <a:bodyPr wrap="square" lIns="0" tIns="0" rIns="0" bIns="0" rtlCol="0"/>
          <a:lstStyle/>
          <a:p>
            <a:endParaRPr/>
          </a:p>
        </p:txBody>
      </p:sp>
      <p:sp>
        <p:nvSpPr>
          <p:cNvPr id="17" name="object 17"/>
          <p:cNvSpPr txBox="1"/>
          <p:nvPr/>
        </p:nvSpPr>
        <p:spPr>
          <a:xfrm>
            <a:off x="13735572" y="1960014"/>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8" name="object 18"/>
          <p:cNvPicPr/>
          <p:nvPr/>
        </p:nvPicPr>
        <p:blipFill>
          <a:blip r:embed="rId6" cstate="print"/>
          <a:stretch>
            <a:fillRect/>
          </a:stretch>
        </p:blipFill>
        <p:spPr>
          <a:xfrm>
            <a:off x="13699007" y="3299633"/>
            <a:ext cx="1564228" cy="1564228"/>
          </a:xfrm>
          <a:prstGeom prst="rect">
            <a:avLst/>
          </a:prstGeom>
        </p:spPr>
      </p:pic>
      <p:pic>
        <p:nvPicPr>
          <p:cNvPr id="19" name="object 19"/>
          <p:cNvPicPr/>
          <p:nvPr/>
        </p:nvPicPr>
        <p:blipFill>
          <a:blip r:embed="rId7" cstate="print"/>
          <a:stretch>
            <a:fillRect/>
          </a:stretch>
        </p:blipFill>
        <p:spPr>
          <a:xfrm>
            <a:off x="13863453" y="6167351"/>
            <a:ext cx="1570632" cy="1570632"/>
          </a:xfrm>
          <a:prstGeom prst="rect">
            <a:avLst/>
          </a:prstGeom>
        </p:spPr>
      </p:pic>
      <p:sp>
        <p:nvSpPr>
          <p:cNvPr id="20" name="object 20"/>
          <p:cNvSpPr txBox="1"/>
          <p:nvPr/>
        </p:nvSpPr>
        <p:spPr>
          <a:xfrm>
            <a:off x="15358560" y="6699137"/>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21" name="object 21"/>
          <p:cNvGrpSpPr/>
          <p:nvPr/>
        </p:nvGrpSpPr>
        <p:grpSpPr>
          <a:xfrm>
            <a:off x="10970608" y="4997122"/>
            <a:ext cx="5457825" cy="3959860"/>
            <a:chOff x="10970608" y="4997122"/>
            <a:chExt cx="5457825" cy="3959860"/>
          </a:xfrm>
        </p:grpSpPr>
        <p:sp>
          <p:nvSpPr>
            <p:cNvPr id="22" name="object 22"/>
            <p:cNvSpPr/>
            <p:nvPr/>
          </p:nvSpPr>
          <p:spPr>
            <a:xfrm>
              <a:off x="10981079" y="7248418"/>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3" name="object 23"/>
            <p:cNvSpPr/>
            <p:nvPr/>
          </p:nvSpPr>
          <p:spPr>
            <a:xfrm>
              <a:off x="13983585" y="7780378"/>
              <a:ext cx="549275" cy="1165860"/>
            </a:xfrm>
            <a:custGeom>
              <a:avLst/>
              <a:gdLst/>
              <a:ahLst/>
              <a:cxnLst/>
              <a:rect l="l" t="t" r="r" b="b"/>
              <a:pathLst>
                <a:path w="549275" h="1165859">
                  <a:moveTo>
                    <a:pt x="0" y="1165601"/>
                  </a:moveTo>
                  <a:lnTo>
                    <a:pt x="548691" y="0"/>
                  </a:lnTo>
                </a:path>
              </a:pathLst>
            </a:custGeom>
            <a:ln w="20941">
              <a:solidFill>
                <a:srgbClr val="202020"/>
              </a:solidFill>
              <a:prstDash val="dash"/>
            </a:ln>
          </p:spPr>
          <p:txBody>
            <a:bodyPr wrap="square" lIns="0" tIns="0" rIns="0" bIns="0" rtlCol="0"/>
            <a:lstStyle/>
            <a:p>
              <a:endParaRPr/>
            </a:p>
          </p:txBody>
        </p:sp>
        <p:sp>
          <p:nvSpPr>
            <p:cNvPr id="24" name="object 24"/>
            <p:cNvSpPr/>
            <p:nvPr/>
          </p:nvSpPr>
          <p:spPr>
            <a:xfrm>
              <a:off x="15254992" y="7394401"/>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sp>
          <p:nvSpPr>
            <p:cNvPr id="25" name="object 25"/>
            <p:cNvSpPr/>
            <p:nvPr/>
          </p:nvSpPr>
          <p:spPr>
            <a:xfrm>
              <a:off x="14470732" y="5012829"/>
              <a:ext cx="362585" cy="1169670"/>
            </a:xfrm>
            <a:custGeom>
              <a:avLst/>
              <a:gdLst/>
              <a:ahLst/>
              <a:cxnLst/>
              <a:rect l="l" t="t" r="r" b="b"/>
              <a:pathLst>
                <a:path w="362584" h="1169670">
                  <a:moveTo>
                    <a:pt x="0" y="1169139"/>
                  </a:moveTo>
                  <a:lnTo>
                    <a:pt x="362190" y="0"/>
                  </a:lnTo>
                </a:path>
              </a:pathLst>
            </a:custGeom>
            <a:ln w="31412">
              <a:solidFill>
                <a:srgbClr val="000000"/>
              </a:solidFill>
            </a:ln>
          </p:spPr>
          <p:txBody>
            <a:bodyPr wrap="square" lIns="0" tIns="0" rIns="0" bIns="0" rtlCol="0"/>
            <a:lstStyle/>
            <a:p>
              <a:endParaRPr/>
            </a:p>
          </p:txBody>
        </p:sp>
      </p:grpSp>
      <p:grpSp>
        <p:nvGrpSpPr>
          <p:cNvPr id="26" name="object 26"/>
          <p:cNvGrpSpPr/>
          <p:nvPr/>
        </p:nvGrpSpPr>
        <p:grpSpPr>
          <a:xfrm>
            <a:off x="345539" y="4701427"/>
            <a:ext cx="9172575" cy="3738245"/>
            <a:chOff x="345539" y="4701427"/>
            <a:chExt cx="9172575" cy="3738245"/>
          </a:xfrm>
        </p:grpSpPr>
        <p:pic>
          <p:nvPicPr>
            <p:cNvPr id="27" name="object 27"/>
            <p:cNvPicPr/>
            <p:nvPr/>
          </p:nvPicPr>
          <p:blipFill>
            <a:blip r:embed="rId8" cstate="print"/>
            <a:stretch>
              <a:fillRect/>
            </a:stretch>
          </p:blipFill>
          <p:spPr>
            <a:xfrm>
              <a:off x="492131" y="4795665"/>
              <a:ext cx="8879310" cy="3361154"/>
            </a:xfrm>
            <a:prstGeom prst="rect">
              <a:avLst/>
            </a:prstGeom>
          </p:spPr>
        </p:pic>
        <p:pic>
          <p:nvPicPr>
            <p:cNvPr id="28" name="object 28"/>
            <p:cNvPicPr/>
            <p:nvPr/>
          </p:nvPicPr>
          <p:blipFill>
            <a:blip r:embed="rId9" cstate="print"/>
            <a:stretch>
              <a:fillRect/>
            </a:stretch>
          </p:blipFill>
          <p:spPr>
            <a:xfrm>
              <a:off x="345539" y="4701427"/>
              <a:ext cx="9172495" cy="3738106"/>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281295" cy="1021080"/>
          </a:xfrm>
          <a:prstGeom prst="rect">
            <a:avLst/>
          </a:prstGeom>
        </p:spPr>
        <p:txBody>
          <a:bodyPr vert="horz" wrap="square" lIns="0" tIns="16510" rIns="0" bIns="0" rtlCol="0">
            <a:spAutoFit/>
          </a:bodyPr>
          <a:lstStyle/>
          <a:p>
            <a:pPr marL="12700">
              <a:lnSpc>
                <a:spcPct val="100000"/>
              </a:lnSpc>
              <a:spcBef>
                <a:spcPts val="130"/>
              </a:spcBef>
            </a:pPr>
            <a:r>
              <a:rPr sz="6500" spc="-60" dirty="0">
                <a:latin typeface="Book Antiqua"/>
                <a:cs typeface="Book Antiqua"/>
              </a:rPr>
              <a:t>Ideal</a:t>
            </a:r>
            <a:r>
              <a:rPr sz="6500" spc="-315" dirty="0">
                <a:latin typeface="Book Antiqua"/>
                <a:cs typeface="Book Antiqua"/>
              </a:rPr>
              <a:t> </a:t>
            </a:r>
            <a:r>
              <a:rPr sz="6500" spc="-55" dirty="0">
                <a:latin typeface="Book Antiqua"/>
                <a:cs typeface="Book Antiqua"/>
              </a:rPr>
              <a:t>Solution</a:t>
            </a:r>
            <a:endParaRPr sz="6500">
              <a:latin typeface="Book Antiqua"/>
              <a:cs typeface="Book Antiqua"/>
            </a:endParaRPr>
          </a:p>
        </p:txBody>
      </p:sp>
      <p:sp>
        <p:nvSpPr>
          <p:cNvPr id="3" name="object 3"/>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4" name="object 4"/>
          <p:cNvSpPr txBox="1"/>
          <p:nvPr/>
        </p:nvSpPr>
        <p:spPr>
          <a:xfrm>
            <a:off x="3317041" y="3149507"/>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5" name="object 5"/>
          <p:cNvSpPr/>
          <p:nvPr/>
        </p:nvSpPr>
        <p:spPr>
          <a:xfrm>
            <a:off x="9413651" y="8456835"/>
            <a:ext cx="2755900" cy="1177290"/>
          </a:xfrm>
          <a:custGeom>
            <a:avLst/>
            <a:gdLst/>
            <a:ahLst/>
            <a:cxnLst/>
            <a:rect l="l" t="t" r="r" b="b"/>
            <a:pathLst>
              <a:path w="2755900" h="1177290">
                <a:moveTo>
                  <a:pt x="2356743" y="0"/>
                </a:moveTo>
                <a:lnTo>
                  <a:pt x="400338" y="0"/>
                </a:lnTo>
                <a:lnTo>
                  <a:pt x="337184" y="156"/>
                </a:lnTo>
                <a:lnTo>
                  <a:pt x="284996" y="1250"/>
                </a:lnTo>
                <a:lnTo>
                  <a:pt x="240816" y="4218"/>
                </a:lnTo>
                <a:lnTo>
                  <a:pt x="201686" y="10000"/>
                </a:lnTo>
                <a:lnTo>
                  <a:pt x="164648" y="19531"/>
                </a:lnTo>
                <a:lnTo>
                  <a:pt x="116973" y="43077"/>
                </a:lnTo>
                <a:lnTo>
                  <a:pt x="76004" y="76003"/>
                </a:lnTo>
                <a:lnTo>
                  <a:pt x="43078" y="116973"/>
                </a:lnTo>
                <a:lnTo>
                  <a:pt x="19531" y="164648"/>
                </a:lnTo>
                <a:lnTo>
                  <a:pt x="9997" y="201686"/>
                </a:lnTo>
                <a:lnTo>
                  <a:pt x="4211" y="240816"/>
                </a:lnTo>
                <a:lnTo>
                  <a:pt x="1250" y="284613"/>
                </a:lnTo>
                <a:lnTo>
                  <a:pt x="156" y="336276"/>
                </a:lnTo>
                <a:lnTo>
                  <a:pt x="0" y="398566"/>
                </a:lnTo>
                <a:lnTo>
                  <a:pt x="4" y="778717"/>
                </a:lnTo>
                <a:lnTo>
                  <a:pt x="156" y="840100"/>
                </a:lnTo>
                <a:lnTo>
                  <a:pt x="1250" y="892288"/>
                </a:lnTo>
                <a:lnTo>
                  <a:pt x="4235" y="936581"/>
                </a:lnTo>
                <a:lnTo>
                  <a:pt x="10003" y="975612"/>
                </a:lnTo>
                <a:lnTo>
                  <a:pt x="19531" y="1012636"/>
                </a:lnTo>
                <a:lnTo>
                  <a:pt x="43078" y="1060310"/>
                </a:lnTo>
                <a:lnTo>
                  <a:pt x="76004" y="1101279"/>
                </a:lnTo>
                <a:lnTo>
                  <a:pt x="116973" y="1134206"/>
                </a:lnTo>
                <a:lnTo>
                  <a:pt x="164648" y="1157753"/>
                </a:lnTo>
                <a:lnTo>
                  <a:pt x="201672" y="1167284"/>
                </a:lnTo>
                <a:lnTo>
                  <a:pt x="240703" y="1173065"/>
                </a:lnTo>
                <a:lnTo>
                  <a:pt x="284613" y="1176034"/>
                </a:lnTo>
                <a:lnTo>
                  <a:pt x="336277" y="1177128"/>
                </a:lnTo>
                <a:lnTo>
                  <a:pt x="398566" y="1177284"/>
                </a:lnTo>
                <a:lnTo>
                  <a:pt x="2354974" y="1177284"/>
                </a:lnTo>
                <a:lnTo>
                  <a:pt x="2418128" y="1177128"/>
                </a:lnTo>
                <a:lnTo>
                  <a:pt x="2470315" y="1176034"/>
                </a:lnTo>
                <a:lnTo>
                  <a:pt x="2514495" y="1173065"/>
                </a:lnTo>
                <a:lnTo>
                  <a:pt x="2553624" y="1167284"/>
                </a:lnTo>
                <a:lnTo>
                  <a:pt x="2590663" y="1157753"/>
                </a:lnTo>
                <a:lnTo>
                  <a:pt x="2638338" y="1134206"/>
                </a:lnTo>
                <a:lnTo>
                  <a:pt x="2679308" y="1101279"/>
                </a:lnTo>
                <a:lnTo>
                  <a:pt x="2712234" y="1060310"/>
                </a:lnTo>
                <a:lnTo>
                  <a:pt x="2735779" y="1012636"/>
                </a:lnTo>
                <a:lnTo>
                  <a:pt x="2745311" y="975598"/>
                </a:lnTo>
                <a:lnTo>
                  <a:pt x="2751097" y="936468"/>
                </a:lnTo>
                <a:lnTo>
                  <a:pt x="2754057" y="892671"/>
                </a:lnTo>
                <a:lnTo>
                  <a:pt x="2755151" y="841007"/>
                </a:lnTo>
                <a:lnTo>
                  <a:pt x="2755307" y="778717"/>
                </a:lnTo>
                <a:lnTo>
                  <a:pt x="2755303" y="398566"/>
                </a:lnTo>
                <a:lnTo>
                  <a:pt x="2755151" y="337183"/>
                </a:lnTo>
                <a:lnTo>
                  <a:pt x="2754057" y="284995"/>
                </a:lnTo>
                <a:lnTo>
                  <a:pt x="2751072" y="240702"/>
                </a:lnTo>
                <a:lnTo>
                  <a:pt x="2745305" y="201672"/>
                </a:lnTo>
                <a:lnTo>
                  <a:pt x="2735779" y="164648"/>
                </a:lnTo>
                <a:lnTo>
                  <a:pt x="2712234" y="116973"/>
                </a:lnTo>
                <a:lnTo>
                  <a:pt x="2679308" y="76003"/>
                </a:lnTo>
                <a:lnTo>
                  <a:pt x="2638338" y="43077"/>
                </a:lnTo>
                <a:lnTo>
                  <a:pt x="2590663" y="19531"/>
                </a:lnTo>
                <a:lnTo>
                  <a:pt x="2553639" y="10000"/>
                </a:lnTo>
                <a:lnTo>
                  <a:pt x="2514608" y="4218"/>
                </a:lnTo>
                <a:lnTo>
                  <a:pt x="2470697" y="1250"/>
                </a:lnTo>
                <a:lnTo>
                  <a:pt x="2419034" y="156"/>
                </a:lnTo>
                <a:lnTo>
                  <a:pt x="2356743" y="0"/>
                </a:lnTo>
                <a:close/>
              </a:path>
            </a:pathLst>
          </a:custGeom>
          <a:solidFill>
            <a:srgbClr val="7E649B"/>
          </a:solidFill>
        </p:spPr>
        <p:txBody>
          <a:bodyPr wrap="square" lIns="0" tIns="0" rIns="0" bIns="0" rtlCol="0"/>
          <a:lstStyle/>
          <a:p>
            <a:endParaRPr/>
          </a:p>
        </p:txBody>
      </p:sp>
      <p:sp>
        <p:nvSpPr>
          <p:cNvPr id="6" name="object 6"/>
          <p:cNvSpPr txBox="1"/>
          <p:nvPr/>
        </p:nvSpPr>
        <p:spPr>
          <a:xfrm>
            <a:off x="9798519" y="8845669"/>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7" name="object 7"/>
          <p:cNvPicPr/>
          <p:nvPr/>
        </p:nvPicPr>
        <p:blipFill>
          <a:blip r:embed="rId2" cstate="print"/>
          <a:stretch>
            <a:fillRect/>
          </a:stretch>
        </p:blipFill>
        <p:spPr>
          <a:xfrm>
            <a:off x="6089826" y="2964665"/>
            <a:ext cx="6470073" cy="248920"/>
          </a:xfrm>
          <a:prstGeom prst="rect">
            <a:avLst/>
          </a:prstGeom>
        </p:spPr>
      </p:pic>
      <p:pic>
        <p:nvPicPr>
          <p:cNvPr id="8" name="object 8"/>
          <p:cNvPicPr/>
          <p:nvPr/>
        </p:nvPicPr>
        <p:blipFill>
          <a:blip r:embed="rId3" cstate="print"/>
          <a:stretch>
            <a:fillRect/>
          </a:stretch>
        </p:blipFill>
        <p:spPr>
          <a:xfrm>
            <a:off x="6059345" y="3881173"/>
            <a:ext cx="6470860" cy="248920"/>
          </a:xfrm>
          <a:prstGeom prst="rect">
            <a:avLst/>
          </a:prstGeom>
        </p:spPr>
      </p:pic>
      <p:sp>
        <p:nvSpPr>
          <p:cNvPr id="9" name="object 9"/>
          <p:cNvSpPr txBox="1"/>
          <p:nvPr/>
        </p:nvSpPr>
        <p:spPr>
          <a:xfrm>
            <a:off x="7201740" y="2322307"/>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pic>
        <p:nvPicPr>
          <p:cNvPr id="10" name="object 10"/>
          <p:cNvPicPr/>
          <p:nvPr/>
        </p:nvPicPr>
        <p:blipFill>
          <a:blip r:embed="rId4" cstate="print"/>
          <a:stretch>
            <a:fillRect/>
          </a:stretch>
        </p:blipFill>
        <p:spPr>
          <a:xfrm>
            <a:off x="12880278" y="8986715"/>
            <a:ext cx="2755308" cy="1177284"/>
          </a:xfrm>
          <a:prstGeom prst="rect">
            <a:avLst/>
          </a:prstGeom>
        </p:spPr>
      </p:pic>
      <p:sp>
        <p:nvSpPr>
          <p:cNvPr id="11" name="object 11"/>
          <p:cNvSpPr txBox="1"/>
          <p:nvPr/>
        </p:nvSpPr>
        <p:spPr>
          <a:xfrm>
            <a:off x="13316737" y="9379684"/>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2" name="object 12"/>
          <p:cNvPicPr/>
          <p:nvPr/>
        </p:nvPicPr>
        <p:blipFill>
          <a:blip r:embed="rId5" cstate="print"/>
          <a:stretch>
            <a:fillRect/>
          </a:stretch>
        </p:blipFill>
        <p:spPr>
          <a:xfrm>
            <a:off x="16346899" y="8456835"/>
            <a:ext cx="2755304" cy="1177284"/>
          </a:xfrm>
          <a:prstGeom prst="rect">
            <a:avLst/>
          </a:prstGeom>
        </p:spPr>
      </p:pic>
      <p:sp>
        <p:nvSpPr>
          <p:cNvPr id="13" name="object 13"/>
          <p:cNvSpPr txBox="1"/>
          <p:nvPr/>
        </p:nvSpPr>
        <p:spPr>
          <a:xfrm>
            <a:off x="16803541" y="8845669"/>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4" name="object 14"/>
          <p:cNvSpPr/>
          <p:nvPr/>
        </p:nvSpPr>
        <p:spPr>
          <a:xfrm>
            <a:off x="12845600" y="1947490"/>
            <a:ext cx="3271520" cy="2974975"/>
          </a:xfrm>
          <a:custGeom>
            <a:avLst/>
            <a:gdLst/>
            <a:ahLst/>
            <a:cxnLst/>
            <a:rect l="l" t="t" r="r" b="b"/>
            <a:pathLst>
              <a:path w="3271519" h="2974975">
                <a:moveTo>
                  <a:pt x="2802363" y="0"/>
                </a:moveTo>
                <a:lnTo>
                  <a:pt x="470748" y="0"/>
                </a:lnTo>
                <a:lnTo>
                  <a:pt x="407860" y="106"/>
                </a:lnTo>
                <a:lnTo>
                  <a:pt x="354332" y="850"/>
                </a:lnTo>
                <a:lnTo>
                  <a:pt x="308149" y="2871"/>
                </a:lnTo>
                <a:lnTo>
                  <a:pt x="267299" y="6806"/>
                </a:lnTo>
                <a:lnTo>
                  <a:pt x="193542" y="22971"/>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5"/>
                </a:lnTo>
                <a:lnTo>
                  <a:pt x="193542" y="2951447"/>
                </a:lnTo>
                <a:lnTo>
                  <a:pt x="237089" y="2962657"/>
                </a:lnTo>
                <a:lnTo>
                  <a:pt x="282995" y="2969457"/>
                </a:lnTo>
                <a:lnTo>
                  <a:pt x="334640" y="2972949"/>
                </a:lnTo>
                <a:lnTo>
                  <a:pt x="395403" y="2974235"/>
                </a:lnTo>
                <a:lnTo>
                  <a:pt x="468664" y="2974419"/>
                </a:lnTo>
                <a:lnTo>
                  <a:pt x="2800279" y="2974419"/>
                </a:lnTo>
                <a:lnTo>
                  <a:pt x="2863171" y="2974313"/>
                </a:lnTo>
                <a:lnTo>
                  <a:pt x="2916702" y="2973568"/>
                </a:lnTo>
                <a:lnTo>
                  <a:pt x="2962885" y="2971547"/>
                </a:lnTo>
                <a:lnTo>
                  <a:pt x="3003735" y="2967612"/>
                </a:lnTo>
                <a:lnTo>
                  <a:pt x="3077485" y="2951447"/>
                </a:lnTo>
                <a:lnTo>
                  <a:pt x="3122926" y="2930225"/>
                </a:lnTo>
                <a:lnTo>
                  <a:pt x="3163519" y="2901741"/>
                </a:lnTo>
                <a:lnTo>
                  <a:pt x="3198460" y="2866800"/>
                </a:lnTo>
                <a:lnTo>
                  <a:pt x="3226946" y="2826208"/>
                </a:lnTo>
                <a:lnTo>
                  <a:pt x="3248171" y="2780769"/>
                </a:lnTo>
                <a:lnTo>
                  <a:pt x="3259377" y="2737224"/>
                </a:lnTo>
                <a:lnTo>
                  <a:pt x="3266174" y="2691319"/>
                </a:lnTo>
                <a:lnTo>
                  <a:pt x="3269664" y="2639674"/>
                </a:lnTo>
                <a:lnTo>
                  <a:pt x="3270950" y="2578910"/>
                </a:lnTo>
                <a:lnTo>
                  <a:pt x="3271134" y="2505648"/>
                </a:lnTo>
                <a:lnTo>
                  <a:pt x="3271028" y="407966"/>
                </a:lnTo>
                <a:lnTo>
                  <a:pt x="3270283" y="354437"/>
                </a:lnTo>
                <a:lnTo>
                  <a:pt x="3268264" y="308254"/>
                </a:lnTo>
                <a:lnTo>
                  <a:pt x="3264330" y="267404"/>
                </a:lnTo>
                <a:lnTo>
                  <a:pt x="3248171" y="193649"/>
                </a:lnTo>
                <a:lnTo>
                  <a:pt x="3226946" y="148210"/>
                </a:lnTo>
                <a:lnTo>
                  <a:pt x="3198460" y="107618"/>
                </a:lnTo>
                <a:lnTo>
                  <a:pt x="3163519" y="72677"/>
                </a:lnTo>
                <a:lnTo>
                  <a:pt x="3122926" y="44193"/>
                </a:lnTo>
                <a:lnTo>
                  <a:pt x="3077485" y="22971"/>
                </a:lnTo>
                <a:lnTo>
                  <a:pt x="3033943" y="11761"/>
                </a:lnTo>
                <a:lnTo>
                  <a:pt x="2988039" y="4961"/>
                </a:lnTo>
                <a:lnTo>
                  <a:pt x="2936394" y="1470"/>
                </a:lnTo>
                <a:lnTo>
                  <a:pt x="2875629" y="183"/>
                </a:lnTo>
                <a:lnTo>
                  <a:pt x="2802363" y="0"/>
                </a:lnTo>
                <a:close/>
              </a:path>
            </a:pathLst>
          </a:custGeom>
          <a:solidFill>
            <a:srgbClr val="729460"/>
          </a:solidFill>
        </p:spPr>
        <p:txBody>
          <a:bodyPr wrap="square" lIns="0" tIns="0" rIns="0" bIns="0" rtlCol="0"/>
          <a:lstStyle/>
          <a:p>
            <a:endParaRPr/>
          </a:p>
        </p:txBody>
      </p:sp>
      <p:sp>
        <p:nvSpPr>
          <p:cNvPr id="15" name="object 15"/>
          <p:cNvSpPr txBox="1"/>
          <p:nvPr/>
        </p:nvSpPr>
        <p:spPr>
          <a:xfrm>
            <a:off x="13735572" y="1960014"/>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6" name="object 16"/>
          <p:cNvPicPr/>
          <p:nvPr/>
        </p:nvPicPr>
        <p:blipFill>
          <a:blip r:embed="rId6" cstate="print"/>
          <a:stretch>
            <a:fillRect/>
          </a:stretch>
        </p:blipFill>
        <p:spPr>
          <a:xfrm>
            <a:off x="13699007" y="3299633"/>
            <a:ext cx="1564228" cy="1564228"/>
          </a:xfrm>
          <a:prstGeom prst="rect">
            <a:avLst/>
          </a:prstGeom>
        </p:spPr>
      </p:pic>
      <p:pic>
        <p:nvPicPr>
          <p:cNvPr id="17" name="object 17"/>
          <p:cNvPicPr/>
          <p:nvPr/>
        </p:nvPicPr>
        <p:blipFill>
          <a:blip r:embed="rId7" cstate="print"/>
          <a:stretch>
            <a:fillRect/>
          </a:stretch>
        </p:blipFill>
        <p:spPr>
          <a:xfrm>
            <a:off x="13863453" y="6167351"/>
            <a:ext cx="1570632" cy="1570632"/>
          </a:xfrm>
          <a:prstGeom prst="rect">
            <a:avLst/>
          </a:prstGeom>
        </p:spPr>
      </p:pic>
      <p:sp>
        <p:nvSpPr>
          <p:cNvPr id="18" name="object 18"/>
          <p:cNvSpPr txBox="1"/>
          <p:nvPr/>
        </p:nvSpPr>
        <p:spPr>
          <a:xfrm>
            <a:off x="15358560" y="6699137"/>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19" name="object 19"/>
          <p:cNvGrpSpPr/>
          <p:nvPr/>
        </p:nvGrpSpPr>
        <p:grpSpPr>
          <a:xfrm>
            <a:off x="10970608" y="4997122"/>
            <a:ext cx="5457825" cy="3959860"/>
            <a:chOff x="10970608" y="4997122"/>
            <a:chExt cx="5457825" cy="3959860"/>
          </a:xfrm>
        </p:grpSpPr>
        <p:sp>
          <p:nvSpPr>
            <p:cNvPr id="20" name="object 20"/>
            <p:cNvSpPr/>
            <p:nvPr/>
          </p:nvSpPr>
          <p:spPr>
            <a:xfrm>
              <a:off x="10981079" y="7248418"/>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1" name="object 21"/>
            <p:cNvSpPr/>
            <p:nvPr/>
          </p:nvSpPr>
          <p:spPr>
            <a:xfrm>
              <a:off x="13983585" y="7780378"/>
              <a:ext cx="549275" cy="1165860"/>
            </a:xfrm>
            <a:custGeom>
              <a:avLst/>
              <a:gdLst/>
              <a:ahLst/>
              <a:cxnLst/>
              <a:rect l="l" t="t" r="r" b="b"/>
              <a:pathLst>
                <a:path w="549275" h="1165859">
                  <a:moveTo>
                    <a:pt x="0" y="1165601"/>
                  </a:moveTo>
                  <a:lnTo>
                    <a:pt x="548691" y="0"/>
                  </a:lnTo>
                </a:path>
              </a:pathLst>
            </a:custGeom>
            <a:ln w="20941">
              <a:solidFill>
                <a:srgbClr val="202020"/>
              </a:solidFill>
              <a:prstDash val="dash"/>
            </a:ln>
          </p:spPr>
          <p:txBody>
            <a:bodyPr wrap="square" lIns="0" tIns="0" rIns="0" bIns="0" rtlCol="0"/>
            <a:lstStyle/>
            <a:p>
              <a:endParaRPr/>
            </a:p>
          </p:txBody>
        </p:sp>
        <p:sp>
          <p:nvSpPr>
            <p:cNvPr id="22" name="object 22"/>
            <p:cNvSpPr/>
            <p:nvPr/>
          </p:nvSpPr>
          <p:spPr>
            <a:xfrm>
              <a:off x="15254992" y="7394401"/>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sp>
          <p:nvSpPr>
            <p:cNvPr id="23" name="object 23"/>
            <p:cNvSpPr/>
            <p:nvPr/>
          </p:nvSpPr>
          <p:spPr>
            <a:xfrm>
              <a:off x="14470732" y="5012829"/>
              <a:ext cx="362585" cy="1169670"/>
            </a:xfrm>
            <a:custGeom>
              <a:avLst/>
              <a:gdLst/>
              <a:ahLst/>
              <a:cxnLst/>
              <a:rect l="l" t="t" r="r" b="b"/>
              <a:pathLst>
                <a:path w="362584" h="1169670">
                  <a:moveTo>
                    <a:pt x="0" y="1169139"/>
                  </a:moveTo>
                  <a:lnTo>
                    <a:pt x="362190" y="0"/>
                  </a:lnTo>
                </a:path>
              </a:pathLst>
            </a:custGeom>
            <a:ln w="31412">
              <a:solidFill>
                <a:srgbClr val="000000"/>
              </a:solidFill>
            </a:ln>
          </p:spPr>
          <p:txBody>
            <a:bodyPr wrap="square" lIns="0" tIns="0" rIns="0" bIns="0" rtlCol="0"/>
            <a:lstStyle/>
            <a:p>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6854" y="466866"/>
            <a:ext cx="650748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350"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3" name="object 3"/>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4" name="object 4"/>
          <p:cNvSpPr txBox="1"/>
          <p:nvPr/>
        </p:nvSpPr>
        <p:spPr>
          <a:xfrm>
            <a:off x="3317041" y="3149507"/>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5" name="object 5"/>
          <p:cNvSpPr/>
          <p:nvPr/>
        </p:nvSpPr>
        <p:spPr>
          <a:xfrm>
            <a:off x="9413651" y="8456835"/>
            <a:ext cx="2755900" cy="1177290"/>
          </a:xfrm>
          <a:custGeom>
            <a:avLst/>
            <a:gdLst/>
            <a:ahLst/>
            <a:cxnLst/>
            <a:rect l="l" t="t" r="r" b="b"/>
            <a:pathLst>
              <a:path w="2755900" h="1177290">
                <a:moveTo>
                  <a:pt x="2356743" y="0"/>
                </a:moveTo>
                <a:lnTo>
                  <a:pt x="400338" y="0"/>
                </a:lnTo>
                <a:lnTo>
                  <a:pt x="337184" y="156"/>
                </a:lnTo>
                <a:lnTo>
                  <a:pt x="284996" y="1250"/>
                </a:lnTo>
                <a:lnTo>
                  <a:pt x="240816" y="4218"/>
                </a:lnTo>
                <a:lnTo>
                  <a:pt x="201686" y="10000"/>
                </a:lnTo>
                <a:lnTo>
                  <a:pt x="164648" y="19531"/>
                </a:lnTo>
                <a:lnTo>
                  <a:pt x="116973" y="43077"/>
                </a:lnTo>
                <a:lnTo>
                  <a:pt x="76004" y="76003"/>
                </a:lnTo>
                <a:lnTo>
                  <a:pt x="43078" y="116973"/>
                </a:lnTo>
                <a:lnTo>
                  <a:pt x="19531" y="164648"/>
                </a:lnTo>
                <a:lnTo>
                  <a:pt x="9997" y="201686"/>
                </a:lnTo>
                <a:lnTo>
                  <a:pt x="4211" y="240816"/>
                </a:lnTo>
                <a:lnTo>
                  <a:pt x="1250" y="284613"/>
                </a:lnTo>
                <a:lnTo>
                  <a:pt x="156" y="336276"/>
                </a:lnTo>
                <a:lnTo>
                  <a:pt x="0" y="398566"/>
                </a:lnTo>
                <a:lnTo>
                  <a:pt x="4" y="778717"/>
                </a:lnTo>
                <a:lnTo>
                  <a:pt x="156" y="840100"/>
                </a:lnTo>
                <a:lnTo>
                  <a:pt x="1250" y="892288"/>
                </a:lnTo>
                <a:lnTo>
                  <a:pt x="4235" y="936581"/>
                </a:lnTo>
                <a:lnTo>
                  <a:pt x="10003" y="975612"/>
                </a:lnTo>
                <a:lnTo>
                  <a:pt x="19531" y="1012636"/>
                </a:lnTo>
                <a:lnTo>
                  <a:pt x="43078" y="1060310"/>
                </a:lnTo>
                <a:lnTo>
                  <a:pt x="76004" y="1101279"/>
                </a:lnTo>
                <a:lnTo>
                  <a:pt x="116973" y="1134206"/>
                </a:lnTo>
                <a:lnTo>
                  <a:pt x="164648" y="1157753"/>
                </a:lnTo>
                <a:lnTo>
                  <a:pt x="201672" y="1167284"/>
                </a:lnTo>
                <a:lnTo>
                  <a:pt x="240703" y="1173065"/>
                </a:lnTo>
                <a:lnTo>
                  <a:pt x="284613" y="1176034"/>
                </a:lnTo>
                <a:lnTo>
                  <a:pt x="336277" y="1177128"/>
                </a:lnTo>
                <a:lnTo>
                  <a:pt x="398566" y="1177284"/>
                </a:lnTo>
                <a:lnTo>
                  <a:pt x="2354974" y="1177284"/>
                </a:lnTo>
                <a:lnTo>
                  <a:pt x="2418128" y="1177128"/>
                </a:lnTo>
                <a:lnTo>
                  <a:pt x="2470315" y="1176034"/>
                </a:lnTo>
                <a:lnTo>
                  <a:pt x="2514495" y="1173065"/>
                </a:lnTo>
                <a:lnTo>
                  <a:pt x="2553624" y="1167284"/>
                </a:lnTo>
                <a:lnTo>
                  <a:pt x="2590663" y="1157753"/>
                </a:lnTo>
                <a:lnTo>
                  <a:pt x="2638338" y="1134206"/>
                </a:lnTo>
                <a:lnTo>
                  <a:pt x="2679308" y="1101279"/>
                </a:lnTo>
                <a:lnTo>
                  <a:pt x="2712234" y="1060310"/>
                </a:lnTo>
                <a:lnTo>
                  <a:pt x="2735779" y="1012636"/>
                </a:lnTo>
                <a:lnTo>
                  <a:pt x="2745311" y="975598"/>
                </a:lnTo>
                <a:lnTo>
                  <a:pt x="2751097" y="936468"/>
                </a:lnTo>
                <a:lnTo>
                  <a:pt x="2754057" y="892671"/>
                </a:lnTo>
                <a:lnTo>
                  <a:pt x="2755151" y="841007"/>
                </a:lnTo>
                <a:lnTo>
                  <a:pt x="2755307" y="778717"/>
                </a:lnTo>
                <a:lnTo>
                  <a:pt x="2755303" y="398566"/>
                </a:lnTo>
                <a:lnTo>
                  <a:pt x="2755151" y="337183"/>
                </a:lnTo>
                <a:lnTo>
                  <a:pt x="2754057" y="284995"/>
                </a:lnTo>
                <a:lnTo>
                  <a:pt x="2751072" y="240702"/>
                </a:lnTo>
                <a:lnTo>
                  <a:pt x="2745305" y="201672"/>
                </a:lnTo>
                <a:lnTo>
                  <a:pt x="2735779" y="164648"/>
                </a:lnTo>
                <a:lnTo>
                  <a:pt x="2712234" y="116973"/>
                </a:lnTo>
                <a:lnTo>
                  <a:pt x="2679308" y="76003"/>
                </a:lnTo>
                <a:lnTo>
                  <a:pt x="2638338" y="43077"/>
                </a:lnTo>
                <a:lnTo>
                  <a:pt x="2590663" y="19531"/>
                </a:lnTo>
                <a:lnTo>
                  <a:pt x="2553639" y="10000"/>
                </a:lnTo>
                <a:lnTo>
                  <a:pt x="2514608" y="4218"/>
                </a:lnTo>
                <a:lnTo>
                  <a:pt x="2470697" y="1250"/>
                </a:lnTo>
                <a:lnTo>
                  <a:pt x="2419034" y="156"/>
                </a:lnTo>
                <a:lnTo>
                  <a:pt x="2356743" y="0"/>
                </a:lnTo>
                <a:close/>
              </a:path>
            </a:pathLst>
          </a:custGeom>
          <a:solidFill>
            <a:srgbClr val="7E649B"/>
          </a:solidFill>
        </p:spPr>
        <p:txBody>
          <a:bodyPr wrap="square" lIns="0" tIns="0" rIns="0" bIns="0" rtlCol="0"/>
          <a:lstStyle/>
          <a:p>
            <a:endParaRPr/>
          </a:p>
        </p:txBody>
      </p:sp>
      <p:sp>
        <p:nvSpPr>
          <p:cNvPr id="6" name="object 6"/>
          <p:cNvSpPr txBox="1"/>
          <p:nvPr/>
        </p:nvSpPr>
        <p:spPr>
          <a:xfrm>
            <a:off x="9798519" y="8845669"/>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7" name="object 7"/>
          <p:cNvPicPr/>
          <p:nvPr/>
        </p:nvPicPr>
        <p:blipFill>
          <a:blip r:embed="rId2" cstate="print"/>
          <a:stretch>
            <a:fillRect/>
          </a:stretch>
        </p:blipFill>
        <p:spPr>
          <a:xfrm>
            <a:off x="6089826" y="2964665"/>
            <a:ext cx="6470073" cy="248920"/>
          </a:xfrm>
          <a:prstGeom prst="rect">
            <a:avLst/>
          </a:prstGeom>
        </p:spPr>
      </p:pic>
      <p:pic>
        <p:nvPicPr>
          <p:cNvPr id="8" name="object 8"/>
          <p:cNvPicPr/>
          <p:nvPr/>
        </p:nvPicPr>
        <p:blipFill>
          <a:blip r:embed="rId3" cstate="print"/>
          <a:stretch>
            <a:fillRect/>
          </a:stretch>
        </p:blipFill>
        <p:spPr>
          <a:xfrm>
            <a:off x="6059345" y="3881173"/>
            <a:ext cx="6470860" cy="248920"/>
          </a:xfrm>
          <a:prstGeom prst="rect">
            <a:avLst/>
          </a:prstGeom>
        </p:spPr>
      </p:pic>
      <p:sp>
        <p:nvSpPr>
          <p:cNvPr id="9" name="object 9"/>
          <p:cNvSpPr txBox="1"/>
          <p:nvPr/>
        </p:nvSpPr>
        <p:spPr>
          <a:xfrm>
            <a:off x="7201740" y="2322307"/>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pic>
        <p:nvPicPr>
          <p:cNvPr id="10" name="object 10"/>
          <p:cNvPicPr/>
          <p:nvPr/>
        </p:nvPicPr>
        <p:blipFill>
          <a:blip r:embed="rId4" cstate="print"/>
          <a:stretch>
            <a:fillRect/>
          </a:stretch>
        </p:blipFill>
        <p:spPr>
          <a:xfrm>
            <a:off x="12880278" y="8986715"/>
            <a:ext cx="2755308" cy="1177284"/>
          </a:xfrm>
          <a:prstGeom prst="rect">
            <a:avLst/>
          </a:prstGeom>
        </p:spPr>
      </p:pic>
      <p:sp>
        <p:nvSpPr>
          <p:cNvPr id="11" name="object 11"/>
          <p:cNvSpPr txBox="1"/>
          <p:nvPr/>
        </p:nvSpPr>
        <p:spPr>
          <a:xfrm>
            <a:off x="13316737" y="9379684"/>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2" name="object 12"/>
          <p:cNvPicPr/>
          <p:nvPr/>
        </p:nvPicPr>
        <p:blipFill>
          <a:blip r:embed="rId5" cstate="print"/>
          <a:stretch>
            <a:fillRect/>
          </a:stretch>
        </p:blipFill>
        <p:spPr>
          <a:xfrm>
            <a:off x="16346899" y="8456835"/>
            <a:ext cx="2755304" cy="1177284"/>
          </a:xfrm>
          <a:prstGeom prst="rect">
            <a:avLst/>
          </a:prstGeom>
        </p:spPr>
      </p:pic>
      <p:sp>
        <p:nvSpPr>
          <p:cNvPr id="13" name="object 13"/>
          <p:cNvSpPr txBox="1"/>
          <p:nvPr/>
        </p:nvSpPr>
        <p:spPr>
          <a:xfrm>
            <a:off x="16803541" y="8845669"/>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4" name="object 14"/>
          <p:cNvSpPr/>
          <p:nvPr/>
        </p:nvSpPr>
        <p:spPr>
          <a:xfrm>
            <a:off x="12845600" y="1947490"/>
            <a:ext cx="3271520" cy="2974975"/>
          </a:xfrm>
          <a:custGeom>
            <a:avLst/>
            <a:gdLst/>
            <a:ahLst/>
            <a:cxnLst/>
            <a:rect l="l" t="t" r="r" b="b"/>
            <a:pathLst>
              <a:path w="3271519" h="2974975">
                <a:moveTo>
                  <a:pt x="2802363" y="0"/>
                </a:moveTo>
                <a:lnTo>
                  <a:pt x="470748" y="0"/>
                </a:lnTo>
                <a:lnTo>
                  <a:pt x="407860" y="106"/>
                </a:lnTo>
                <a:lnTo>
                  <a:pt x="354332" y="850"/>
                </a:lnTo>
                <a:lnTo>
                  <a:pt x="308149" y="2871"/>
                </a:lnTo>
                <a:lnTo>
                  <a:pt x="267299" y="6806"/>
                </a:lnTo>
                <a:lnTo>
                  <a:pt x="193542" y="22971"/>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5"/>
                </a:lnTo>
                <a:lnTo>
                  <a:pt x="193542" y="2951447"/>
                </a:lnTo>
                <a:lnTo>
                  <a:pt x="237089" y="2962657"/>
                </a:lnTo>
                <a:lnTo>
                  <a:pt x="282995" y="2969457"/>
                </a:lnTo>
                <a:lnTo>
                  <a:pt x="334640" y="2972949"/>
                </a:lnTo>
                <a:lnTo>
                  <a:pt x="395403" y="2974235"/>
                </a:lnTo>
                <a:lnTo>
                  <a:pt x="468664" y="2974419"/>
                </a:lnTo>
                <a:lnTo>
                  <a:pt x="2800279" y="2974419"/>
                </a:lnTo>
                <a:lnTo>
                  <a:pt x="2863171" y="2974313"/>
                </a:lnTo>
                <a:lnTo>
                  <a:pt x="2916702" y="2973568"/>
                </a:lnTo>
                <a:lnTo>
                  <a:pt x="2962885" y="2971547"/>
                </a:lnTo>
                <a:lnTo>
                  <a:pt x="3003735" y="2967612"/>
                </a:lnTo>
                <a:lnTo>
                  <a:pt x="3077485" y="2951447"/>
                </a:lnTo>
                <a:lnTo>
                  <a:pt x="3122926" y="2930225"/>
                </a:lnTo>
                <a:lnTo>
                  <a:pt x="3163519" y="2901741"/>
                </a:lnTo>
                <a:lnTo>
                  <a:pt x="3198460" y="2866800"/>
                </a:lnTo>
                <a:lnTo>
                  <a:pt x="3226946" y="2826208"/>
                </a:lnTo>
                <a:lnTo>
                  <a:pt x="3248171" y="2780769"/>
                </a:lnTo>
                <a:lnTo>
                  <a:pt x="3259377" y="2737224"/>
                </a:lnTo>
                <a:lnTo>
                  <a:pt x="3266174" y="2691319"/>
                </a:lnTo>
                <a:lnTo>
                  <a:pt x="3269664" y="2639674"/>
                </a:lnTo>
                <a:lnTo>
                  <a:pt x="3270950" y="2578910"/>
                </a:lnTo>
                <a:lnTo>
                  <a:pt x="3271134" y="2505648"/>
                </a:lnTo>
                <a:lnTo>
                  <a:pt x="3271028" y="407966"/>
                </a:lnTo>
                <a:lnTo>
                  <a:pt x="3270283" y="354437"/>
                </a:lnTo>
                <a:lnTo>
                  <a:pt x="3268264" y="308254"/>
                </a:lnTo>
                <a:lnTo>
                  <a:pt x="3264330" y="267404"/>
                </a:lnTo>
                <a:lnTo>
                  <a:pt x="3248171" y="193649"/>
                </a:lnTo>
                <a:lnTo>
                  <a:pt x="3226946" y="148210"/>
                </a:lnTo>
                <a:lnTo>
                  <a:pt x="3198460" y="107618"/>
                </a:lnTo>
                <a:lnTo>
                  <a:pt x="3163519" y="72677"/>
                </a:lnTo>
                <a:lnTo>
                  <a:pt x="3122926" y="44193"/>
                </a:lnTo>
                <a:lnTo>
                  <a:pt x="3077485" y="22971"/>
                </a:lnTo>
                <a:lnTo>
                  <a:pt x="3033943" y="11761"/>
                </a:lnTo>
                <a:lnTo>
                  <a:pt x="2988039" y="4961"/>
                </a:lnTo>
                <a:lnTo>
                  <a:pt x="2936394" y="1470"/>
                </a:lnTo>
                <a:lnTo>
                  <a:pt x="2875629" y="183"/>
                </a:lnTo>
                <a:lnTo>
                  <a:pt x="2802363" y="0"/>
                </a:lnTo>
                <a:close/>
              </a:path>
            </a:pathLst>
          </a:custGeom>
          <a:solidFill>
            <a:srgbClr val="729460"/>
          </a:solidFill>
        </p:spPr>
        <p:txBody>
          <a:bodyPr wrap="square" lIns="0" tIns="0" rIns="0" bIns="0" rtlCol="0"/>
          <a:lstStyle/>
          <a:p>
            <a:endParaRPr/>
          </a:p>
        </p:txBody>
      </p:sp>
      <p:sp>
        <p:nvSpPr>
          <p:cNvPr id="15" name="object 15"/>
          <p:cNvSpPr txBox="1"/>
          <p:nvPr/>
        </p:nvSpPr>
        <p:spPr>
          <a:xfrm>
            <a:off x="13735572" y="1960014"/>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6" name="object 16"/>
          <p:cNvPicPr/>
          <p:nvPr/>
        </p:nvPicPr>
        <p:blipFill>
          <a:blip r:embed="rId6" cstate="print"/>
          <a:stretch>
            <a:fillRect/>
          </a:stretch>
        </p:blipFill>
        <p:spPr>
          <a:xfrm>
            <a:off x="13699007" y="3299633"/>
            <a:ext cx="1564228" cy="1564228"/>
          </a:xfrm>
          <a:prstGeom prst="rect">
            <a:avLst/>
          </a:prstGeom>
        </p:spPr>
      </p:pic>
      <p:pic>
        <p:nvPicPr>
          <p:cNvPr id="17" name="object 17"/>
          <p:cNvPicPr/>
          <p:nvPr/>
        </p:nvPicPr>
        <p:blipFill>
          <a:blip r:embed="rId7" cstate="print"/>
          <a:stretch>
            <a:fillRect/>
          </a:stretch>
        </p:blipFill>
        <p:spPr>
          <a:xfrm>
            <a:off x="13863453" y="6167351"/>
            <a:ext cx="1570632" cy="1570632"/>
          </a:xfrm>
          <a:prstGeom prst="rect">
            <a:avLst/>
          </a:prstGeom>
        </p:spPr>
      </p:pic>
      <p:sp>
        <p:nvSpPr>
          <p:cNvPr id="18" name="object 18"/>
          <p:cNvSpPr txBox="1"/>
          <p:nvPr/>
        </p:nvSpPr>
        <p:spPr>
          <a:xfrm>
            <a:off x="15358560" y="6699137"/>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19" name="object 19"/>
          <p:cNvGrpSpPr/>
          <p:nvPr/>
        </p:nvGrpSpPr>
        <p:grpSpPr>
          <a:xfrm>
            <a:off x="10970608" y="4997122"/>
            <a:ext cx="5457825" cy="3959860"/>
            <a:chOff x="10970608" y="4997122"/>
            <a:chExt cx="5457825" cy="3959860"/>
          </a:xfrm>
        </p:grpSpPr>
        <p:sp>
          <p:nvSpPr>
            <p:cNvPr id="20" name="object 20"/>
            <p:cNvSpPr/>
            <p:nvPr/>
          </p:nvSpPr>
          <p:spPr>
            <a:xfrm>
              <a:off x="10981079" y="7248418"/>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1" name="object 21"/>
            <p:cNvSpPr/>
            <p:nvPr/>
          </p:nvSpPr>
          <p:spPr>
            <a:xfrm>
              <a:off x="13983585" y="7780378"/>
              <a:ext cx="549275" cy="1165860"/>
            </a:xfrm>
            <a:custGeom>
              <a:avLst/>
              <a:gdLst/>
              <a:ahLst/>
              <a:cxnLst/>
              <a:rect l="l" t="t" r="r" b="b"/>
              <a:pathLst>
                <a:path w="549275" h="1165859">
                  <a:moveTo>
                    <a:pt x="0" y="1165601"/>
                  </a:moveTo>
                  <a:lnTo>
                    <a:pt x="548691" y="0"/>
                  </a:lnTo>
                </a:path>
              </a:pathLst>
            </a:custGeom>
            <a:ln w="20941">
              <a:solidFill>
                <a:srgbClr val="202020"/>
              </a:solidFill>
              <a:prstDash val="dash"/>
            </a:ln>
          </p:spPr>
          <p:txBody>
            <a:bodyPr wrap="square" lIns="0" tIns="0" rIns="0" bIns="0" rtlCol="0"/>
            <a:lstStyle/>
            <a:p>
              <a:endParaRPr/>
            </a:p>
          </p:txBody>
        </p:sp>
        <p:sp>
          <p:nvSpPr>
            <p:cNvPr id="22" name="object 22"/>
            <p:cNvSpPr/>
            <p:nvPr/>
          </p:nvSpPr>
          <p:spPr>
            <a:xfrm>
              <a:off x="15254992" y="7394401"/>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sp>
          <p:nvSpPr>
            <p:cNvPr id="23" name="object 23"/>
            <p:cNvSpPr/>
            <p:nvPr/>
          </p:nvSpPr>
          <p:spPr>
            <a:xfrm>
              <a:off x="14470732" y="5012829"/>
              <a:ext cx="362585" cy="1169670"/>
            </a:xfrm>
            <a:custGeom>
              <a:avLst/>
              <a:gdLst/>
              <a:ahLst/>
              <a:cxnLst/>
              <a:rect l="l" t="t" r="r" b="b"/>
              <a:pathLst>
                <a:path w="362584" h="1169670">
                  <a:moveTo>
                    <a:pt x="0" y="1169139"/>
                  </a:moveTo>
                  <a:lnTo>
                    <a:pt x="362190" y="0"/>
                  </a:lnTo>
                </a:path>
              </a:pathLst>
            </a:custGeom>
            <a:ln w="31412">
              <a:solidFill>
                <a:srgbClr val="000000"/>
              </a:solidFill>
            </a:ln>
          </p:spPr>
          <p:txBody>
            <a:bodyPr wrap="square" lIns="0" tIns="0" rIns="0" bIns="0" rtlCol="0"/>
            <a:lstStyle/>
            <a:p>
              <a:endParaRPr/>
            </a:p>
          </p:txBody>
        </p:sp>
      </p:grpSp>
      <p:sp>
        <p:nvSpPr>
          <p:cNvPr id="24" name="object 24"/>
          <p:cNvSpPr txBox="1"/>
          <p:nvPr/>
        </p:nvSpPr>
        <p:spPr>
          <a:xfrm>
            <a:off x="13766984" y="1086742"/>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650748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350"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3" name="object 3"/>
          <p:cNvSpPr txBox="1"/>
          <p:nvPr/>
        </p:nvSpPr>
        <p:spPr>
          <a:xfrm>
            <a:off x="982034" y="303013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2908676"/>
            <a:ext cx="438404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Primary</a:t>
            </a:r>
            <a:r>
              <a:rPr sz="4250" spc="5" dirty="0">
                <a:latin typeface="Palatino Linotype"/>
                <a:cs typeface="Palatino Linotype"/>
              </a:rPr>
              <a:t> </a:t>
            </a:r>
            <a:r>
              <a:rPr sz="4250" spc="-10" dirty="0">
                <a:latin typeface="Palatino Linotype"/>
                <a:cs typeface="Palatino Linotype"/>
              </a:rPr>
              <a:t>functions</a:t>
            </a:r>
            <a:endParaRPr sz="4250">
              <a:latin typeface="Palatino Linotype"/>
              <a:cs typeface="Palatino Linotype"/>
            </a:endParaRPr>
          </a:p>
        </p:txBody>
      </p:sp>
      <p:sp>
        <p:nvSpPr>
          <p:cNvPr id="5" name="object 5"/>
          <p:cNvSpPr txBox="1"/>
          <p:nvPr/>
        </p:nvSpPr>
        <p:spPr>
          <a:xfrm>
            <a:off x="1400869" y="4181936"/>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976768" y="4060474"/>
            <a:ext cx="1139761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Create</a:t>
            </a:r>
            <a:r>
              <a:rPr sz="4250" spc="-25" dirty="0">
                <a:latin typeface="Palatino Linotype"/>
                <a:cs typeface="Palatino Linotype"/>
              </a:rPr>
              <a:t> </a:t>
            </a:r>
            <a:r>
              <a:rPr sz="4250" dirty="0">
                <a:latin typeface="Palatino Linotype"/>
                <a:cs typeface="Palatino Linotype"/>
              </a:rPr>
              <a:t>and</a:t>
            </a:r>
            <a:r>
              <a:rPr sz="4250" spc="-15" dirty="0">
                <a:latin typeface="Palatino Linotype"/>
                <a:cs typeface="Palatino Linotype"/>
              </a:rPr>
              <a:t> </a:t>
            </a:r>
            <a:r>
              <a:rPr sz="4250" dirty="0">
                <a:latin typeface="Palatino Linotype"/>
                <a:cs typeface="Palatino Linotype"/>
              </a:rPr>
              <a:t>manage</a:t>
            </a:r>
            <a:r>
              <a:rPr sz="4250" spc="-10" dirty="0">
                <a:latin typeface="Palatino Linotype"/>
                <a:cs typeface="Palatino Linotype"/>
              </a:rPr>
              <a:t> </a:t>
            </a:r>
            <a:r>
              <a:rPr sz="4250" dirty="0">
                <a:latin typeface="Palatino Linotype"/>
                <a:cs typeface="Palatino Linotype"/>
              </a:rPr>
              <a:t>objects</a:t>
            </a:r>
            <a:r>
              <a:rPr sz="4250" spc="-15" dirty="0">
                <a:latin typeface="Palatino Linotype"/>
                <a:cs typeface="Palatino Linotype"/>
              </a:rPr>
              <a:t> </a:t>
            </a:r>
            <a:r>
              <a:rPr sz="4250" i="1" dirty="0">
                <a:latin typeface="Palatino Linotype"/>
                <a:cs typeface="Palatino Linotype"/>
              </a:rPr>
              <a:t>(Inversion</a:t>
            </a:r>
            <a:r>
              <a:rPr sz="4250" i="1" spc="-15" dirty="0">
                <a:latin typeface="Palatino Linotype"/>
                <a:cs typeface="Palatino Linotype"/>
              </a:rPr>
              <a:t> </a:t>
            </a:r>
            <a:r>
              <a:rPr sz="4250" i="1" dirty="0">
                <a:latin typeface="Palatino Linotype"/>
                <a:cs typeface="Palatino Linotype"/>
              </a:rPr>
              <a:t>of</a:t>
            </a:r>
            <a:r>
              <a:rPr sz="4250" i="1" spc="-10" dirty="0">
                <a:latin typeface="Palatino Linotype"/>
                <a:cs typeface="Palatino Linotype"/>
              </a:rPr>
              <a:t> Control)</a:t>
            </a:r>
            <a:endParaRPr sz="4250">
              <a:latin typeface="Palatino Linotype"/>
              <a:cs typeface="Palatino Linotype"/>
            </a:endParaRPr>
          </a:p>
        </p:txBody>
      </p:sp>
      <p:sp>
        <p:nvSpPr>
          <p:cNvPr id="7" name="object 7"/>
          <p:cNvSpPr txBox="1"/>
          <p:nvPr/>
        </p:nvSpPr>
        <p:spPr>
          <a:xfrm>
            <a:off x="1400869" y="533373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976768" y="5212271"/>
            <a:ext cx="1197864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Inject</a:t>
            </a:r>
            <a:r>
              <a:rPr sz="4250" spc="-25" dirty="0">
                <a:latin typeface="Palatino Linotype"/>
                <a:cs typeface="Palatino Linotype"/>
              </a:rPr>
              <a:t> </a:t>
            </a:r>
            <a:r>
              <a:rPr sz="4250" dirty="0">
                <a:latin typeface="Palatino Linotype"/>
                <a:cs typeface="Palatino Linotype"/>
              </a:rPr>
              <a:t>object’s</a:t>
            </a:r>
            <a:r>
              <a:rPr sz="4250" spc="-10" dirty="0">
                <a:latin typeface="Palatino Linotype"/>
                <a:cs typeface="Palatino Linotype"/>
              </a:rPr>
              <a:t> </a:t>
            </a:r>
            <a:r>
              <a:rPr sz="4250" dirty="0">
                <a:latin typeface="Palatino Linotype"/>
                <a:cs typeface="Palatino Linotype"/>
              </a:rPr>
              <a:t>dependencies</a:t>
            </a:r>
            <a:r>
              <a:rPr sz="4250" spc="-10" dirty="0">
                <a:latin typeface="Palatino Linotype"/>
                <a:cs typeface="Palatino Linotype"/>
              </a:rPr>
              <a:t> </a:t>
            </a:r>
            <a:r>
              <a:rPr sz="4250" i="1" dirty="0">
                <a:latin typeface="Palatino Linotype"/>
                <a:cs typeface="Palatino Linotype"/>
              </a:rPr>
              <a:t>(Dependency</a:t>
            </a:r>
            <a:r>
              <a:rPr sz="4250" i="1" spc="-10" dirty="0">
                <a:latin typeface="Palatino Linotype"/>
                <a:cs typeface="Palatino Linotype"/>
              </a:rPr>
              <a:t> Injection)</a:t>
            </a:r>
            <a:endParaRPr sz="4250">
              <a:latin typeface="Palatino Linotype"/>
              <a:cs typeface="Palatino Linotype"/>
            </a:endParaRPr>
          </a:p>
        </p:txBody>
      </p:sp>
      <p:sp>
        <p:nvSpPr>
          <p:cNvPr id="9" name="object 9"/>
          <p:cNvSpPr/>
          <p:nvPr/>
        </p:nvSpPr>
        <p:spPr>
          <a:xfrm>
            <a:off x="15349921" y="3060519"/>
            <a:ext cx="3271520" cy="2974975"/>
          </a:xfrm>
          <a:custGeom>
            <a:avLst/>
            <a:gdLst/>
            <a:ahLst/>
            <a:cxnLst/>
            <a:rect l="l" t="t" r="r" b="b"/>
            <a:pathLst>
              <a:path w="3271519" h="2974975">
                <a:moveTo>
                  <a:pt x="2802363" y="0"/>
                </a:moveTo>
                <a:lnTo>
                  <a:pt x="470748" y="0"/>
                </a:lnTo>
                <a:lnTo>
                  <a:pt x="407856" y="106"/>
                </a:lnTo>
                <a:lnTo>
                  <a:pt x="354325" y="850"/>
                </a:lnTo>
                <a:lnTo>
                  <a:pt x="308142" y="2871"/>
                </a:lnTo>
                <a:lnTo>
                  <a:pt x="267292" y="6806"/>
                </a:lnTo>
                <a:lnTo>
                  <a:pt x="193542" y="22972"/>
                </a:lnTo>
                <a:lnTo>
                  <a:pt x="148101" y="44194"/>
                </a:lnTo>
                <a:lnTo>
                  <a:pt x="107508" y="72678"/>
                </a:lnTo>
                <a:lnTo>
                  <a:pt x="72567" y="107619"/>
                </a:lnTo>
                <a:lnTo>
                  <a:pt x="44081" y="148212"/>
                </a:lnTo>
                <a:lnTo>
                  <a:pt x="22856" y="193650"/>
                </a:lnTo>
                <a:lnTo>
                  <a:pt x="11650" y="237195"/>
                </a:lnTo>
                <a:lnTo>
                  <a:pt x="4853" y="283101"/>
                </a:lnTo>
                <a:lnTo>
                  <a:pt x="1363" y="334745"/>
                </a:lnTo>
                <a:lnTo>
                  <a:pt x="77" y="395509"/>
                </a:lnTo>
                <a:lnTo>
                  <a:pt x="0" y="2566453"/>
                </a:lnTo>
                <a:lnTo>
                  <a:pt x="744" y="2619982"/>
                </a:lnTo>
                <a:lnTo>
                  <a:pt x="2764" y="2666165"/>
                </a:lnTo>
                <a:lnTo>
                  <a:pt x="6697" y="2707015"/>
                </a:lnTo>
                <a:lnTo>
                  <a:pt x="22856" y="2780769"/>
                </a:lnTo>
                <a:lnTo>
                  <a:pt x="44081" y="2826208"/>
                </a:lnTo>
                <a:lnTo>
                  <a:pt x="72567" y="2866800"/>
                </a:lnTo>
                <a:lnTo>
                  <a:pt x="107508" y="2901741"/>
                </a:lnTo>
                <a:lnTo>
                  <a:pt x="148101" y="2930226"/>
                </a:lnTo>
                <a:lnTo>
                  <a:pt x="193542" y="2951448"/>
                </a:lnTo>
                <a:lnTo>
                  <a:pt x="237084" y="2962658"/>
                </a:lnTo>
                <a:lnTo>
                  <a:pt x="282988" y="2969458"/>
                </a:lnTo>
                <a:lnTo>
                  <a:pt x="334633" y="2972950"/>
                </a:lnTo>
                <a:lnTo>
                  <a:pt x="395398" y="2974236"/>
                </a:lnTo>
                <a:lnTo>
                  <a:pt x="468664" y="2974420"/>
                </a:lnTo>
                <a:lnTo>
                  <a:pt x="2800279" y="2974420"/>
                </a:lnTo>
                <a:lnTo>
                  <a:pt x="2863167" y="2974314"/>
                </a:lnTo>
                <a:lnTo>
                  <a:pt x="2916695" y="2973569"/>
                </a:lnTo>
                <a:lnTo>
                  <a:pt x="2962878" y="2971548"/>
                </a:lnTo>
                <a:lnTo>
                  <a:pt x="3003728" y="2967613"/>
                </a:lnTo>
                <a:lnTo>
                  <a:pt x="3077485" y="2951448"/>
                </a:lnTo>
                <a:lnTo>
                  <a:pt x="3122922" y="2930226"/>
                </a:lnTo>
                <a:lnTo>
                  <a:pt x="3163514" y="2901741"/>
                </a:lnTo>
                <a:lnTo>
                  <a:pt x="3198455" y="2866800"/>
                </a:lnTo>
                <a:lnTo>
                  <a:pt x="3226940" y="2826208"/>
                </a:lnTo>
                <a:lnTo>
                  <a:pt x="3248161" y="2780769"/>
                </a:lnTo>
                <a:lnTo>
                  <a:pt x="3259372" y="2737225"/>
                </a:lnTo>
                <a:lnTo>
                  <a:pt x="3266172" y="2691320"/>
                </a:lnTo>
                <a:lnTo>
                  <a:pt x="3269664" y="2639675"/>
                </a:lnTo>
                <a:lnTo>
                  <a:pt x="3270950" y="2578911"/>
                </a:lnTo>
                <a:lnTo>
                  <a:pt x="3271134" y="2505649"/>
                </a:lnTo>
                <a:lnTo>
                  <a:pt x="3271028" y="407967"/>
                </a:lnTo>
                <a:lnTo>
                  <a:pt x="3270283" y="354438"/>
                </a:lnTo>
                <a:lnTo>
                  <a:pt x="3268262" y="308255"/>
                </a:lnTo>
                <a:lnTo>
                  <a:pt x="3264327" y="267405"/>
                </a:lnTo>
                <a:lnTo>
                  <a:pt x="3248161" y="193650"/>
                </a:lnTo>
                <a:lnTo>
                  <a:pt x="3226940" y="148212"/>
                </a:lnTo>
                <a:lnTo>
                  <a:pt x="3198455" y="107619"/>
                </a:lnTo>
                <a:lnTo>
                  <a:pt x="3163514" y="72678"/>
                </a:lnTo>
                <a:lnTo>
                  <a:pt x="3122922" y="44194"/>
                </a:lnTo>
                <a:lnTo>
                  <a:pt x="3077485" y="22972"/>
                </a:lnTo>
                <a:lnTo>
                  <a:pt x="3033938" y="11761"/>
                </a:lnTo>
                <a:lnTo>
                  <a:pt x="2988032" y="4961"/>
                </a:lnTo>
                <a:lnTo>
                  <a:pt x="2936387" y="1470"/>
                </a:lnTo>
                <a:lnTo>
                  <a:pt x="2875624" y="183"/>
                </a:lnTo>
                <a:lnTo>
                  <a:pt x="2802363" y="0"/>
                </a:lnTo>
                <a:close/>
              </a:path>
            </a:pathLst>
          </a:custGeom>
          <a:solidFill>
            <a:srgbClr val="729460"/>
          </a:solidFill>
        </p:spPr>
        <p:txBody>
          <a:bodyPr wrap="square" lIns="0" tIns="0" rIns="0" bIns="0" rtlCol="0"/>
          <a:lstStyle/>
          <a:p>
            <a:endParaRPr/>
          </a:p>
        </p:txBody>
      </p:sp>
      <p:sp>
        <p:nvSpPr>
          <p:cNvPr id="10" name="object 10"/>
          <p:cNvSpPr txBox="1"/>
          <p:nvPr/>
        </p:nvSpPr>
        <p:spPr>
          <a:xfrm>
            <a:off x="16238114" y="3069928"/>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1" name="object 11"/>
          <p:cNvPicPr/>
          <p:nvPr/>
        </p:nvPicPr>
        <p:blipFill>
          <a:blip r:embed="rId2" cstate="print"/>
          <a:stretch>
            <a:fillRect/>
          </a:stretch>
        </p:blipFill>
        <p:spPr>
          <a:xfrm>
            <a:off x="16203317" y="4412663"/>
            <a:ext cx="1564228" cy="1564228"/>
          </a:xfrm>
          <a:prstGeom prst="rect">
            <a:avLst/>
          </a:prstGeom>
        </p:spPr>
      </p:pic>
      <p:sp>
        <p:nvSpPr>
          <p:cNvPr id="12" name="object 12"/>
          <p:cNvSpPr txBox="1"/>
          <p:nvPr/>
        </p:nvSpPr>
        <p:spPr>
          <a:xfrm>
            <a:off x="16279996" y="2249011"/>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lowchart: Document 2">
            <a:extLst>
              <a:ext uri="{FF2B5EF4-FFF2-40B4-BE49-F238E27FC236}">
                <a16:creationId xmlns:a16="http://schemas.microsoft.com/office/drawing/2014/main" id="{025AA403-15FB-48E0-A8D4-54D3BAEF04FF}"/>
              </a:ext>
            </a:extLst>
          </p:cNvPr>
          <p:cNvSpPr/>
          <p:nvPr/>
        </p:nvSpPr>
        <p:spPr>
          <a:xfrm>
            <a:off x="2813050" y="1387475"/>
            <a:ext cx="14401800" cy="7467600"/>
          </a:xfrm>
          <a:prstGeom prst="flowChartDocument">
            <a:avLst/>
          </a:prstGeom>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9871CD39-7399-4961-BF1D-887F7B1A1FC9}"/>
              </a:ext>
            </a:extLst>
          </p:cNvPr>
          <p:cNvSpPr>
            <a:spLocks noGrp="1"/>
          </p:cNvSpPr>
          <p:nvPr>
            <p:ph type="title"/>
          </p:nvPr>
        </p:nvSpPr>
        <p:spPr>
          <a:xfrm>
            <a:off x="3584635" y="1768475"/>
            <a:ext cx="12934830" cy="5101397"/>
          </a:xfrm>
        </p:spPr>
        <p:txBody>
          <a:bodyPr/>
          <a:lstStyle/>
          <a:p>
            <a:r>
              <a:rPr lang="en-GB" b="0" i="0" dirty="0">
                <a:solidFill>
                  <a:srgbClr val="222222"/>
                </a:solidFill>
                <a:effectLst/>
                <a:latin typeface="Arial" panose="020B0604020202020204" pitchFamily="34" charset="0"/>
              </a:rPr>
              <a:t>set rules together to make our course has more fun ;) </a:t>
            </a:r>
            <a:endParaRPr lang="en-GB" dirty="0"/>
          </a:p>
        </p:txBody>
      </p:sp>
    </p:spTree>
    <p:extLst>
      <p:ext uri="{BB962C8B-B14F-4D97-AF65-F5344CB8AC3E}">
        <p14:creationId xmlns:p14="http://schemas.microsoft.com/office/powerpoint/2010/main" val="3476810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231880" cy="1021080"/>
          </a:xfrm>
          <a:prstGeom prst="rect">
            <a:avLst/>
          </a:prstGeom>
        </p:spPr>
        <p:txBody>
          <a:bodyPr vert="horz" wrap="square" lIns="0" tIns="16510" rIns="0" bIns="0" rtlCol="0">
            <a:spAutoFit/>
          </a:bodyPr>
          <a:lstStyle/>
          <a:p>
            <a:pPr marL="12700">
              <a:lnSpc>
                <a:spcPct val="100000"/>
              </a:lnSpc>
              <a:spcBef>
                <a:spcPts val="130"/>
              </a:spcBef>
            </a:pPr>
            <a:r>
              <a:rPr sz="6500" spc="-120" dirty="0">
                <a:latin typeface="Book Antiqua"/>
                <a:cs typeface="Book Antiqua"/>
              </a:rPr>
              <a:t>Configuring</a:t>
            </a:r>
            <a:r>
              <a:rPr sz="6500" spc="-270" dirty="0">
                <a:latin typeface="Book Antiqua"/>
                <a:cs typeface="Book Antiqua"/>
              </a:rPr>
              <a:t> </a:t>
            </a:r>
            <a:r>
              <a:rPr sz="6500" dirty="0">
                <a:latin typeface="Book Antiqua"/>
                <a:cs typeface="Book Antiqua"/>
              </a:rPr>
              <a:t>Spring</a:t>
            </a:r>
            <a:r>
              <a:rPr sz="6500" spc="-265"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3" name="object 3"/>
          <p:cNvSpPr txBox="1"/>
          <p:nvPr/>
        </p:nvSpPr>
        <p:spPr>
          <a:xfrm>
            <a:off x="982034" y="334426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3222803"/>
            <a:ext cx="1498346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XML</a:t>
            </a:r>
            <a:r>
              <a:rPr sz="4250" spc="-185" dirty="0">
                <a:latin typeface="Palatino Linotype"/>
                <a:cs typeface="Palatino Linotype"/>
              </a:rPr>
              <a:t> </a:t>
            </a:r>
            <a:r>
              <a:rPr sz="4250" dirty="0">
                <a:latin typeface="Palatino Linotype"/>
                <a:cs typeface="Palatino Linotype"/>
              </a:rPr>
              <a:t>configuration</a:t>
            </a:r>
            <a:r>
              <a:rPr sz="4250" spc="-40" dirty="0">
                <a:latin typeface="Palatino Linotype"/>
                <a:cs typeface="Palatino Linotype"/>
              </a:rPr>
              <a:t> </a:t>
            </a:r>
            <a:r>
              <a:rPr sz="4250" dirty="0">
                <a:latin typeface="Palatino Linotype"/>
                <a:cs typeface="Palatino Linotype"/>
              </a:rPr>
              <a:t>file</a:t>
            </a:r>
            <a:r>
              <a:rPr sz="4250" spc="-30" dirty="0">
                <a:latin typeface="Palatino Linotype"/>
                <a:cs typeface="Palatino Linotype"/>
              </a:rPr>
              <a:t> </a:t>
            </a:r>
            <a:r>
              <a:rPr sz="4250" i="1" dirty="0">
                <a:latin typeface="Palatino Linotype"/>
                <a:cs typeface="Palatino Linotype"/>
              </a:rPr>
              <a:t>(legacy,</a:t>
            </a:r>
            <a:r>
              <a:rPr sz="4250" i="1" spc="-35" dirty="0">
                <a:latin typeface="Palatino Linotype"/>
                <a:cs typeface="Palatino Linotype"/>
              </a:rPr>
              <a:t> </a:t>
            </a:r>
            <a:r>
              <a:rPr sz="4250" i="1" dirty="0">
                <a:latin typeface="Palatino Linotype"/>
                <a:cs typeface="Palatino Linotype"/>
              </a:rPr>
              <a:t>but</a:t>
            </a:r>
            <a:r>
              <a:rPr sz="4250" i="1" spc="-35" dirty="0">
                <a:latin typeface="Palatino Linotype"/>
                <a:cs typeface="Palatino Linotype"/>
              </a:rPr>
              <a:t> </a:t>
            </a:r>
            <a:r>
              <a:rPr sz="4250" i="1" dirty="0">
                <a:latin typeface="Palatino Linotype"/>
                <a:cs typeface="Palatino Linotype"/>
              </a:rPr>
              <a:t>most</a:t>
            </a:r>
            <a:r>
              <a:rPr sz="4250" i="1" spc="-35" dirty="0">
                <a:latin typeface="Palatino Linotype"/>
                <a:cs typeface="Palatino Linotype"/>
              </a:rPr>
              <a:t> </a:t>
            </a:r>
            <a:r>
              <a:rPr sz="4250" i="1" dirty="0">
                <a:latin typeface="Palatino Linotype"/>
                <a:cs typeface="Palatino Linotype"/>
              </a:rPr>
              <a:t>legacy</a:t>
            </a:r>
            <a:r>
              <a:rPr sz="4250" i="1" spc="-35" dirty="0">
                <a:latin typeface="Palatino Linotype"/>
                <a:cs typeface="Palatino Linotype"/>
              </a:rPr>
              <a:t> </a:t>
            </a:r>
            <a:r>
              <a:rPr sz="4250" i="1" dirty="0">
                <a:latin typeface="Palatino Linotype"/>
                <a:cs typeface="Palatino Linotype"/>
              </a:rPr>
              <a:t>apps</a:t>
            </a:r>
            <a:r>
              <a:rPr sz="4250" i="1" spc="-30" dirty="0">
                <a:latin typeface="Palatino Linotype"/>
                <a:cs typeface="Palatino Linotype"/>
              </a:rPr>
              <a:t> </a:t>
            </a:r>
            <a:r>
              <a:rPr sz="4250" i="1" dirty="0">
                <a:latin typeface="Palatino Linotype"/>
                <a:cs typeface="Palatino Linotype"/>
              </a:rPr>
              <a:t>still</a:t>
            </a:r>
            <a:r>
              <a:rPr sz="4250" i="1" spc="-35" dirty="0">
                <a:latin typeface="Palatino Linotype"/>
                <a:cs typeface="Palatino Linotype"/>
              </a:rPr>
              <a:t> </a:t>
            </a:r>
            <a:r>
              <a:rPr sz="4250" i="1" dirty="0">
                <a:latin typeface="Palatino Linotype"/>
                <a:cs typeface="Palatino Linotype"/>
              </a:rPr>
              <a:t>use</a:t>
            </a:r>
            <a:r>
              <a:rPr sz="4250" i="1" spc="-35" dirty="0">
                <a:latin typeface="Palatino Linotype"/>
                <a:cs typeface="Palatino Linotype"/>
              </a:rPr>
              <a:t> </a:t>
            </a:r>
            <a:r>
              <a:rPr sz="4250" i="1" spc="-10" dirty="0">
                <a:latin typeface="Palatino Linotype"/>
                <a:cs typeface="Palatino Linotype"/>
              </a:rPr>
              <a:t>this)</a:t>
            </a:r>
            <a:endParaRPr sz="4250" dirty="0">
              <a:latin typeface="Palatino Linotype"/>
              <a:cs typeface="Palatino Linotype"/>
            </a:endParaRPr>
          </a:p>
        </p:txBody>
      </p:sp>
      <p:sp>
        <p:nvSpPr>
          <p:cNvPr id="5" name="object 5"/>
          <p:cNvSpPr txBox="1"/>
          <p:nvPr/>
        </p:nvSpPr>
        <p:spPr>
          <a:xfrm>
            <a:off x="982034" y="5208083"/>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5086620"/>
            <a:ext cx="632333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Java</a:t>
            </a:r>
            <a:r>
              <a:rPr sz="4250" spc="-170" dirty="0">
                <a:latin typeface="Palatino Linotype"/>
                <a:cs typeface="Palatino Linotype"/>
              </a:rPr>
              <a:t> </a:t>
            </a:r>
            <a:r>
              <a:rPr sz="4250" dirty="0">
                <a:latin typeface="Palatino Linotype"/>
                <a:cs typeface="Palatino Linotype"/>
              </a:rPr>
              <a:t>Annotations</a:t>
            </a:r>
            <a:r>
              <a:rPr sz="4250" spc="-10" dirty="0">
                <a:latin typeface="Palatino Linotype"/>
                <a:cs typeface="Palatino Linotype"/>
              </a:rPr>
              <a:t> </a:t>
            </a:r>
            <a:r>
              <a:rPr sz="4250" i="1" spc="-10" dirty="0">
                <a:latin typeface="Palatino Linotype"/>
                <a:cs typeface="Palatino Linotype"/>
              </a:rPr>
              <a:t>(modern)</a:t>
            </a:r>
            <a:endParaRPr sz="4250" dirty="0">
              <a:latin typeface="Palatino Linotype"/>
              <a:cs typeface="Palatino Linotype"/>
            </a:endParaRPr>
          </a:p>
        </p:txBody>
      </p:sp>
      <p:sp>
        <p:nvSpPr>
          <p:cNvPr id="7" name="object 7"/>
          <p:cNvSpPr txBox="1"/>
          <p:nvPr/>
        </p:nvSpPr>
        <p:spPr>
          <a:xfrm>
            <a:off x="982034" y="7071900"/>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6950438"/>
            <a:ext cx="639000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Java</a:t>
            </a:r>
            <a:r>
              <a:rPr sz="4250" spc="-30" dirty="0">
                <a:latin typeface="Palatino Linotype"/>
                <a:cs typeface="Palatino Linotype"/>
              </a:rPr>
              <a:t> </a:t>
            </a:r>
            <a:r>
              <a:rPr sz="4250" dirty="0">
                <a:latin typeface="Palatino Linotype"/>
                <a:cs typeface="Palatino Linotype"/>
              </a:rPr>
              <a:t>Source</a:t>
            </a:r>
            <a:r>
              <a:rPr sz="4250" spc="-30" dirty="0">
                <a:latin typeface="Palatino Linotype"/>
                <a:cs typeface="Palatino Linotype"/>
              </a:rPr>
              <a:t> </a:t>
            </a:r>
            <a:r>
              <a:rPr sz="4250" dirty="0">
                <a:latin typeface="Palatino Linotype"/>
                <a:cs typeface="Palatino Linotype"/>
              </a:rPr>
              <a:t>Code</a:t>
            </a:r>
            <a:r>
              <a:rPr sz="4250" spc="-25" dirty="0">
                <a:latin typeface="Palatino Linotype"/>
                <a:cs typeface="Palatino Linotype"/>
              </a:rPr>
              <a:t> </a:t>
            </a:r>
            <a:r>
              <a:rPr sz="4250" i="1" spc="-10" dirty="0">
                <a:latin typeface="Palatino Linotype"/>
                <a:cs typeface="Palatino Linotype"/>
              </a:rPr>
              <a:t>(modern)</a:t>
            </a:r>
            <a:endParaRPr sz="4250" dirty="0">
              <a:latin typeface="Palatino Linotype"/>
              <a:cs typeface="Palatino Linotyp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0640695"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300" dirty="0">
                <a:latin typeface="Book Antiqua"/>
                <a:cs typeface="Book Antiqua"/>
              </a:rPr>
              <a:t> </a:t>
            </a:r>
            <a:r>
              <a:rPr sz="6500" spc="-190" dirty="0">
                <a:latin typeface="Book Antiqua"/>
                <a:cs typeface="Book Antiqua"/>
              </a:rPr>
              <a:t>Development</a:t>
            </a:r>
            <a:r>
              <a:rPr sz="6500" spc="-215" dirty="0">
                <a:latin typeface="Book Antiqua"/>
                <a:cs typeface="Book Antiqua"/>
              </a:rPr>
              <a:t> </a:t>
            </a:r>
            <a:r>
              <a:rPr sz="6500" spc="-10" dirty="0">
                <a:latin typeface="Book Antiqua"/>
                <a:cs typeface="Book Antiqua"/>
              </a:rPr>
              <a:t>Process</a:t>
            </a:r>
            <a:endParaRPr sz="6500">
              <a:latin typeface="Book Antiqua"/>
              <a:cs typeface="Book Antiqua"/>
            </a:endParaRPr>
          </a:p>
        </p:txBody>
      </p:sp>
      <p:sp>
        <p:nvSpPr>
          <p:cNvPr id="3" name="object 3"/>
          <p:cNvSpPr txBox="1"/>
          <p:nvPr/>
        </p:nvSpPr>
        <p:spPr>
          <a:xfrm>
            <a:off x="982034" y="3222803"/>
            <a:ext cx="9883140" cy="4406900"/>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Configure</a:t>
            </a:r>
            <a:r>
              <a:rPr sz="4250" spc="-65" dirty="0">
                <a:latin typeface="Palatino Linotype"/>
                <a:cs typeface="Palatino Linotype"/>
              </a:rPr>
              <a:t> </a:t>
            </a:r>
            <a:r>
              <a:rPr sz="4250" dirty="0">
                <a:latin typeface="Palatino Linotype"/>
                <a:cs typeface="Palatino Linotype"/>
              </a:rPr>
              <a:t>your</a:t>
            </a:r>
            <a:r>
              <a:rPr sz="4250" spc="-60" dirty="0">
                <a:latin typeface="Palatino Linotype"/>
                <a:cs typeface="Palatino Linotype"/>
              </a:rPr>
              <a:t> </a:t>
            </a:r>
            <a:r>
              <a:rPr sz="4250" dirty="0">
                <a:latin typeface="Palatino Linotype"/>
                <a:cs typeface="Palatino Linotype"/>
              </a:rPr>
              <a:t>Spring</a:t>
            </a:r>
            <a:r>
              <a:rPr sz="4250" spc="-55" dirty="0">
                <a:latin typeface="Palatino Linotype"/>
                <a:cs typeface="Palatino Linotype"/>
              </a:rPr>
              <a:t> </a:t>
            </a:r>
            <a:r>
              <a:rPr sz="4250" spc="-20" dirty="0">
                <a:latin typeface="Palatino Linotype"/>
                <a:cs typeface="Palatino Linotype"/>
              </a:rPr>
              <a:t>Beans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Create</a:t>
            </a:r>
            <a:r>
              <a:rPr sz="4250" spc="-40" dirty="0">
                <a:latin typeface="Palatino Linotype"/>
                <a:cs typeface="Palatino Linotype"/>
              </a:rPr>
              <a:t> </a:t>
            </a:r>
            <a:r>
              <a:rPr sz="4250" dirty="0">
                <a:latin typeface="Palatino Linotype"/>
                <a:cs typeface="Palatino Linotype"/>
              </a:rPr>
              <a:t>a</a:t>
            </a:r>
            <a:r>
              <a:rPr sz="4250" spc="-25" dirty="0">
                <a:latin typeface="Palatino Linotype"/>
                <a:cs typeface="Palatino Linotype"/>
              </a:rPr>
              <a:t> </a:t>
            </a:r>
            <a:r>
              <a:rPr sz="4250" dirty="0">
                <a:latin typeface="Palatino Linotype"/>
                <a:cs typeface="Palatino Linotype"/>
              </a:rPr>
              <a:t>Spring</a:t>
            </a:r>
            <a:r>
              <a:rPr sz="4250" spc="-20" dirty="0">
                <a:latin typeface="Palatino Linotype"/>
                <a:cs typeface="Palatino Linotype"/>
              </a:rPr>
              <a:t> </a:t>
            </a:r>
            <a:r>
              <a:rPr sz="4250" spc="-10" dirty="0">
                <a:latin typeface="Palatino Linotype"/>
                <a:cs typeface="Palatino Linotype"/>
              </a:rPr>
              <a:t>Container</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Retrieve</a:t>
            </a:r>
            <a:r>
              <a:rPr sz="4250" spc="-25" dirty="0">
                <a:latin typeface="Palatino Linotype"/>
                <a:cs typeface="Palatino Linotype"/>
              </a:rPr>
              <a:t> </a:t>
            </a:r>
            <a:r>
              <a:rPr sz="4250" dirty="0">
                <a:latin typeface="Palatino Linotype"/>
                <a:cs typeface="Palatino Linotype"/>
              </a:rPr>
              <a:t>Beans</a:t>
            </a:r>
            <a:r>
              <a:rPr sz="4250" spc="-25" dirty="0">
                <a:latin typeface="Palatino Linotype"/>
                <a:cs typeface="Palatino Linotype"/>
              </a:rPr>
              <a:t> </a:t>
            </a:r>
            <a:r>
              <a:rPr sz="4250" dirty="0">
                <a:latin typeface="Palatino Linotype"/>
                <a:cs typeface="Palatino Linotype"/>
              </a:rPr>
              <a:t>from</a:t>
            </a:r>
            <a:r>
              <a:rPr sz="4250" spc="-25" dirty="0">
                <a:latin typeface="Palatino Linotype"/>
                <a:cs typeface="Palatino Linotype"/>
              </a:rPr>
              <a:t> </a:t>
            </a:r>
            <a:r>
              <a:rPr sz="4250" dirty="0">
                <a:latin typeface="Palatino Linotype"/>
                <a:cs typeface="Palatino Linotype"/>
              </a:rPr>
              <a:t>Spring</a:t>
            </a:r>
            <a:r>
              <a:rPr sz="4250" spc="-20" dirty="0">
                <a:latin typeface="Palatino Linotype"/>
                <a:cs typeface="Palatino Linotype"/>
              </a:rPr>
              <a:t> </a:t>
            </a:r>
            <a:r>
              <a:rPr sz="4250" spc="-10" dirty="0">
                <a:latin typeface="Palatino Linotype"/>
                <a:cs typeface="Palatino Linotype"/>
              </a:rPr>
              <a:t>Container</a:t>
            </a:r>
            <a:endParaRPr sz="4250">
              <a:latin typeface="Palatino Linotype"/>
              <a:cs typeface="Palatino Linotype"/>
            </a:endParaRPr>
          </a:p>
        </p:txBody>
      </p:sp>
      <p:sp>
        <p:nvSpPr>
          <p:cNvPr id="4" name="object 4"/>
          <p:cNvSpPr/>
          <p:nvPr/>
        </p:nvSpPr>
        <p:spPr>
          <a:xfrm>
            <a:off x="14899326" y="1387100"/>
            <a:ext cx="3728720" cy="2101850"/>
          </a:xfrm>
          <a:custGeom>
            <a:avLst/>
            <a:gdLst/>
            <a:ahLst/>
            <a:cxnLst/>
            <a:rect l="l" t="t" r="r" b="b"/>
            <a:pathLst>
              <a:path w="3728719" h="2101850">
                <a:moveTo>
                  <a:pt x="440107" y="0"/>
                </a:moveTo>
                <a:lnTo>
                  <a:pt x="400699" y="579"/>
                </a:lnTo>
                <a:lnTo>
                  <a:pt x="358124" y="10786"/>
                </a:lnTo>
                <a:lnTo>
                  <a:pt x="319217" y="29748"/>
                </a:lnTo>
                <a:lnTo>
                  <a:pt x="285302" y="56637"/>
                </a:lnTo>
                <a:lnTo>
                  <a:pt x="257698" y="90621"/>
                </a:lnTo>
                <a:lnTo>
                  <a:pt x="240147" y="125884"/>
                </a:lnTo>
                <a:lnTo>
                  <a:pt x="226229" y="165568"/>
                </a:lnTo>
                <a:lnTo>
                  <a:pt x="213452" y="213846"/>
                </a:lnTo>
                <a:lnTo>
                  <a:pt x="199323" y="274889"/>
                </a:lnTo>
                <a:lnTo>
                  <a:pt x="27904" y="1029114"/>
                </a:lnTo>
                <a:lnTo>
                  <a:pt x="14079" y="1091091"/>
                </a:lnTo>
                <a:lnTo>
                  <a:pt x="4639" y="1140571"/>
                </a:lnTo>
                <a:lnTo>
                  <a:pt x="0" y="1182527"/>
                </a:lnTo>
                <a:lnTo>
                  <a:pt x="575" y="1221933"/>
                </a:lnTo>
                <a:lnTo>
                  <a:pt x="10782" y="1264513"/>
                </a:lnTo>
                <a:lnTo>
                  <a:pt x="29745" y="1303419"/>
                </a:lnTo>
                <a:lnTo>
                  <a:pt x="56635" y="1337335"/>
                </a:lnTo>
                <a:lnTo>
                  <a:pt x="90625" y="1364942"/>
                </a:lnTo>
                <a:lnTo>
                  <a:pt x="125884" y="1382492"/>
                </a:lnTo>
                <a:lnTo>
                  <a:pt x="165568" y="1396407"/>
                </a:lnTo>
                <a:lnTo>
                  <a:pt x="213847" y="1409183"/>
                </a:lnTo>
                <a:lnTo>
                  <a:pt x="3197123" y="2087201"/>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3"/>
                </a:lnTo>
                <a:lnTo>
                  <a:pt x="3515214" y="1887435"/>
                </a:lnTo>
                <a:lnTo>
                  <a:pt x="3529347" y="1826393"/>
                </a:lnTo>
                <a:lnTo>
                  <a:pt x="3700756" y="1072166"/>
                </a:lnTo>
                <a:lnTo>
                  <a:pt x="3714587" y="1010189"/>
                </a:lnTo>
                <a:lnTo>
                  <a:pt x="3724029" y="960710"/>
                </a:lnTo>
                <a:lnTo>
                  <a:pt x="3728666" y="918754"/>
                </a:lnTo>
                <a:lnTo>
                  <a:pt x="3728085" y="879348"/>
                </a:lnTo>
                <a:lnTo>
                  <a:pt x="3717878" y="836769"/>
                </a:lnTo>
                <a:lnTo>
                  <a:pt x="3698917" y="797863"/>
                </a:lnTo>
                <a:lnTo>
                  <a:pt x="3672029" y="763947"/>
                </a:lnTo>
                <a:lnTo>
                  <a:pt x="3638046" y="736339"/>
                </a:lnTo>
                <a:lnTo>
                  <a:pt x="3602782" y="718789"/>
                </a:lnTo>
                <a:lnTo>
                  <a:pt x="3563099" y="704873"/>
                </a:lnTo>
                <a:lnTo>
                  <a:pt x="3514822" y="692098"/>
                </a:lnTo>
                <a:lnTo>
                  <a:pt x="593498" y="27903"/>
                </a:lnTo>
                <a:lnTo>
                  <a:pt x="531543" y="14080"/>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358345" y="2237288"/>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351915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Step</a:t>
            </a:r>
            <a:r>
              <a:rPr sz="6500" spc="-355" dirty="0">
                <a:latin typeface="Book Antiqua"/>
                <a:cs typeface="Book Antiqua"/>
              </a:rPr>
              <a:t> </a:t>
            </a:r>
            <a:r>
              <a:rPr sz="6500" spc="200" dirty="0">
                <a:latin typeface="Book Antiqua"/>
                <a:cs typeface="Book Antiqua"/>
              </a:rPr>
              <a:t>1:</a:t>
            </a:r>
            <a:r>
              <a:rPr sz="6500" spc="-430" dirty="0">
                <a:latin typeface="Book Antiqua"/>
                <a:cs typeface="Book Antiqua"/>
              </a:rPr>
              <a:t> </a:t>
            </a:r>
            <a:r>
              <a:rPr sz="6500" spc="-85" dirty="0">
                <a:latin typeface="Book Antiqua"/>
                <a:cs typeface="Book Antiqua"/>
              </a:rPr>
              <a:t>Configure</a:t>
            </a:r>
            <a:r>
              <a:rPr sz="6500" spc="-229" dirty="0">
                <a:latin typeface="Book Antiqua"/>
                <a:cs typeface="Book Antiqua"/>
              </a:rPr>
              <a:t> </a:t>
            </a:r>
            <a:r>
              <a:rPr sz="6500" spc="-85" dirty="0">
                <a:latin typeface="Book Antiqua"/>
                <a:cs typeface="Book Antiqua"/>
              </a:rPr>
              <a:t>your</a:t>
            </a:r>
            <a:r>
              <a:rPr sz="6500" spc="-235" dirty="0">
                <a:latin typeface="Book Antiqua"/>
                <a:cs typeface="Book Antiqua"/>
              </a:rPr>
              <a:t> </a:t>
            </a:r>
            <a:r>
              <a:rPr sz="6500" dirty="0">
                <a:latin typeface="Book Antiqua"/>
                <a:cs typeface="Book Antiqua"/>
              </a:rPr>
              <a:t>Spring</a:t>
            </a:r>
            <a:r>
              <a:rPr sz="6500" spc="-229" dirty="0">
                <a:latin typeface="Book Antiqua"/>
                <a:cs typeface="Book Antiqua"/>
              </a:rPr>
              <a:t> </a:t>
            </a:r>
            <a:r>
              <a:rPr sz="6500" spc="-10" dirty="0">
                <a:latin typeface="Book Antiqua"/>
                <a:cs typeface="Book Antiqua"/>
              </a:rPr>
              <a:t>Beans</a:t>
            </a:r>
            <a:endParaRPr sz="6500">
              <a:latin typeface="Book Antiqua"/>
              <a:cs typeface="Book Antiqua"/>
            </a:endParaRPr>
          </a:p>
        </p:txBody>
      </p:sp>
      <p:grpSp>
        <p:nvGrpSpPr>
          <p:cNvPr id="3" name="object 3"/>
          <p:cNvGrpSpPr/>
          <p:nvPr/>
        </p:nvGrpSpPr>
        <p:grpSpPr>
          <a:xfrm>
            <a:off x="2321235" y="3228959"/>
            <a:ext cx="14194155" cy="4850765"/>
            <a:chOff x="2321235" y="3228959"/>
            <a:chExt cx="14194155" cy="4850765"/>
          </a:xfrm>
        </p:grpSpPr>
        <p:sp>
          <p:nvSpPr>
            <p:cNvPr id="4" name="object 4"/>
            <p:cNvSpPr/>
            <p:nvPr/>
          </p:nvSpPr>
          <p:spPr>
            <a:xfrm>
              <a:off x="2499240" y="3344139"/>
              <a:ext cx="13838555" cy="4390390"/>
            </a:xfrm>
            <a:custGeom>
              <a:avLst/>
              <a:gdLst/>
              <a:ahLst/>
              <a:cxnLst/>
              <a:rect l="l" t="t" r="r" b="b"/>
              <a:pathLst>
                <a:path w="13838555" h="4390390">
                  <a:moveTo>
                    <a:pt x="0" y="0"/>
                  </a:moveTo>
                  <a:lnTo>
                    <a:pt x="13838011" y="0"/>
                  </a:lnTo>
                  <a:lnTo>
                    <a:pt x="13838011" y="4389918"/>
                  </a:lnTo>
                  <a:lnTo>
                    <a:pt x="0" y="438991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21235" y="3228959"/>
              <a:ext cx="14194018" cy="4850637"/>
            </a:xfrm>
            <a:prstGeom prst="rect">
              <a:avLst/>
            </a:prstGeom>
          </p:spPr>
        </p:pic>
      </p:grpSp>
      <p:sp>
        <p:nvSpPr>
          <p:cNvPr id="6" name="object 6"/>
          <p:cNvSpPr txBox="1"/>
          <p:nvPr/>
        </p:nvSpPr>
        <p:spPr>
          <a:xfrm>
            <a:off x="2552666" y="3390337"/>
            <a:ext cx="13575030" cy="427291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beans</a:t>
            </a:r>
            <a:r>
              <a:rPr sz="3950" b="1" spc="-10" dirty="0">
                <a:solidFill>
                  <a:srgbClr val="4E9192"/>
                </a:solidFill>
                <a:latin typeface="Arial"/>
                <a:cs typeface="Arial"/>
              </a:rPr>
              <a:t> </a:t>
            </a:r>
            <a:r>
              <a:rPr sz="3950" b="1" dirty="0">
                <a:solidFill>
                  <a:srgbClr val="932192"/>
                </a:solidFill>
                <a:latin typeface="Arial"/>
                <a:cs typeface="Arial"/>
              </a:rPr>
              <a:t>…</a:t>
            </a:r>
            <a:r>
              <a:rPr sz="3950" b="1" spc="-10" dirty="0">
                <a:solidFill>
                  <a:srgbClr val="932192"/>
                </a:solidFill>
                <a:latin typeface="Arial"/>
                <a:cs typeface="Arial"/>
              </a:rPr>
              <a:t> </a:t>
            </a:r>
            <a:r>
              <a:rPr sz="3950" b="1" spc="-50" dirty="0">
                <a:solidFill>
                  <a:srgbClr val="009193"/>
                </a:solidFill>
                <a:latin typeface="Arial"/>
                <a:cs typeface="Arial"/>
              </a:rPr>
              <a:t>&gt;</a:t>
            </a:r>
            <a:endParaRPr sz="3950">
              <a:latin typeface="Arial"/>
              <a:cs typeface="Arial"/>
            </a:endParaRPr>
          </a:p>
          <a:p>
            <a:pPr>
              <a:lnSpc>
                <a:spcPct val="100000"/>
              </a:lnSpc>
              <a:spcBef>
                <a:spcPts val="10"/>
              </a:spcBef>
            </a:pPr>
            <a:endParaRPr sz="4150">
              <a:latin typeface="Arial"/>
              <a:cs typeface="Arial"/>
            </a:endParaRPr>
          </a:p>
          <a:p>
            <a:pPr marL="1129665" marR="5080" indent="-558800">
              <a:lnSpc>
                <a:spcPct val="100899"/>
              </a:lnSpc>
              <a:tabLst>
                <a:tab pos="2316480" algn="l"/>
              </a:tabLst>
            </a:pPr>
            <a:r>
              <a:rPr sz="3950" b="1" spc="-10" dirty="0">
                <a:solidFill>
                  <a:srgbClr val="009193"/>
                </a:solidFill>
                <a:latin typeface="Arial"/>
                <a:cs typeface="Arial"/>
              </a:rPr>
              <a:t>&lt;</a:t>
            </a:r>
            <a:r>
              <a:rPr sz="3950" b="1" spc="-10" dirty="0">
                <a:solidFill>
                  <a:srgbClr val="4E9192"/>
                </a:solidFill>
                <a:latin typeface="Arial"/>
                <a:cs typeface="Arial"/>
              </a:rPr>
              <a:t>bean</a:t>
            </a:r>
            <a:r>
              <a:rPr sz="3950" b="1" dirty="0">
                <a:solidFill>
                  <a:srgbClr val="4E9192"/>
                </a:solidFill>
                <a:latin typeface="Arial"/>
                <a:cs typeface="Arial"/>
              </a:rPr>
              <a:t>	</a:t>
            </a:r>
            <a:r>
              <a:rPr sz="3950" b="1" spc="-10" dirty="0">
                <a:solidFill>
                  <a:srgbClr val="932192"/>
                </a:solidFill>
                <a:latin typeface="Arial"/>
                <a:cs typeface="Arial"/>
              </a:rPr>
              <a:t>id</a:t>
            </a:r>
            <a:r>
              <a:rPr sz="3950" b="1" spc="-10" dirty="0">
                <a:latin typeface="Arial"/>
                <a:cs typeface="Arial"/>
              </a:rPr>
              <a:t>=</a:t>
            </a:r>
            <a:r>
              <a:rPr sz="3950" b="1" i="1" spc="-10" dirty="0">
                <a:solidFill>
                  <a:srgbClr val="3933FF"/>
                </a:solidFill>
                <a:latin typeface="Arial"/>
                <a:cs typeface="Arial"/>
              </a:rPr>
              <a:t>"myCoach" </a:t>
            </a:r>
            <a:r>
              <a:rPr sz="3950" b="1" spc="-10" dirty="0">
                <a:solidFill>
                  <a:srgbClr val="932192"/>
                </a:solidFill>
                <a:latin typeface="Arial"/>
                <a:cs typeface="Arial"/>
              </a:rPr>
              <a:t>class</a:t>
            </a:r>
            <a:r>
              <a:rPr sz="3950" b="1" spc="-10" dirty="0">
                <a:latin typeface="Arial"/>
                <a:cs typeface="Arial"/>
              </a:rPr>
              <a:t>=</a:t>
            </a:r>
            <a:r>
              <a:rPr sz="3950" b="1" i="1" spc="-10" dirty="0">
                <a:solidFill>
                  <a:srgbClr val="3933FF"/>
                </a:solidFill>
                <a:latin typeface="Arial"/>
                <a:cs typeface="Arial"/>
              </a:rPr>
              <a:t>"com.luv2code.springdemo.BaseballCoach"</a:t>
            </a:r>
            <a:r>
              <a:rPr sz="3950" b="1" spc="-10" dirty="0">
                <a:solidFill>
                  <a:srgbClr val="009193"/>
                </a:solidFill>
                <a:latin typeface="Arial"/>
                <a:cs typeface="Arial"/>
              </a:rPr>
              <a:t>&gt;</a:t>
            </a:r>
            <a:endParaRPr sz="3950">
              <a:latin typeface="Arial"/>
              <a:cs typeface="Arial"/>
            </a:endParaRPr>
          </a:p>
          <a:p>
            <a:pPr marL="570865">
              <a:lnSpc>
                <a:spcPct val="100000"/>
              </a:lnSpc>
              <a:spcBef>
                <a:spcPts val="40"/>
              </a:spcBef>
            </a:pPr>
            <a:r>
              <a:rPr sz="3950" b="1" spc="-10" dirty="0">
                <a:solidFill>
                  <a:srgbClr val="009193"/>
                </a:solidFill>
                <a:latin typeface="Arial"/>
                <a:cs typeface="Arial"/>
              </a:rPr>
              <a:t>&lt;/</a:t>
            </a:r>
            <a:r>
              <a:rPr sz="3950" b="1" spc="-10" dirty="0">
                <a:solidFill>
                  <a:srgbClr val="4E9192"/>
                </a:solidFill>
                <a:latin typeface="Arial"/>
                <a:cs typeface="Arial"/>
              </a:rPr>
              <a:t>bean</a:t>
            </a:r>
            <a:r>
              <a:rPr sz="3950" b="1" spc="-10" dirty="0">
                <a:solidFill>
                  <a:srgbClr val="009193"/>
                </a:solidFill>
                <a:latin typeface="Arial"/>
                <a:cs typeface="Arial"/>
              </a:rPr>
              <a:t>&gt;</a:t>
            </a:r>
            <a:endParaRPr sz="3950">
              <a:latin typeface="Arial"/>
              <a:cs typeface="Arial"/>
            </a:endParaRPr>
          </a:p>
          <a:p>
            <a:pPr>
              <a:lnSpc>
                <a:spcPct val="100000"/>
              </a:lnSpc>
              <a:spcBef>
                <a:spcPts val="55"/>
              </a:spcBef>
            </a:pPr>
            <a:endParaRPr sz="4150">
              <a:latin typeface="Arial"/>
              <a:cs typeface="Arial"/>
            </a:endParaRPr>
          </a:p>
          <a:p>
            <a:pPr marL="12700">
              <a:lnSpc>
                <a:spcPct val="100000"/>
              </a:lnSpc>
            </a:pPr>
            <a:r>
              <a:rPr sz="3950" b="1" spc="-10" dirty="0">
                <a:solidFill>
                  <a:srgbClr val="009193"/>
                </a:solidFill>
                <a:latin typeface="Arial"/>
                <a:cs typeface="Arial"/>
              </a:rPr>
              <a:t>&lt;/</a:t>
            </a:r>
            <a:r>
              <a:rPr sz="3950" b="1" spc="-10" dirty="0">
                <a:solidFill>
                  <a:srgbClr val="4E9192"/>
                </a:solidFill>
                <a:latin typeface="Arial"/>
                <a:cs typeface="Arial"/>
              </a:rPr>
              <a:t>beans</a:t>
            </a:r>
            <a:r>
              <a:rPr sz="3950" b="1" spc="-10" dirty="0">
                <a:solidFill>
                  <a:srgbClr val="009193"/>
                </a:solidFill>
                <a:latin typeface="Arial"/>
                <a:cs typeface="Arial"/>
              </a:rPr>
              <a:t>&gt;</a:t>
            </a:r>
            <a:endParaRPr sz="3950">
              <a:latin typeface="Arial"/>
              <a:cs typeface="Arial"/>
            </a:endParaRPr>
          </a:p>
        </p:txBody>
      </p:sp>
      <p:sp>
        <p:nvSpPr>
          <p:cNvPr id="7" name="object 7"/>
          <p:cNvSpPr txBox="1"/>
          <p:nvPr/>
        </p:nvSpPr>
        <p:spPr>
          <a:xfrm>
            <a:off x="2437487" y="2793497"/>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250823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Step</a:t>
            </a:r>
            <a:r>
              <a:rPr sz="6500" spc="-145" dirty="0">
                <a:latin typeface="Book Antiqua"/>
                <a:cs typeface="Book Antiqua"/>
              </a:rPr>
              <a:t> </a:t>
            </a:r>
            <a:r>
              <a:rPr sz="6500" spc="200" dirty="0">
                <a:latin typeface="Book Antiqua"/>
                <a:cs typeface="Book Antiqua"/>
              </a:rPr>
              <a:t>2:</a:t>
            </a:r>
            <a:r>
              <a:rPr sz="6500" spc="-430" dirty="0">
                <a:latin typeface="Book Antiqua"/>
                <a:cs typeface="Book Antiqua"/>
              </a:rPr>
              <a:t> </a:t>
            </a:r>
            <a:r>
              <a:rPr sz="6500" dirty="0">
                <a:latin typeface="Book Antiqua"/>
                <a:cs typeface="Book Antiqua"/>
              </a:rPr>
              <a:t>Create</a:t>
            </a:r>
            <a:r>
              <a:rPr sz="6500" spc="-114" dirty="0">
                <a:latin typeface="Book Antiqua"/>
                <a:cs typeface="Book Antiqua"/>
              </a:rPr>
              <a:t> </a:t>
            </a:r>
            <a:r>
              <a:rPr sz="6500" spc="130" dirty="0">
                <a:latin typeface="Book Antiqua"/>
                <a:cs typeface="Book Antiqua"/>
              </a:rPr>
              <a:t>a</a:t>
            </a:r>
            <a:r>
              <a:rPr sz="6500" spc="-110" dirty="0">
                <a:latin typeface="Book Antiqua"/>
                <a:cs typeface="Book Antiqua"/>
              </a:rPr>
              <a:t> </a:t>
            </a:r>
            <a:r>
              <a:rPr sz="6500" dirty="0">
                <a:latin typeface="Book Antiqua"/>
                <a:cs typeface="Book Antiqua"/>
              </a:rPr>
              <a:t>Spring</a:t>
            </a:r>
            <a:r>
              <a:rPr sz="6500" spc="-114"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3" name="object 3"/>
          <p:cNvSpPr txBox="1"/>
          <p:nvPr/>
        </p:nvSpPr>
        <p:spPr>
          <a:xfrm>
            <a:off x="982034" y="2560624"/>
            <a:ext cx="14150340" cy="631825"/>
          </a:xfrm>
          <a:prstGeom prst="rect">
            <a:avLst/>
          </a:prstGeom>
        </p:spPr>
        <p:txBody>
          <a:bodyPr vert="horz" wrap="square" lIns="0" tIns="15875" rIns="0" bIns="0" rtlCol="0">
            <a:spAutoFit/>
          </a:bodyPr>
          <a:lstStyle/>
          <a:p>
            <a:pPr marL="400050" indent="-387985">
              <a:lnSpc>
                <a:spcPct val="100000"/>
              </a:lnSpc>
              <a:spcBef>
                <a:spcPts val="125"/>
              </a:spcBef>
              <a:buClr>
                <a:srgbClr val="5C86B9"/>
              </a:buClr>
              <a:buSzPct val="69620"/>
              <a:buFont typeface="Lucida Sans"/>
              <a:buChar char="•"/>
              <a:tabLst>
                <a:tab pos="400050" algn="l"/>
                <a:tab pos="400685" algn="l"/>
              </a:tabLst>
            </a:pPr>
            <a:r>
              <a:rPr sz="3950" dirty="0">
                <a:latin typeface="Palatino Linotype"/>
                <a:cs typeface="Palatino Linotype"/>
              </a:rPr>
              <a:t>Spring</a:t>
            </a:r>
            <a:r>
              <a:rPr sz="3950" spc="-15" dirty="0">
                <a:latin typeface="Palatino Linotype"/>
                <a:cs typeface="Palatino Linotype"/>
              </a:rPr>
              <a:t> </a:t>
            </a:r>
            <a:r>
              <a:rPr sz="3950" dirty="0">
                <a:latin typeface="Palatino Linotype"/>
                <a:cs typeface="Palatino Linotype"/>
              </a:rPr>
              <a:t>container is</a:t>
            </a:r>
            <a:r>
              <a:rPr sz="3950" spc="-5" dirty="0">
                <a:latin typeface="Palatino Linotype"/>
                <a:cs typeface="Palatino Linotype"/>
              </a:rPr>
              <a:t> </a:t>
            </a:r>
            <a:r>
              <a:rPr sz="3950" dirty="0">
                <a:latin typeface="Palatino Linotype"/>
                <a:cs typeface="Palatino Linotype"/>
              </a:rPr>
              <a:t>generically known</a:t>
            </a:r>
            <a:r>
              <a:rPr sz="3950" spc="-5" dirty="0">
                <a:latin typeface="Palatino Linotype"/>
                <a:cs typeface="Palatino Linotype"/>
              </a:rPr>
              <a:t> </a:t>
            </a:r>
            <a:r>
              <a:rPr sz="3950" dirty="0">
                <a:latin typeface="Palatino Linotype"/>
                <a:cs typeface="Palatino Linotype"/>
              </a:rPr>
              <a:t>as </a:t>
            </a:r>
            <a:r>
              <a:rPr sz="3950" b="1" spc="-10" dirty="0">
                <a:latin typeface="Palatino Linotype"/>
                <a:cs typeface="Palatino Linotype"/>
              </a:rPr>
              <a:t>ApplicationContext</a:t>
            </a:r>
            <a:endParaRPr sz="3950">
              <a:latin typeface="Palatino Linotype"/>
              <a:cs typeface="Palatino Linotype"/>
            </a:endParaRPr>
          </a:p>
        </p:txBody>
      </p:sp>
      <p:sp>
        <p:nvSpPr>
          <p:cNvPr id="4" name="object 4"/>
          <p:cNvSpPr txBox="1"/>
          <p:nvPr/>
        </p:nvSpPr>
        <p:spPr>
          <a:xfrm>
            <a:off x="956634" y="4140555"/>
            <a:ext cx="9364980" cy="4842510"/>
          </a:xfrm>
          <a:prstGeom prst="rect">
            <a:avLst/>
          </a:prstGeom>
        </p:spPr>
        <p:txBody>
          <a:bodyPr vert="horz" wrap="square" lIns="0" tIns="373380" rIns="0" bIns="0" rtlCol="0">
            <a:spAutoFit/>
          </a:bodyPr>
          <a:lstStyle/>
          <a:p>
            <a:pPr marL="425450" indent="-387985">
              <a:lnSpc>
                <a:spcPct val="100000"/>
              </a:lnSpc>
              <a:spcBef>
                <a:spcPts val="2940"/>
              </a:spcBef>
              <a:buClr>
                <a:srgbClr val="5C86B9"/>
              </a:buClr>
              <a:buSzPct val="69620"/>
              <a:buFont typeface="Lucida Sans"/>
              <a:buChar char="•"/>
              <a:tabLst>
                <a:tab pos="425450" algn="l"/>
                <a:tab pos="426084" algn="l"/>
              </a:tabLst>
            </a:pPr>
            <a:r>
              <a:rPr sz="3950" dirty="0">
                <a:latin typeface="Palatino Linotype"/>
                <a:cs typeface="Palatino Linotype"/>
              </a:rPr>
              <a:t>Specialized</a:t>
            </a:r>
            <a:r>
              <a:rPr sz="3950" spc="-30" dirty="0">
                <a:latin typeface="Palatino Linotype"/>
                <a:cs typeface="Palatino Linotype"/>
              </a:rPr>
              <a:t> </a:t>
            </a:r>
            <a:r>
              <a:rPr sz="3950" spc="-10" dirty="0">
                <a:latin typeface="Palatino Linotype"/>
                <a:cs typeface="Palatino Linotype"/>
              </a:rPr>
              <a:t>implementations</a:t>
            </a:r>
            <a:endParaRPr sz="3950" dirty="0">
              <a:latin typeface="Palatino Linotype"/>
              <a:cs typeface="Palatino Linotype"/>
            </a:endParaRPr>
          </a:p>
          <a:p>
            <a:pPr marL="843915" lvl="1" indent="-387985">
              <a:lnSpc>
                <a:spcPct val="100000"/>
              </a:lnSpc>
              <a:spcBef>
                <a:spcPts val="2845"/>
              </a:spcBef>
              <a:buClr>
                <a:srgbClr val="5C86B9"/>
              </a:buClr>
              <a:buSzPct val="69620"/>
              <a:buFont typeface="Lucida Sans"/>
              <a:buChar char="•"/>
              <a:tabLst>
                <a:tab pos="843915" algn="l"/>
                <a:tab pos="844550" algn="l"/>
              </a:tabLst>
            </a:pPr>
            <a:r>
              <a:rPr sz="3950" spc="-10" dirty="0">
                <a:latin typeface="Palatino Linotype"/>
                <a:cs typeface="Palatino Linotype"/>
              </a:rPr>
              <a:t>ClassPathXmlApplicationContext</a:t>
            </a:r>
            <a:endParaRPr sz="3950" dirty="0">
              <a:latin typeface="Palatino Linotype"/>
              <a:cs typeface="Palatino Linotype"/>
            </a:endParaRPr>
          </a:p>
          <a:p>
            <a:pPr marL="843915" lvl="1" indent="-387985">
              <a:lnSpc>
                <a:spcPct val="100000"/>
              </a:lnSpc>
              <a:spcBef>
                <a:spcPts val="2845"/>
              </a:spcBef>
              <a:buClr>
                <a:srgbClr val="5C86B9"/>
              </a:buClr>
              <a:buSzPct val="69620"/>
              <a:buFont typeface="Lucida Sans"/>
              <a:buChar char="•"/>
              <a:tabLst>
                <a:tab pos="843915" algn="l"/>
                <a:tab pos="844550" algn="l"/>
              </a:tabLst>
            </a:pPr>
            <a:r>
              <a:rPr sz="3950" spc="-10" dirty="0">
                <a:latin typeface="Palatino Linotype"/>
                <a:cs typeface="Palatino Linotype"/>
              </a:rPr>
              <a:t>AnnotationConfigApplicationContext</a:t>
            </a:r>
            <a:endParaRPr sz="3950" dirty="0">
              <a:latin typeface="Palatino Linotype"/>
              <a:cs typeface="Palatino Linotype"/>
            </a:endParaRPr>
          </a:p>
          <a:p>
            <a:pPr marL="843915" lvl="1" indent="-387985">
              <a:lnSpc>
                <a:spcPct val="100000"/>
              </a:lnSpc>
              <a:spcBef>
                <a:spcPts val="2845"/>
              </a:spcBef>
              <a:buClr>
                <a:srgbClr val="5C86B9"/>
              </a:buClr>
              <a:buSzPct val="69620"/>
              <a:buFont typeface="Lucida Sans"/>
              <a:buChar char="•"/>
              <a:tabLst>
                <a:tab pos="843915" algn="l"/>
                <a:tab pos="844550" algn="l"/>
              </a:tabLst>
            </a:pPr>
            <a:r>
              <a:rPr sz="3950" spc="-10" dirty="0">
                <a:latin typeface="Palatino Linotype"/>
                <a:cs typeface="Palatino Linotype"/>
              </a:rPr>
              <a:t>GenericWebApplicationContext</a:t>
            </a:r>
            <a:endParaRPr sz="3950" dirty="0">
              <a:latin typeface="Palatino Linotype"/>
              <a:cs typeface="Palatino Linotype"/>
            </a:endParaRPr>
          </a:p>
          <a:p>
            <a:pPr marL="843915" lvl="1" indent="-387985">
              <a:lnSpc>
                <a:spcPct val="100000"/>
              </a:lnSpc>
              <a:spcBef>
                <a:spcPts val="2845"/>
              </a:spcBef>
              <a:buClr>
                <a:srgbClr val="5C86B9"/>
              </a:buClr>
              <a:buSzPct val="69620"/>
              <a:buFont typeface="Lucida Sans"/>
              <a:buChar char="•"/>
              <a:tabLst>
                <a:tab pos="843915" algn="l"/>
                <a:tab pos="844550" algn="l"/>
              </a:tabLst>
            </a:pPr>
            <a:r>
              <a:rPr sz="3950" dirty="0">
                <a:latin typeface="Palatino Linotype"/>
                <a:cs typeface="Palatino Linotype"/>
              </a:rPr>
              <a:t>others</a:t>
            </a:r>
            <a:r>
              <a:rPr sz="3950" spc="-20" dirty="0">
                <a:latin typeface="Palatino Linotype"/>
                <a:cs typeface="Palatino Linotype"/>
              </a:rPr>
              <a:t> </a:t>
            </a:r>
            <a:r>
              <a:rPr sz="3950" spc="-50" dirty="0">
                <a:latin typeface="Palatino Linotype"/>
                <a:cs typeface="Palatino Linotype"/>
              </a:rPr>
              <a:t>…</a:t>
            </a:r>
            <a:endParaRPr sz="3950" dirty="0">
              <a:latin typeface="Palatino Linotype"/>
              <a:cs typeface="Palatino Linotype"/>
            </a:endParaRPr>
          </a:p>
        </p:txBody>
      </p:sp>
      <p:sp>
        <p:nvSpPr>
          <p:cNvPr id="5" name="object 5"/>
          <p:cNvSpPr/>
          <p:nvPr/>
        </p:nvSpPr>
        <p:spPr>
          <a:xfrm>
            <a:off x="14723836" y="5286579"/>
            <a:ext cx="3271520" cy="2974975"/>
          </a:xfrm>
          <a:custGeom>
            <a:avLst/>
            <a:gdLst/>
            <a:ahLst/>
            <a:cxnLst/>
            <a:rect l="l" t="t" r="r" b="b"/>
            <a:pathLst>
              <a:path w="3271519" h="2974975">
                <a:moveTo>
                  <a:pt x="2802373" y="0"/>
                </a:moveTo>
                <a:lnTo>
                  <a:pt x="470748" y="0"/>
                </a:lnTo>
                <a:lnTo>
                  <a:pt x="407860" y="106"/>
                </a:lnTo>
                <a:lnTo>
                  <a:pt x="354332" y="850"/>
                </a:lnTo>
                <a:lnTo>
                  <a:pt x="308149" y="2871"/>
                </a:lnTo>
                <a:lnTo>
                  <a:pt x="267299" y="6806"/>
                </a:lnTo>
                <a:lnTo>
                  <a:pt x="193542" y="22972"/>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6"/>
                </a:lnTo>
                <a:lnTo>
                  <a:pt x="193542" y="2951448"/>
                </a:lnTo>
                <a:lnTo>
                  <a:pt x="237089" y="2962658"/>
                </a:lnTo>
                <a:lnTo>
                  <a:pt x="282995" y="2969457"/>
                </a:lnTo>
                <a:lnTo>
                  <a:pt x="334640" y="2972949"/>
                </a:lnTo>
                <a:lnTo>
                  <a:pt x="395403" y="2974235"/>
                </a:lnTo>
                <a:lnTo>
                  <a:pt x="468664" y="2974419"/>
                </a:lnTo>
                <a:lnTo>
                  <a:pt x="2800290" y="2974419"/>
                </a:lnTo>
                <a:lnTo>
                  <a:pt x="2863177" y="2974313"/>
                </a:lnTo>
                <a:lnTo>
                  <a:pt x="2916706" y="2973568"/>
                </a:lnTo>
                <a:lnTo>
                  <a:pt x="2962888" y="2971548"/>
                </a:lnTo>
                <a:lnTo>
                  <a:pt x="3003738" y="2967613"/>
                </a:lnTo>
                <a:lnTo>
                  <a:pt x="3077496" y="2951448"/>
                </a:lnTo>
                <a:lnTo>
                  <a:pt x="3122932" y="2930226"/>
                </a:lnTo>
                <a:lnTo>
                  <a:pt x="3163524" y="2901741"/>
                </a:lnTo>
                <a:lnTo>
                  <a:pt x="3198466" y="2866800"/>
                </a:lnTo>
                <a:lnTo>
                  <a:pt x="3226950" y="2826208"/>
                </a:lnTo>
                <a:lnTo>
                  <a:pt x="3248171" y="2780769"/>
                </a:lnTo>
                <a:lnTo>
                  <a:pt x="3259382" y="2737224"/>
                </a:lnTo>
                <a:lnTo>
                  <a:pt x="3266182" y="2691319"/>
                </a:lnTo>
                <a:lnTo>
                  <a:pt x="3269674" y="2639674"/>
                </a:lnTo>
                <a:lnTo>
                  <a:pt x="3270961" y="2578910"/>
                </a:lnTo>
                <a:lnTo>
                  <a:pt x="3271144" y="2505648"/>
                </a:lnTo>
                <a:lnTo>
                  <a:pt x="3271038" y="407966"/>
                </a:lnTo>
                <a:lnTo>
                  <a:pt x="3270293" y="354437"/>
                </a:lnTo>
                <a:lnTo>
                  <a:pt x="3268273" y="308254"/>
                </a:lnTo>
                <a:lnTo>
                  <a:pt x="3264337" y="267404"/>
                </a:lnTo>
                <a:lnTo>
                  <a:pt x="3248171" y="193649"/>
                </a:lnTo>
                <a:lnTo>
                  <a:pt x="3226950" y="148210"/>
                </a:lnTo>
                <a:lnTo>
                  <a:pt x="3198466" y="107618"/>
                </a:lnTo>
                <a:lnTo>
                  <a:pt x="3163524" y="72677"/>
                </a:lnTo>
                <a:lnTo>
                  <a:pt x="3122932" y="44193"/>
                </a:lnTo>
                <a:lnTo>
                  <a:pt x="3077496" y="22972"/>
                </a:lnTo>
                <a:lnTo>
                  <a:pt x="3033949" y="11761"/>
                </a:lnTo>
                <a:lnTo>
                  <a:pt x="2988042" y="4961"/>
                </a:lnTo>
                <a:lnTo>
                  <a:pt x="2936397" y="1470"/>
                </a:lnTo>
                <a:lnTo>
                  <a:pt x="2875634" y="183"/>
                </a:lnTo>
                <a:lnTo>
                  <a:pt x="2802373" y="0"/>
                </a:lnTo>
                <a:close/>
              </a:path>
            </a:pathLst>
          </a:custGeom>
          <a:solidFill>
            <a:srgbClr val="729460"/>
          </a:solidFill>
        </p:spPr>
        <p:txBody>
          <a:bodyPr wrap="square" lIns="0" tIns="0" rIns="0" bIns="0" rtlCol="0"/>
          <a:lstStyle/>
          <a:p>
            <a:endParaRPr/>
          </a:p>
        </p:txBody>
      </p:sp>
      <p:sp>
        <p:nvSpPr>
          <p:cNvPr id="6" name="object 6"/>
          <p:cNvSpPr txBox="1"/>
          <p:nvPr/>
        </p:nvSpPr>
        <p:spPr>
          <a:xfrm>
            <a:off x="15609861" y="5300227"/>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7" name="object 7"/>
          <p:cNvPicPr/>
          <p:nvPr/>
        </p:nvPicPr>
        <p:blipFill>
          <a:blip r:embed="rId2" cstate="print"/>
          <a:stretch>
            <a:fillRect/>
          </a:stretch>
        </p:blipFill>
        <p:spPr>
          <a:xfrm>
            <a:off x="15580676" y="6638722"/>
            <a:ext cx="1560161" cy="1559980"/>
          </a:xfrm>
          <a:prstGeom prst="rect">
            <a:avLst/>
          </a:prstGeom>
        </p:spPr>
      </p:pic>
      <p:sp>
        <p:nvSpPr>
          <p:cNvPr id="8" name="object 8"/>
          <p:cNvSpPr txBox="1"/>
          <p:nvPr/>
        </p:nvSpPr>
        <p:spPr>
          <a:xfrm>
            <a:off x="15651743" y="4374601"/>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250823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Step</a:t>
            </a:r>
            <a:r>
              <a:rPr sz="6500" spc="-145" dirty="0">
                <a:latin typeface="Book Antiqua"/>
                <a:cs typeface="Book Antiqua"/>
              </a:rPr>
              <a:t> </a:t>
            </a:r>
            <a:r>
              <a:rPr sz="6500" spc="200" dirty="0">
                <a:latin typeface="Book Antiqua"/>
                <a:cs typeface="Book Antiqua"/>
              </a:rPr>
              <a:t>2:</a:t>
            </a:r>
            <a:r>
              <a:rPr sz="6500" spc="-430" dirty="0">
                <a:latin typeface="Book Antiqua"/>
                <a:cs typeface="Book Antiqua"/>
              </a:rPr>
              <a:t> </a:t>
            </a:r>
            <a:r>
              <a:rPr sz="6500" dirty="0">
                <a:latin typeface="Book Antiqua"/>
                <a:cs typeface="Book Antiqua"/>
              </a:rPr>
              <a:t>Create</a:t>
            </a:r>
            <a:r>
              <a:rPr sz="6500" spc="-114" dirty="0">
                <a:latin typeface="Book Antiqua"/>
                <a:cs typeface="Book Antiqua"/>
              </a:rPr>
              <a:t> </a:t>
            </a:r>
            <a:r>
              <a:rPr sz="6500" spc="130" dirty="0">
                <a:latin typeface="Book Antiqua"/>
                <a:cs typeface="Book Antiqua"/>
              </a:rPr>
              <a:t>a</a:t>
            </a:r>
            <a:r>
              <a:rPr sz="6500" spc="-110" dirty="0">
                <a:latin typeface="Book Antiqua"/>
                <a:cs typeface="Book Antiqua"/>
              </a:rPr>
              <a:t> </a:t>
            </a:r>
            <a:r>
              <a:rPr sz="6500" dirty="0">
                <a:latin typeface="Book Antiqua"/>
                <a:cs typeface="Book Antiqua"/>
              </a:rPr>
              <a:t>Spring</a:t>
            </a:r>
            <a:r>
              <a:rPr sz="6500" spc="-114" dirty="0">
                <a:latin typeface="Book Antiqua"/>
                <a:cs typeface="Book Antiqua"/>
              </a:rPr>
              <a:t> </a:t>
            </a:r>
            <a:r>
              <a:rPr sz="6500" spc="-10" dirty="0">
                <a:latin typeface="Book Antiqua"/>
                <a:cs typeface="Book Antiqua"/>
              </a:rPr>
              <a:t>Container</a:t>
            </a:r>
            <a:endParaRPr sz="6500">
              <a:latin typeface="Book Antiqua"/>
              <a:cs typeface="Book Antiqua"/>
            </a:endParaRPr>
          </a:p>
        </p:txBody>
      </p:sp>
      <p:grpSp>
        <p:nvGrpSpPr>
          <p:cNvPr id="3" name="object 3"/>
          <p:cNvGrpSpPr/>
          <p:nvPr/>
        </p:nvGrpSpPr>
        <p:grpSpPr>
          <a:xfrm>
            <a:off x="290730" y="2818203"/>
            <a:ext cx="19523075" cy="3028950"/>
            <a:chOff x="290730" y="2818203"/>
            <a:chExt cx="19523075" cy="3028950"/>
          </a:xfrm>
        </p:grpSpPr>
        <p:sp>
          <p:nvSpPr>
            <p:cNvPr id="4" name="object 4"/>
            <p:cNvSpPr/>
            <p:nvPr/>
          </p:nvSpPr>
          <p:spPr>
            <a:xfrm>
              <a:off x="468735" y="2933382"/>
              <a:ext cx="19166840" cy="2568575"/>
            </a:xfrm>
            <a:custGeom>
              <a:avLst/>
              <a:gdLst/>
              <a:ahLst/>
              <a:cxnLst/>
              <a:rect l="l" t="t" r="r" b="b"/>
              <a:pathLst>
                <a:path w="19166840" h="2568575">
                  <a:moveTo>
                    <a:pt x="0" y="0"/>
                  </a:moveTo>
                  <a:lnTo>
                    <a:pt x="19166624" y="0"/>
                  </a:lnTo>
                  <a:lnTo>
                    <a:pt x="19166624" y="2567984"/>
                  </a:lnTo>
                  <a:lnTo>
                    <a:pt x="0" y="256798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90730" y="2818203"/>
              <a:ext cx="19522641" cy="3028703"/>
            </a:xfrm>
            <a:prstGeom prst="rect">
              <a:avLst/>
            </a:prstGeom>
          </p:spPr>
        </p:pic>
      </p:grpSp>
      <p:sp>
        <p:nvSpPr>
          <p:cNvPr id="6" name="object 6"/>
          <p:cNvSpPr txBox="1"/>
          <p:nvPr/>
        </p:nvSpPr>
        <p:spPr>
          <a:xfrm>
            <a:off x="1275218" y="3589284"/>
            <a:ext cx="16363950" cy="123634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4E9072"/>
                </a:solidFill>
                <a:latin typeface="Arial"/>
                <a:cs typeface="Arial"/>
              </a:rPr>
              <a:t>ClassPathXmlApplicationContext</a:t>
            </a:r>
            <a:r>
              <a:rPr sz="3950" b="1" spc="-35" dirty="0">
                <a:solidFill>
                  <a:srgbClr val="4E9072"/>
                </a:solidFill>
                <a:latin typeface="Arial"/>
                <a:cs typeface="Arial"/>
              </a:rPr>
              <a:t> </a:t>
            </a:r>
            <a:r>
              <a:rPr sz="3950" b="1" dirty="0">
                <a:solidFill>
                  <a:srgbClr val="7E504F"/>
                </a:solidFill>
                <a:latin typeface="Arial"/>
                <a:cs typeface="Arial"/>
              </a:rPr>
              <a:t>context</a:t>
            </a:r>
            <a:r>
              <a:rPr sz="3950" b="1" spc="-35" dirty="0">
                <a:solidFill>
                  <a:srgbClr val="7E504F"/>
                </a:solidFill>
                <a:latin typeface="Arial"/>
                <a:cs typeface="Arial"/>
              </a:rPr>
              <a:t> </a:t>
            </a:r>
            <a:r>
              <a:rPr sz="3950" b="1" spc="-50" dirty="0">
                <a:solidFill>
                  <a:srgbClr val="4E9072"/>
                </a:solidFill>
                <a:latin typeface="Arial"/>
                <a:cs typeface="Arial"/>
              </a:rPr>
              <a:t>=</a:t>
            </a:r>
            <a:endParaRPr sz="3950">
              <a:latin typeface="Arial"/>
              <a:cs typeface="Arial"/>
            </a:endParaRPr>
          </a:p>
          <a:p>
            <a:pPr marL="766445">
              <a:lnSpc>
                <a:spcPct val="100000"/>
              </a:lnSpc>
              <a:spcBef>
                <a:spcPts val="45"/>
              </a:spcBef>
            </a:pPr>
            <a:r>
              <a:rPr sz="3950" b="1" dirty="0">
                <a:solidFill>
                  <a:srgbClr val="931A68"/>
                </a:solidFill>
                <a:latin typeface="Arial"/>
                <a:cs typeface="Arial"/>
              </a:rPr>
              <a:t>new</a:t>
            </a:r>
            <a:r>
              <a:rPr sz="3950" b="1" spc="-10" dirty="0">
                <a:solidFill>
                  <a:srgbClr val="931A68"/>
                </a:solidFill>
                <a:latin typeface="Arial"/>
                <a:cs typeface="Arial"/>
              </a:rPr>
              <a:t> </a:t>
            </a:r>
            <a:r>
              <a:rPr sz="3950" b="1" spc="-10" dirty="0">
                <a:latin typeface="Arial"/>
                <a:cs typeface="Arial"/>
              </a:rPr>
              <a:t>ClassPathXmlApplicationContext(</a:t>
            </a:r>
            <a:r>
              <a:rPr sz="3950" b="1" spc="-10" dirty="0">
                <a:solidFill>
                  <a:srgbClr val="3933FF"/>
                </a:solidFill>
                <a:latin typeface="Arial"/>
                <a:cs typeface="Arial"/>
              </a:rPr>
              <a:t>"applicationContext.xml"</a:t>
            </a:r>
            <a:r>
              <a:rPr sz="3950" b="1" spc="-10" dirty="0">
                <a:latin typeface="Arial"/>
                <a:cs typeface="Arial"/>
              </a:rPr>
              <a:t>);</a:t>
            </a:r>
            <a:endParaRPr sz="395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69414" y="3618302"/>
            <a:ext cx="3271520" cy="2044700"/>
          </a:xfrm>
          <a:custGeom>
            <a:avLst/>
            <a:gdLst/>
            <a:ahLst/>
            <a:cxnLst/>
            <a:rect l="l" t="t" r="r" b="b"/>
            <a:pathLst>
              <a:path w="3271520" h="2044700">
                <a:moveTo>
                  <a:pt x="2802368" y="0"/>
                </a:moveTo>
                <a:lnTo>
                  <a:pt x="470748" y="0"/>
                </a:lnTo>
                <a:lnTo>
                  <a:pt x="407859" y="106"/>
                </a:lnTo>
                <a:lnTo>
                  <a:pt x="354330" y="850"/>
                </a:lnTo>
                <a:lnTo>
                  <a:pt x="308148" y="2871"/>
                </a:lnTo>
                <a:lnTo>
                  <a:pt x="267298" y="6806"/>
                </a:lnTo>
                <a:lnTo>
                  <a:pt x="193544" y="22972"/>
                </a:lnTo>
                <a:lnTo>
                  <a:pt x="148105" y="44194"/>
                </a:lnTo>
                <a:lnTo>
                  <a:pt x="107512" y="72678"/>
                </a:lnTo>
                <a:lnTo>
                  <a:pt x="72571" y="107619"/>
                </a:lnTo>
                <a:lnTo>
                  <a:pt x="44087" y="148212"/>
                </a:lnTo>
                <a:lnTo>
                  <a:pt x="22865" y="193650"/>
                </a:lnTo>
                <a:lnTo>
                  <a:pt x="11655" y="237195"/>
                </a:lnTo>
                <a:lnTo>
                  <a:pt x="4855" y="283101"/>
                </a:lnTo>
                <a:lnTo>
                  <a:pt x="1363" y="334745"/>
                </a:lnTo>
                <a:lnTo>
                  <a:pt x="77" y="395509"/>
                </a:lnTo>
                <a:lnTo>
                  <a:pt x="0" y="1636392"/>
                </a:lnTo>
                <a:lnTo>
                  <a:pt x="744" y="1689921"/>
                </a:lnTo>
                <a:lnTo>
                  <a:pt x="2765" y="1736104"/>
                </a:lnTo>
                <a:lnTo>
                  <a:pt x="6700" y="1776954"/>
                </a:lnTo>
                <a:lnTo>
                  <a:pt x="22865" y="1850709"/>
                </a:lnTo>
                <a:lnTo>
                  <a:pt x="44087" y="1896147"/>
                </a:lnTo>
                <a:lnTo>
                  <a:pt x="72571" y="1936740"/>
                </a:lnTo>
                <a:lnTo>
                  <a:pt x="107512" y="1971681"/>
                </a:lnTo>
                <a:lnTo>
                  <a:pt x="148105" y="2000165"/>
                </a:lnTo>
                <a:lnTo>
                  <a:pt x="193544" y="2021387"/>
                </a:lnTo>
                <a:lnTo>
                  <a:pt x="237088" y="2032598"/>
                </a:lnTo>
                <a:lnTo>
                  <a:pt x="282994" y="2039397"/>
                </a:lnTo>
                <a:lnTo>
                  <a:pt x="334638" y="2042889"/>
                </a:lnTo>
                <a:lnTo>
                  <a:pt x="395402" y="2044175"/>
                </a:lnTo>
                <a:lnTo>
                  <a:pt x="468664" y="2044359"/>
                </a:lnTo>
                <a:lnTo>
                  <a:pt x="2800284" y="2044359"/>
                </a:lnTo>
                <a:lnTo>
                  <a:pt x="2863173" y="2044253"/>
                </a:lnTo>
                <a:lnTo>
                  <a:pt x="2916702" y="2043508"/>
                </a:lnTo>
                <a:lnTo>
                  <a:pt x="2962885" y="2041488"/>
                </a:lnTo>
                <a:lnTo>
                  <a:pt x="3003734" y="2037553"/>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7"/>
                </a:lnTo>
                <a:lnTo>
                  <a:pt x="3270288" y="354438"/>
                </a:lnTo>
                <a:lnTo>
                  <a:pt x="3268268" y="308255"/>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3" name="object 3"/>
          <p:cNvSpPr txBox="1"/>
          <p:nvPr/>
        </p:nvSpPr>
        <p:spPr>
          <a:xfrm>
            <a:off x="3683522" y="4353659"/>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4" name="object 4"/>
          <p:cNvSpPr/>
          <p:nvPr/>
        </p:nvSpPr>
        <p:spPr>
          <a:xfrm>
            <a:off x="9784662" y="9314795"/>
            <a:ext cx="2755900" cy="1177290"/>
          </a:xfrm>
          <a:custGeom>
            <a:avLst/>
            <a:gdLst/>
            <a:ahLst/>
            <a:cxnLst/>
            <a:rect l="l" t="t" r="r" b="b"/>
            <a:pathLst>
              <a:path w="2755900" h="1177290">
                <a:moveTo>
                  <a:pt x="2356748" y="0"/>
                </a:moveTo>
                <a:lnTo>
                  <a:pt x="400338" y="0"/>
                </a:lnTo>
                <a:lnTo>
                  <a:pt x="337183" y="156"/>
                </a:lnTo>
                <a:lnTo>
                  <a:pt x="284995" y="1250"/>
                </a:lnTo>
                <a:lnTo>
                  <a:pt x="240815" y="4218"/>
                </a:lnTo>
                <a:lnTo>
                  <a:pt x="201686" y="10000"/>
                </a:lnTo>
                <a:lnTo>
                  <a:pt x="164648" y="19532"/>
                </a:lnTo>
                <a:lnTo>
                  <a:pt x="116973" y="43078"/>
                </a:lnTo>
                <a:lnTo>
                  <a:pt x="76003" y="76004"/>
                </a:lnTo>
                <a:lnTo>
                  <a:pt x="43077" y="116974"/>
                </a:lnTo>
                <a:lnTo>
                  <a:pt x="19531" y="164649"/>
                </a:lnTo>
                <a:lnTo>
                  <a:pt x="9997" y="201687"/>
                </a:lnTo>
                <a:lnTo>
                  <a:pt x="4211" y="240816"/>
                </a:lnTo>
                <a:lnTo>
                  <a:pt x="1250" y="284613"/>
                </a:lnTo>
                <a:lnTo>
                  <a:pt x="156" y="336277"/>
                </a:lnTo>
                <a:lnTo>
                  <a:pt x="0" y="398566"/>
                </a:lnTo>
                <a:lnTo>
                  <a:pt x="4" y="778718"/>
                </a:lnTo>
                <a:lnTo>
                  <a:pt x="156" y="840100"/>
                </a:lnTo>
                <a:lnTo>
                  <a:pt x="1250" y="892289"/>
                </a:lnTo>
                <a:lnTo>
                  <a:pt x="4235" y="936582"/>
                </a:lnTo>
                <a:lnTo>
                  <a:pt x="10003" y="975612"/>
                </a:lnTo>
                <a:lnTo>
                  <a:pt x="19531" y="1012636"/>
                </a:lnTo>
                <a:lnTo>
                  <a:pt x="43077" y="1060311"/>
                </a:lnTo>
                <a:lnTo>
                  <a:pt x="76003" y="1101280"/>
                </a:lnTo>
                <a:lnTo>
                  <a:pt x="116973" y="1134207"/>
                </a:lnTo>
                <a:lnTo>
                  <a:pt x="164648" y="1157753"/>
                </a:lnTo>
                <a:lnTo>
                  <a:pt x="201671" y="1167284"/>
                </a:lnTo>
                <a:lnTo>
                  <a:pt x="240702" y="1173066"/>
                </a:lnTo>
                <a:lnTo>
                  <a:pt x="284612" y="1176034"/>
                </a:lnTo>
                <a:lnTo>
                  <a:pt x="336276" y="1177128"/>
                </a:lnTo>
                <a:lnTo>
                  <a:pt x="398566" y="1177284"/>
                </a:lnTo>
                <a:lnTo>
                  <a:pt x="2354968" y="1177284"/>
                </a:lnTo>
                <a:lnTo>
                  <a:pt x="2418122" y="1177128"/>
                </a:lnTo>
                <a:lnTo>
                  <a:pt x="2470312" y="1176034"/>
                </a:lnTo>
                <a:lnTo>
                  <a:pt x="2514493" y="1173066"/>
                </a:lnTo>
                <a:lnTo>
                  <a:pt x="2553622" y="1167284"/>
                </a:lnTo>
                <a:lnTo>
                  <a:pt x="2590657" y="1157753"/>
                </a:lnTo>
                <a:lnTo>
                  <a:pt x="2638332" y="1134207"/>
                </a:lnTo>
                <a:lnTo>
                  <a:pt x="2679303" y="1101280"/>
                </a:lnTo>
                <a:lnTo>
                  <a:pt x="2712233" y="1060311"/>
                </a:lnTo>
                <a:lnTo>
                  <a:pt x="2735783" y="1012636"/>
                </a:lnTo>
                <a:lnTo>
                  <a:pt x="2745315" y="975598"/>
                </a:lnTo>
                <a:lnTo>
                  <a:pt x="2751101" y="936468"/>
                </a:lnTo>
                <a:lnTo>
                  <a:pt x="2754062" y="892671"/>
                </a:lnTo>
                <a:lnTo>
                  <a:pt x="2755155" y="841008"/>
                </a:lnTo>
                <a:lnTo>
                  <a:pt x="2755311" y="778718"/>
                </a:lnTo>
                <a:lnTo>
                  <a:pt x="2755307" y="398566"/>
                </a:lnTo>
                <a:lnTo>
                  <a:pt x="2755155" y="337184"/>
                </a:lnTo>
                <a:lnTo>
                  <a:pt x="2754062" y="284996"/>
                </a:lnTo>
                <a:lnTo>
                  <a:pt x="2751077" y="240703"/>
                </a:lnTo>
                <a:lnTo>
                  <a:pt x="2745309" y="201672"/>
                </a:lnTo>
                <a:lnTo>
                  <a:pt x="2735783" y="164649"/>
                </a:lnTo>
                <a:lnTo>
                  <a:pt x="2712233" y="116974"/>
                </a:lnTo>
                <a:lnTo>
                  <a:pt x="2679303" y="76004"/>
                </a:lnTo>
                <a:lnTo>
                  <a:pt x="2638332" y="43078"/>
                </a:lnTo>
                <a:lnTo>
                  <a:pt x="2590657" y="19532"/>
                </a:lnTo>
                <a:lnTo>
                  <a:pt x="2553636" y="10000"/>
                </a:lnTo>
                <a:lnTo>
                  <a:pt x="2514607" y="4218"/>
                </a:lnTo>
                <a:lnTo>
                  <a:pt x="2470696" y="1250"/>
                </a:lnTo>
                <a:lnTo>
                  <a:pt x="2419034" y="156"/>
                </a:lnTo>
                <a:lnTo>
                  <a:pt x="2356748" y="0"/>
                </a:lnTo>
                <a:close/>
              </a:path>
            </a:pathLst>
          </a:custGeom>
          <a:solidFill>
            <a:srgbClr val="7E649B"/>
          </a:solidFill>
        </p:spPr>
        <p:txBody>
          <a:bodyPr wrap="square" lIns="0" tIns="0" rIns="0" bIns="0" rtlCol="0"/>
          <a:lstStyle/>
          <a:p>
            <a:endParaRPr/>
          </a:p>
        </p:txBody>
      </p:sp>
      <p:sp>
        <p:nvSpPr>
          <p:cNvPr id="5" name="object 5"/>
          <p:cNvSpPr txBox="1"/>
          <p:nvPr/>
        </p:nvSpPr>
        <p:spPr>
          <a:xfrm>
            <a:off x="10165000" y="9704281"/>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6" name="object 6"/>
          <p:cNvPicPr/>
          <p:nvPr/>
        </p:nvPicPr>
        <p:blipFill>
          <a:blip r:embed="rId2" cstate="print"/>
          <a:stretch>
            <a:fillRect/>
          </a:stretch>
        </p:blipFill>
        <p:spPr>
          <a:xfrm>
            <a:off x="6456629" y="4170448"/>
            <a:ext cx="6470076" cy="248920"/>
          </a:xfrm>
          <a:prstGeom prst="rect">
            <a:avLst/>
          </a:prstGeom>
        </p:spPr>
      </p:pic>
      <p:pic>
        <p:nvPicPr>
          <p:cNvPr id="7" name="object 7"/>
          <p:cNvPicPr/>
          <p:nvPr/>
        </p:nvPicPr>
        <p:blipFill>
          <a:blip r:embed="rId3" cstate="print"/>
          <a:stretch>
            <a:fillRect/>
          </a:stretch>
        </p:blipFill>
        <p:spPr>
          <a:xfrm>
            <a:off x="6426148" y="5086955"/>
            <a:ext cx="6470856" cy="248920"/>
          </a:xfrm>
          <a:prstGeom prst="rect">
            <a:avLst/>
          </a:prstGeom>
        </p:spPr>
      </p:pic>
      <p:sp>
        <p:nvSpPr>
          <p:cNvPr id="8" name="object 8"/>
          <p:cNvSpPr txBox="1"/>
          <p:nvPr/>
        </p:nvSpPr>
        <p:spPr>
          <a:xfrm>
            <a:off x="7568220" y="3526459"/>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pic>
        <p:nvPicPr>
          <p:cNvPr id="9" name="object 9"/>
          <p:cNvPicPr/>
          <p:nvPr/>
        </p:nvPicPr>
        <p:blipFill>
          <a:blip r:embed="rId4" cstate="print"/>
          <a:stretch>
            <a:fillRect/>
          </a:stretch>
        </p:blipFill>
        <p:spPr>
          <a:xfrm>
            <a:off x="13251282" y="9844675"/>
            <a:ext cx="2755308" cy="1177284"/>
          </a:xfrm>
          <a:prstGeom prst="rect">
            <a:avLst/>
          </a:prstGeom>
        </p:spPr>
      </p:pic>
      <p:sp>
        <p:nvSpPr>
          <p:cNvPr id="10" name="object 10"/>
          <p:cNvSpPr txBox="1"/>
          <p:nvPr/>
        </p:nvSpPr>
        <p:spPr>
          <a:xfrm>
            <a:off x="13683217" y="10238296"/>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1" name="object 11"/>
          <p:cNvPicPr/>
          <p:nvPr/>
        </p:nvPicPr>
        <p:blipFill>
          <a:blip r:embed="rId5" cstate="print"/>
          <a:stretch>
            <a:fillRect/>
          </a:stretch>
        </p:blipFill>
        <p:spPr>
          <a:xfrm>
            <a:off x="16717909" y="9314796"/>
            <a:ext cx="2755308" cy="1177284"/>
          </a:xfrm>
          <a:prstGeom prst="rect">
            <a:avLst/>
          </a:prstGeom>
        </p:spPr>
      </p:pic>
      <p:sp>
        <p:nvSpPr>
          <p:cNvPr id="12" name="object 12"/>
          <p:cNvSpPr txBox="1"/>
          <p:nvPr/>
        </p:nvSpPr>
        <p:spPr>
          <a:xfrm>
            <a:off x="17180493" y="9704281"/>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3" name="object 13"/>
          <p:cNvSpPr/>
          <p:nvPr/>
        </p:nvSpPr>
        <p:spPr>
          <a:xfrm>
            <a:off x="13212405" y="3153272"/>
            <a:ext cx="3271520" cy="2974975"/>
          </a:xfrm>
          <a:custGeom>
            <a:avLst/>
            <a:gdLst/>
            <a:ahLst/>
            <a:cxnLst/>
            <a:rect l="l" t="t" r="r" b="b"/>
            <a:pathLst>
              <a:path w="3271519" h="2974975">
                <a:moveTo>
                  <a:pt x="2802363" y="0"/>
                </a:moveTo>
                <a:lnTo>
                  <a:pt x="470748" y="0"/>
                </a:lnTo>
                <a:lnTo>
                  <a:pt x="407859" y="106"/>
                </a:lnTo>
                <a:lnTo>
                  <a:pt x="354330" y="850"/>
                </a:lnTo>
                <a:lnTo>
                  <a:pt x="308146" y="2871"/>
                </a:lnTo>
                <a:lnTo>
                  <a:pt x="267295" y="6806"/>
                </a:lnTo>
                <a:lnTo>
                  <a:pt x="193542" y="22971"/>
                </a:lnTo>
                <a:lnTo>
                  <a:pt x="148101" y="44193"/>
                </a:lnTo>
                <a:lnTo>
                  <a:pt x="107509" y="72677"/>
                </a:lnTo>
                <a:lnTo>
                  <a:pt x="72569" y="107618"/>
                </a:lnTo>
                <a:lnTo>
                  <a:pt x="44086"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6" y="2826208"/>
                </a:lnTo>
                <a:lnTo>
                  <a:pt x="72569" y="2866800"/>
                </a:lnTo>
                <a:lnTo>
                  <a:pt x="107509" y="2901741"/>
                </a:lnTo>
                <a:lnTo>
                  <a:pt x="148101" y="2930225"/>
                </a:lnTo>
                <a:lnTo>
                  <a:pt x="193542" y="2951447"/>
                </a:lnTo>
                <a:lnTo>
                  <a:pt x="237085" y="2962657"/>
                </a:lnTo>
                <a:lnTo>
                  <a:pt x="282991" y="2969457"/>
                </a:lnTo>
                <a:lnTo>
                  <a:pt x="334637" y="2972949"/>
                </a:lnTo>
                <a:lnTo>
                  <a:pt x="395402" y="2974235"/>
                </a:lnTo>
                <a:lnTo>
                  <a:pt x="468664" y="2974419"/>
                </a:lnTo>
                <a:lnTo>
                  <a:pt x="2800279" y="2974419"/>
                </a:lnTo>
                <a:lnTo>
                  <a:pt x="2863168" y="2974313"/>
                </a:lnTo>
                <a:lnTo>
                  <a:pt x="2916697" y="2973568"/>
                </a:lnTo>
                <a:lnTo>
                  <a:pt x="2962881" y="2971547"/>
                </a:lnTo>
                <a:lnTo>
                  <a:pt x="3003732" y="2967612"/>
                </a:lnTo>
                <a:lnTo>
                  <a:pt x="3077485" y="2951447"/>
                </a:lnTo>
                <a:lnTo>
                  <a:pt x="3122926" y="2930225"/>
                </a:lnTo>
                <a:lnTo>
                  <a:pt x="3163518" y="2901741"/>
                </a:lnTo>
                <a:lnTo>
                  <a:pt x="3198458" y="2866800"/>
                </a:lnTo>
                <a:lnTo>
                  <a:pt x="3226941" y="2826208"/>
                </a:lnTo>
                <a:lnTo>
                  <a:pt x="3248161" y="2780769"/>
                </a:lnTo>
                <a:lnTo>
                  <a:pt x="3259372" y="2737224"/>
                </a:lnTo>
                <a:lnTo>
                  <a:pt x="3266172" y="2691319"/>
                </a:lnTo>
                <a:lnTo>
                  <a:pt x="3269664" y="2639674"/>
                </a:lnTo>
                <a:lnTo>
                  <a:pt x="3270950" y="2578910"/>
                </a:lnTo>
                <a:lnTo>
                  <a:pt x="3271134" y="2505648"/>
                </a:lnTo>
                <a:lnTo>
                  <a:pt x="3271027" y="407966"/>
                </a:lnTo>
                <a:lnTo>
                  <a:pt x="3270283" y="354437"/>
                </a:lnTo>
                <a:lnTo>
                  <a:pt x="3268262" y="308254"/>
                </a:lnTo>
                <a:lnTo>
                  <a:pt x="3264327" y="267404"/>
                </a:lnTo>
                <a:lnTo>
                  <a:pt x="3248161" y="193649"/>
                </a:lnTo>
                <a:lnTo>
                  <a:pt x="3226941" y="148210"/>
                </a:lnTo>
                <a:lnTo>
                  <a:pt x="3198458" y="107618"/>
                </a:lnTo>
                <a:lnTo>
                  <a:pt x="3163518" y="72677"/>
                </a:lnTo>
                <a:lnTo>
                  <a:pt x="3122926" y="44193"/>
                </a:lnTo>
                <a:lnTo>
                  <a:pt x="3077485" y="22971"/>
                </a:lnTo>
                <a:lnTo>
                  <a:pt x="3033942" y="11761"/>
                </a:lnTo>
                <a:lnTo>
                  <a:pt x="2988036" y="4961"/>
                </a:lnTo>
                <a:lnTo>
                  <a:pt x="2936390" y="1470"/>
                </a:lnTo>
                <a:lnTo>
                  <a:pt x="2875625" y="183"/>
                </a:lnTo>
                <a:lnTo>
                  <a:pt x="2802363" y="0"/>
                </a:lnTo>
                <a:close/>
              </a:path>
            </a:pathLst>
          </a:custGeom>
          <a:solidFill>
            <a:srgbClr val="729460"/>
          </a:solidFill>
        </p:spPr>
        <p:txBody>
          <a:bodyPr wrap="square" lIns="0" tIns="0" rIns="0" bIns="0" rtlCol="0"/>
          <a:lstStyle/>
          <a:p>
            <a:endParaRPr/>
          </a:p>
        </p:txBody>
      </p:sp>
      <p:sp>
        <p:nvSpPr>
          <p:cNvPr id="14" name="object 14"/>
          <p:cNvSpPr txBox="1"/>
          <p:nvPr/>
        </p:nvSpPr>
        <p:spPr>
          <a:xfrm>
            <a:off x="14102053" y="3164166"/>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5" name="object 15"/>
          <p:cNvPicPr/>
          <p:nvPr/>
        </p:nvPicPr>
        <p:blipFill>
          <a:blip r:embed="rId6" cstate="print"/>
          <a:stretch>
            <a:fillRect/>
          </a:stretch>
        </p:blipFill>
        <p:spPr>
          <a:xfrm>
            <a:off x="14065801" y="4505415"/>
            <a:ext cx="1564228" cy="1564228"/>
          </a:xfrm>
          <a:prstGeom prst="rect">
            <a:avLst/>
          </a:prstGeom>
        </p:spPr>
      </p:pic>
      <p:pic>
        <p:nvPicPr>
          <p:cNvPr id="16" name="object 16"/>
          <p:cNvPicPr/>
          <p:nvPr/>
        </p:nvPicPr>
        <p:blipFill>
          <a:blip r:embed="rId7" cstate="print"/>
          <a:stretch>
            <a:fillRect/>
          </a:stretch>
        </p:blipFill>
        <p:spPr>
          <a:xfrm>
            <a:off x="14240403" y="7025964"/>
            <a:ext cx="1570632" cy="1570632"/>
          </a:xfrm>
          <a:prstGeom prst="rect">
            <a:avLst/>
          </a:prstGeom>
        </p:spPr>
      </p:pic>
      <p:sp>
        <p:nvSpPr>
          <p:cNvPr id="17" name="object 17"/>
          <p:cNvSpPr txBox="1"/>
          <p:nvPr/>
        </p:nvSpPr>
        <p:spPr>
          <a:xfrm>
            <a:off x="15735512" y="7557750"/>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18" name="object 18"/>
          <p:cNvGrpSpPr/>
          <p:nvPr/>
        </p:nvGrpSpPr>
        <p:grpSpPr>
          <a:xfrm>
            <a:off x="11341613" y="6209655"/>
            <a:ext cx="5457825" cy="3604895"/>
            <a:chOff x="11341613" y="6209655"/>
            <a:chExt cx="5457825" cy="3604895"/>
          </a:xfrm>
        </p:grpSpPr>
        <p:sp>
          <p:nvSpPr>
            <p:cNvPr id="19" name="object 19"/>
            <p:cNvSpPr/>
            <p:nvPr/>
          </p:nvSpPr>
          <p:spPr>
            <a:xfrm>
              <a:off x="11352084" y="8106380"/>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0" name="object 20"/>
            <p:cNvSpPr/>
            <p:nvPr/>
          </p:nvSpPr>
          <p:spPr>
            <a:xfrm>
              <a:off x="14354599" y="8638340"/>
              <a:ext cx="549275" cy="1165860"/>
            </a:xfrm>
            <a:custGeom>
              <a:avLst/>
              <a:gdLst/>
              <a:ahLst/>
              <a:cxnLst/>
              <a:rect l="l" t="t" r="r" b="b"/>
              <a:pathLst>
                <a:path w="549275" h="1165859">
                  <a:moveTo>
                    <a:pt x="0" y="1165601"/>
                  </a:moveTo>
                  <a:lnTo>
                    <a:pt x="548691" y="0"/>
                  </a:lnTo>
                </a:path>
              </a:pathLst>
            </a:custGeom>
            <a:ln w="20941">
              <a:solidFill>
                <a:srgbClr val="202020"/>
              </a:solidFill>
              <a:prstDash val="dash"/>
            </a:ln>
          </p:spPr>
          <p:txBody>
            <a:bodyPr wrap="square" lIns="0" tIns="0" rIns="0" bIns="0" rtlCol="0"/>
            <a:lstStyle/>
            <a:p>
              <a:endParaRPr/>
            </a:p>
          </p:txBody>
        </p:sp>
        <p:sp>
          <p:nvSpPr>
            <p:cNvPr id="21" name="object 21"/>
            <p:cNvSpPr/>
            <p:nvPr/>
          </p:nvSpPr>
          <p:spPr>
            <a:xfrm>
              <a:off x="15625997" y="8252361"/>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sp>
          <p:nvSpPr>
            <p:cNvPr id="22" name="object 22"/>
            <p:cNvSpPr/>
            <p:nvPr/>
          </p:nvSpPr>
          <p:spPr>
            <a:xfrm>
              <a:off x="14841747" y="6225361"/>
              <a:ext cx="362585" cy="814705"/>
            </a:xfrm>
            <a:custGeom>
              <a:avLst/>
              <a:gdLst/>
              <a:ahLst/>
              <a:cxnLst/>
              <a:rect l="l" t="t" r="r" b="b"/>
              <a:pathLst>
                <a:path w="362584" h="814704">
                  <a:moveTo>
                    <a:pt x="0" y="814567"/>
                  </a:moveTo>
                  <a:lnTo>
                    <a:pt x="362189" y="0"/>
                  </a:lnTo>
                </a:path>
              </a:pathLst>
            </a:custGeom>
            <a:ln w="31412">
              <a:solidFill>
                <a:srgbClr val="000000"/>
              </a:solidFill>
            </a:ln>
          </p:spPr>
          <p:txBody>
            <a:bodyPr wrap="square" lIns="0" tIns="0" rIns="0" bIns="0" rtlCol="0"/>
            <a:lstStyle/>
            <a:p>
              <a:endParaRPr/>
            </a:p>
          </p:txBody>
        </p:sp>
      </p:grpSp>
      <p:sp>
        <p:nvSpPr>
          <p:cNvPr id="23" name="object 23"/>
          <p:cNvSpPr txBox="1">
            <a:spLocks noGrp="1"/>
          </p:cNvSpPr>
          <p:nvPr>
            <p:ph type="title"/>
          </p:nvPr>
        </p:nvSpPr>
        <p:spPr>
          <a:xfrm>
            <a:off x="982034" y="487808"/>
            <a:ext cx="1414526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Step</a:t>
            </a:r>
            <a:r>
              <a:rPr sz="6500" spc="-360" dirty="0">
                <a:latin typeface="Book Antiqua"/>
                <a:cs typeface="Book Antiqua"/>
              </a:rPr>
              <a:t> </a:t>
            </a:r>
            <a:r>
              <a:rPr sz="6500" spc="200" dirty="0">
                <a:latin typeface="Book Antiqua"/>
                <a:cs typeface="Book Antiqua"/>
              </a:rPr>
              <a:t>3:</a:t>
            </a:r>
            <a:r>
              <a:rPr sz="6500" spc="-430" dirty="0">
                <a:latin typeface="Book Antiqua"/>
                <a:cs typeface="Book Antiqua"/>
              </a:rPr>
              <a:t> </a:t>
            </a:r>
            <a:r>
              <a:rPr sz="6500" spc="-120" dirty="0">
                <a:latin typeface="Book Antiqua"/>
                <a:cs typeface="Book Antiqua"/>
              </a:rPr>
              <a:t>Retrieve</a:t>
            </a:r>
            <a:r>
              <a:rPr sz="6500" spc="-235" dirty="0">
                <a:latin typeface="Book Antiqua"/>
                <a:cs typeface="Book Antiqua"/>
              </a:rPr>
              <a:t> </a:t>
            </a:r>
            <a:r>
              <a:rPr sz="6500" spc="-10" dirty="0">
                <a:latin typeface="Book Antiqua"/>
                <a:cs typeface="Book Antiqua"/>
              </a:rPr>
              <a:t>Beans</a:t>
            </a:r>
            <a:r>
              <a:rPr sz="6500" spc="-235" dirty="0">
                <a:latin typeface="Book Antiqua"/>
                <a:cs typeface="Book Antiqua"/>
              </a:rPr>
              <a:t> </a:t>
            </a:r>
            <a:r>
              <a:rPr sz="6500" dirty="0">
                <a:latin typeface="Book Antiqua"/>
                <a:cs typeface="Book Antiqua"/>
              </a:rPr>
              <a:t>from</a:t>
            </a:r>
            <a:r>
              <a:rPr sz="6500" spc="-235"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24" name="object 24"/>
          <p:cNvSpPr txBox="1"/>
          <p:nvPr/>
        </p:nvSpPr>
        <p:spPr>
          <a:xfrm>
            <a:off x="14143936" y="2458428"/>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14526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Step</a:t>
            </a:r>
            <a:r>
              <a:rPr sz="6500" spc="-360" dirty="0">
                <a:latin typeface="Book Antiqua"/>
                <a:cs typeface="Book Antiqua"/>
              </a:rPr>
              <a:t> </a:t>
            </a:r>
            <a:r>
              <a:rPr sz="6500" spc="200" dirty="0">
                <a:latin typeface="Book Antiqua"/>
                <a:cs typeface="Book Antiqua"/>
              </a:rPr>
              <a:t>3:</a:t>
            </a:r>
            <a:r>
              <a:rPr sz="6500" spc="-430" dirty="0">
                <a:latin typeface="Book Antiqua"/>
                <a:cs typeface="Book Antiqua"/>
              </a:rPr>
              <a:t> </a:t>
            </a:r>
            <a:r>
              <a:rPr sz="6500" spc="-120" dirty="0">
                <a:latin typeface="Book Antiqua"/>
                <a:cs typeface="Book Antiqua"/>
              </a:rPr>
              <a:t>Retrieve</a:t>
            </a:r>
            <a:r>
              <a:rPr sz="6500" spc="-235" dirty="0">
                <a:latin typeface="Book Antiqua"/>
                <a:cs typeface="Book Antiqua"/>
              </a:rPr>
              <a:t> </a:t>
            </a:r>
            <a:r>
              <a:rPr sz="6500" spc="-10" dirty="0">
                <a:latin typeface="Book Antiqua"/>
                <a:cs typeface="Book Antiqua"/>
              </a:rPr>
              <a:t>Beans</a:t>
            </a:r>
            <a:r>
              <a:rPr sz="6500" spc="-235" dirty="0">
                <a:latin typeface="Book Antiqua"/>
                <a:cs typeface="Book Antiqua"/>
              </a:rPr>
              <a:t> </a:t>
            </a:r>
            <a:r>
              <a:rPr sz="6500" dirty="0">
                <a:latin typeface="Book Antiqua"/>
                <a:cs typeface="Book Antiqua"/>
              </a:rPr>
              <a:t>from</a:t>
            </a:r>
            <a:r>
              <a:rPr sz="6500" spc="-235" dirty="0">
                <a:latin typeface="Book Antiqua"/>
                <a:cs typeface="Book Antiqua"/>
              </a:rPr>
              <a:t> </a:t>
            </a:r>
            <a:r>
              <a:rPr sz="6500" spc="-10" dirty="0">
                <a:latin typeface="Book Antiqua"/>
                <a:cs typeface="Book Antiqua"/>
              </a:rPr>
              <a:t>Container</a:t>
            </a:r>
            <a:endParaRPr sz="6500">
              <a:latin typeface="Book Antiqua"/>
              <a:cs typeface="Book Antiqua"/>
            </a:endParaRPr>
          </a:p>
        </p:txBody>
      </p:sp>
      <p:grpSp>
        <p:nvGrpSpPr>
          <p:cNvPr id="3" name="object 3"/>
          <p:cNvGrpSpPr/>
          <p:nvPr/>
        </p:nvGrpSpPr>
        <p:grpSpPr>
          <a:xfrm>
            <a:off x="290730" y="2115929"/>
            <a:ext cx="16449675" cy="4850765"/>
            <a:chOff x="290730" y="2115929"/>
            <a:chExt cx="16449675" cy="4850765"/>
          </a:xfrm>
        </p:grpSpPr>
        <p:sp>
          <p:nvSpPr>
            <p:cNvPr id="4" name="object 4"/>
            <p:cNvSpPr/>
            <p:nvPr/>
          </p:nvSpPr>
          <p:spPr>
            <a:xfrm>
              <a:off x="468735" y="2231109"/>
              <a:ext cx="16093440" cy="4390390"/>
            </a:xfrm>
            <a:custGeom>
              <a:avLst/>
              <a:gdLst/>
              <a:ahLst/>
              <a:cxnLst/>
              <a:rect l="l" t="t" r="r" b="b"/>
              <a:pathLst>
                <a:path w="16093440" h="4390390">
                  <a:moveTo>
                    <a:pt x="0" y="0"/>
                  </a:moveTo>
                  <a:lnTo>
                    <a:pt x="16093095" y="0"/>
                  </a:lnTo>
                  <a:lnTo>
                    <a:pt x="16093095" y="4389918"/>
                  </a:lnTo>
                  <a:lnTo>
                    <a:pt x="0" y="438991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90730" y="2115929"/>
              <a:ext cx="16449111" cy="4850637"/>
            </a:xfrm>
            <a:prstGeom prst="rect">
              <a:avLst/>
            </a:prstGeom>
          </p:spPr>
        </p:pic>
      </p:grpSp>
      <p:sp>
        <p:nvSpPr>
          <p:cNvPr id="6" name="object 6"/>
          <p:cNvSpPr txBox="1"/>
          <p:nvPr/>
        </p:nvSpPr>
        <p:spPr>
          <a:xfrm>
            <a:off x="1177545" y="2280423"/>
            <a:ext cx="15173960" cy="3665220"/>
          </a:xfrm>
          <a:prstGeom prst="rect">
            <a:avLst/>
          </a:prstGeom>
        </p:spPr>
        <p:txBody>
          <a:bodyPr vert="horz" wrap="square" lIns="0" tIns="8255" rIns="0" bIns="0" rtlCol="0">
            <a:spAutoFit/>
          </a:bodyPr>
          <a:lstStyle/>
          <a:p>
            <a:pPr marL="109855" marR="5514975" indent="-97790">
              <a:lnSpc>
                <a:spcPct val="100899"/>
              </a:lnSpc>
              <a:spcBef>
                <a:spcPts val="65"/>
              </a:spcBef>
            </a:pPr>
            <a:r>
              <a:rPr sz="3950" dirty="0">
                <a:solidFill>
                  <a:srgbClr val="4E9072"/>
                </a:solidFill>
                <a:latin typeface="Arial"/>
                <a:cs typeface="Arial"/>
              </a:rPr>
              <a:t>//</a:t>
            </a:r>
            <a:r>
              <a:rPr sz="3950" spc="-15" dirty="0">
                <a:solidFill>
                  <a:srgbClr val="4E9072"/>
                </a:solidFill>
                <a:latin typeface="Arial"/>
                <a:cs typeface="Arial"/>
              </a:rPr>
              <a:t> </a:t>
            </a:r>
            <a:r>
              <a:rPr sz="3950" dirty="0">
                <a:solidFill>
                  <a:srgbClr val="4E9072"/>
                </a:solidFill>
                <a:latin typeface="Arial"/>
                <a:cs typeface="Arial"/>
              </a:rPr>
              <a:t>create a</a:t>
            </a:r>
            <a:r>
              <a:rPr sz="3950" spc="-5" dirty="0">
                <a:solidFill>
                  <a:srgbClr val="4E9072"/>
                </a:solidFill>
                <a:latin typeface="Arial"/>
                <a:cs typeface="Arial"/>
              </a:rPr>
              <a:t> </a:t>
            </a:r>
            <a:r>
              <a:rPr sz="3950" dirty="0">
                <a:solidFill>
                  <a:srgbClr val="4E9072"/>
                </a:solidFill>
                <a:latin typeface="Arial"/>
                <a:cs typeface="Arial"/>
              </a:rPr>
              <a:t>spring </a:t>
            </a:r>
            <a:r>
              <a:rPr sz="3950" spc="-10" dirty="0">
                <a:solidFill>
                  <a:srgbClr val="4E9072"/>
                </a:solidFill>
                <a:latin typeface="Arial"/>
                <a:cs typeface="Arial"/>
              </a:rPr>
              <a:t>container </a:t>
            </a:r>
            <a:r>
              <a:rPr sz="3950" dirty="0">
                <a:latin typeface="Arial"/>
                <a:cs typeface="Arial"/>
              </a:rPr>
              <a:t>ClassPathXmlApplicationContext</a:t>
            </a:r>
            <a:r>
              <a:rPr sz="3950" spc="-15" dirty="0">
                <a:latin typeface="Arial"/>
                <a:cs typeface="Arial"/>
              </a:rPr>
              <a:t> </a:t>
            </a:r>
            <a:r>
              <a:rPr sz="3950" dirty="0">
                <a:solidFill>
                  <a:srgbClr val="7E504F"/>
                </a:solidFill>
                <a:latin typeface="Arial"/>
                <a:cs typeface="Arial"/>
              </a:rPr>
              <a:t>context</a:t>
            </a:r>
            <a:r>
              <a:rPr sz="3950" spc="-10" dirty="0">
                <a:solidFill>
                  <a:srgbClr val="7E504F"/>
                </a:solidFill>
                <a:latin typeface="Arial"/>
                <a:cs typeface="Arial"/>
              </a:rPr>
              <a:t> </a:t>
            </a:r>
            <a:r>
              <a:rPr sz="3950" spc="-50" dirty="0">
                <a:latin typeface="Arial"/>
                <a:cs typeface="Arial"/>
              </a:rPr>
              <a:t>=</a:t>
            </a:r>
            <a:endParaRPr sz="3950">
              <a:latin typeface="Arial"/>
              <a:cs typeface="Arial"/>
            </a:endParaRPr>
          </a:p>
          <a:p>
            <a:pPr marL="864235">
              <a:lnSpc>
                <a:spcPct val="100000"/>
              </a:lnSpc>
              <a:spcBef>
                <a:spcPts val="40"/>
              </a:spcBef>
            </a:pPr>
            <a:r>
              <a:rPr sz="3950" dirty="0">
                <a:solidFill>
                  <a:srgbClr val="931A68"/>
                </a:solidFill>
                <a:latin typeface="Arial"/>
                <a:cs typeface="Arial"/>
              </a:rPr>
              <a:t>new </a:t>
            </a:r>
            <a:r>
              <a:rPr sz="3950" spc="-10" dirty="0">
                <a:latin typeface="Arial"/>
                <a:cs typeface="Arial"/>
              </a:rPr>
              <a:t>ClassPathXmlApplicationContext(</a:t>
            </a:r>
            <a:r>
              <a:rPr sz="3950" spc="-10" dirty="0">
                <a:solidFill>
                  <a:srgbClr val="3933FF"/>
                </a:solidFill>
                <a:latin typeface="Arial"/>
                <a:cs typeface="Arial"/>
              </a:rPr>
              <a:t>"applicationContext.xml"</a:t>
            </a:r>
            <a:r>
              <a:rPr sz="3950" spc="-10" dirty="0">
                <a:latin typeface="Arial"/>
                <a:cs typeface="Arial"/>
              </a:rPr>
              <a:t>);</a:t>
            </a:r>
            <a:endParaRPr sz="3950">
              <a:latin typeface="Arial"/>
              <a:cs typeface="Arial"/>
            </a:endParaRPr>
          </a:p>
          <a:p>
            <a:pPr>
              <a:lnSpc>
                <a:spcPct val="100000"/>
              </a:lnSpc>
              <a:spcBef>
                <a:spcPts val="50"/>
              </a:spcBef>
            </a:pPr>
            <a:endParaRPr sz="4150">
              <a:latin typeface="Arial"/>
              <a:cs typeface="Arial"/>
            </a:endParaRPr>
          </a:p>
          <a:p>
            <a:pPr marL="109855">
              <a:lnSpc>
                <a:spcPct val="100000"/>
              </a:lnSpc>
            </a:pPr>
            <a:r>
              <a:rPr sz="3950" b="1" dirty="0">
                <a:solidFill>
                  <a:srgbClr val="4E9072"/>
                </a:solidFill>
                <a:latin typeface="Arial"/>
                <a:cs typeface="Arial"/>
              </a:rPr>
              <a:t>//</a:t>
            </a:r>
            <a:r>
              <a:rPr sz="3950" b="1" spc="-20" dirty="0">
                <a:solidFill>
                  <a:srgbClr val="4E9072"/>
                </a:solidFill>
                <a:latin typeface="Arial"/>
                <a:cs typeface="Arial"/>
              </a:rPr>
              <a:t> </a:t>
            </a:r>
            <a:r>
              <a:rPr sz="3950" b="1" dirty="0">
                <a:solidFill>
                  <a:srgbClr val="4E9072"/>
                </a:solidFill>
                <a:latin typeface="Arial"/>
                <a:cs typeface="Arial"/>
              </a:rPr>
              <a:t>retrieve</a:t>
            </a:r>
            <a:r>
              <a:rPr sz="3950" b="1" spc="-5" dirty="0">
                <a:solidFill>
                  <a:srgbClr val="4E9072"/>
                </a:solidFill>
                <a:latin typeface="Arial"/>
                <a:cs typeface="Arial"/>
              </a:rPr>
              <a:t> </a:t>
            </a:r>
            <a:r>
              <a:rPr sz="3950" b="1" dirty="0">
                <a:solidFill>
                  <a:srgbClr val="4E9072"/>
                </a:solidFill>
                <a:latin typeface="Arial"/>
                <a:cs typeface="Arial"/>
              </a:rPr>
              <a:t>bean</a:t>
            </a:r>
            <a:r>
              <a:rPr sz="3950" b="1" spc="-10" dirty="0">
                <a:solidFill>
                  <a:srgbClr val="4E9072"/>
                </a:solidFill>
                <a:latin typeface="Arial"/>
                <a:cs typeface="Arial"/>
              </a:rPr>
              <a:t> </a:t>
            </a:r>
            <a:r>
              <a:rPr sz="3950" b="1" dirty="0">
                <a:solidFill>
                  <a:srgbClr val="4E9072"/>
                </a:solidFill>
                <a:latin typeface="Arial"/>
                <a:cs typeface="Arial"/>
              </a:rPr>
              <a:t>from</a:t>
            </a:r>
            <a:r>
              <a:rPr sz="3950" b="1" spc="-5" dirty="0">
                <a:solidFill>
                  <a:srgbClr val="4E9072"/>
                </a:solidFill>
                <a:latin typeface="Arial"/>
                <a:cs typeface="Arial"/>
              </a:rPr>
              <a:t> </a:t>
            </a:r>
            <a:r>
              <a:rPr sz="3950" b="1" dirty="0">
                <a:solidFill>
                  <a:srgbClr val="4E9072"/>
                </a:solidFill>
                <a:latin typeface="Arial"/>
                <a:cs typeface="Arial"/>
              </a:rPr>
              <a:t>spring</a:t>
            </a:r>
            <a:r>
              <a:rPr sz="3950" b="1" spc="-5" dirty="0">
                <a:solidFill>
                  <a:srgbClr val="4E9072"/>
                </a:solidFill>
                <a:latin typeface="Arial"/>
                <a:cs typeface="Arial"/>
              </a:rPr>
              <a:t> </a:t>
            </a:r>
            <a:r>
              <a:rPr sz="3950" b="1" spc="-10" dirty="0">
                <a:solidFill>
                  <a:srgbClr val="4E9072"/>
                </a:solidFill>
                <a:latin typeface="Arial"/>
                <a:cs typeface="Arial"/>
              </a:rPr>
              <a:t>container</a:t>
            </a:r>
            <a:endParaRPr sz="3950">
              <a:latin typeface="Arial"/>
              <a:cs typeface="Arial"/>
            </a:endParaRPr>
          </a:p>
          <a:p>
            <a:pPr marL="109855">
              <a:lnSpc>
                <a:spcPct val="100000"/>
              </a:lnSpc>
              <a:spcBef>
                <a:spcPts val="45"/>
              </a:spcBef>
            </a:pPr>
            <a:r>
              <a:rPr sz="3950" b="1" dirty="0">
                <a:latin typeface="Arial"/>
                <a:cs typeface="Arial"/>
              </a:rPr>
              <a:t>Coach</a:t>
            </a:r>
            <a:r>
              <a:rPr sz="3950" b="1" spc="-40" dirty="0">
                <a:latin typeface="Arial"/>
                <a:cs typeface="Arial"/>
              </a:rPr>
              <a:t> </a:t>
            </a:r>
            <a:r>
              <a:rPr sz="3950" b="1" dirty="0">
                <a:solidFill>
                  <a:srgbClr val="7E504F"/>
                </a:solidFill>
                <a:latin typeface="Arial"/>
                <a:cs typeface="Arial"/>
              </a:rPr>
              <a:t>theCoach</a:t>
            </a:r>
            <a:r>
              <a:rPr sz="3950" b="1" spc="-25" dirty="0">
                <a:solidFill>
                  <a:srgbClr val="7E504F"/>
                </a:solidFill>
                <a:latin typeface="Arial"/>
                <a:cs typeface="Arial"/>
              </a:rPr>
              <a:t> </a:t>
            </a:r>
            <a:r>
              <a:rPr sz="3950" b="1" dirty="0">
                <a:latin typeface="Arial"/>
                <a:cs typeface="Arial"/>
              </a:rPr>
              <a:t>=</a:t>
            </a:r>
            <a:r>
              <a:rPr sz="3950" b="1" spc="-25" dirty="0">
                <a:latin typeface="Arial"/>
                <a:cs typeface="Arial"/>
              </a:rPr>
              <a:t> </a:t>
            </a:r>
            <a:r>
              <a:rPr sz="3950" b="1" dirty="0">
                <a:solidFill>
                  <a:srgbClr val="7E504F"/>
                </a:solidFill>
                <a:latin typeface="Arial"/>
                <a:cs typeface="Arial"/>
              </a:rPr>
              <a:t>context</a:t>
            </a:r>
            <a:r>
              <a:rPr sz="3950" b="1" dirty="0">
                <a:latin typeface="Arial"/>
                <a:cs typeface="Arial"/>
              </a:rPr>
              <a:t>.getBean(</a:t>
            </a:r>
            <a:r>
              <a:rPr sz="3950" b="1" dirty="0">
                <a:solidFill>
                  <a:srgbClr val="3933FF"/>
                </a:solidFill>
                <a:latin typeface="Arial"/>
                <a:cs typeface="Arial"/>
              </a:rPr>
              <a:t>"myCoach"</a:t>
            </a:r>
            <a:r>
              <a:rPr sz="3950" b="1" dirty="0">
                <a:latin typeface="Arial"/>
                <a:cs typeface="Arial"/>
              </a:rPr>
              <a:t>,</a:t>
            </a:r>
            <a:r>
              <a:rPr sz="3950" b="1" spc="-25" dirty="0">
                <a:latin typeface="Arial"/>
                <a:cs typeface="Arial"/>
              </a:rPr>
              <a:t> </a:t>
            </a:r>
            <a:r>
              <a:rPr sz="3950" b="1" spc="-10" dirty="0">
                <a:latin typeface="Arial"/>
                <a:cs typeface="Arial"/>
              </a:rPr>
              <a:t>Coach.</a:t>
            </a:r>
            <a:r>
              <a:rPr sz="3950" b="1" spc="-10" dirty="0">
                <a:solidFill>
                  <a:srgbClr val="931A68"/>
                </a:solidFill>
                <a:latin typeface="Arial"/>
                <a:cs typeface="Arial"/>
              </a:rPr>
              <a:t>class</a:t>
            </a:r>
            <a:r>
              <a:rPr sz="3950" b="1" spc="-10" dirty="0">
                <a:latin typeface="Arial"/>
                <a:cs typeface="Arial"/>
              </a:rPr>
              <a:t>);</a:t>
            </a:r>
            <a:endParaRPr sz="3950">
              <a:latin typeface="Arial"/>
              <a:cs typeface="Arial"/>
            </a:endParaRPr>
          </a:p>
        </p:txBody>
      </p:sp>
      <p:sp>
        <p:nvSpPr>
          <p:cNvPr id="7" name="object 7"/>
          <p:cNvSpPr txBox="1"/>
          <p:nvPr/>
        </p:nvSpPr>
        <p:spPr>
          <a:xfrm>
            <a:off x="1275218" y="8206944"/>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grpSp>
        <p:nvGrpSpPr>
          <p:cNvPr id="8" name="object 8"/>
          <p:cNvGrpSpPr/>
          <p:nvPr/>
        </p:nvGrpSpPr>
        <p:grpSpPr>
          <a:xfrm>
            <a:off x="5313501" y="8140203"/>
            <a:ext cx="12483465" cy="2170430"/>
            <a:chOff x="5313501" y="8140203"/>
            <a:chExt cx="12483465" cy="2170430"/>
          </a:xfrm>
        </p:grpSpPr>
        <p:sp>
          <p:nvSpPr>
            <p:cNvPr id="9" name="object 9"/>
            <p:cNvSpPr/>
            <p:nvPr/>
          </p:nvSpPr>
          <p:spPr>
            <a:xfrm>
              <a:off x="5491506" y="8255382"/>
              <a:ext cx="12127230" cy="1709420"/>
            </a:xfrm>
            <a:custGeom>
              <a:avLst/>
              <a:gdLst/>
              <a:ahLst/>
              <a:cxnLst/>
              <a:rect l="l" t="t" r="r" b="b"/>
              <a:pathLst>
                <a:path w="12127230" h="1709420">
                  <a:moveTo>
                    <a:pt x="0" y="0"/>
                  </a:moveTo>
                  <a:lnTo>
                    <a:pt x="12126910" y="0"/>
                  </a:lnTo>
                  <a:lnTo>
                    <a:pt x="12126910" y="1709372"/>
                  </a:lnTo>
                  <a:lnTo>
                    <a:pt x="0" y="1709372"/>
                  </a:lnTo>
                  <a:lnTo>
                    <a:pt x="0"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5313501" y="8140203"/>
              <a:ext cx="12482918" cy="2170091"/>
            </a:xfrm>
            <a:prstGeom prst="rect">
              <a:avLst/>
            </a:prstGeom>
          </p:spPr>
        </p:pic>
      </p:grpSp>
      <p:sp>
        <p:nvSpPr>
          <p:cNvPr id="11" name="object 11"/>
          <p:cNvSpPr txBox="1"/>
          <p:nvPr/>
        </p:nvSpPr>
        <p:spPr>
          <a:xfrm>
            <a:off x="5913892" y="8290712"/>
            <a:ext cx="11514455" cy="1600835"/>
          </a:xfrm>
          <a:prstGeom prst="rect">
            <a:avLst/>
          </a:prstGeom>
        </p:spPr>
        <p:txBody>
          <a:bodyPr vert="horz" wrap="square" lIns="0" tIns="13970" rIns="0" bIns="0" rtlCol="0">
            <a:spAutoFit/>
          </a:bodyPr>
          <a:lstStyle/>
          <a:p>
            <a:pPr marL="12700">
              <a:lnSpc>
                <a:spcPts val="4130"/>
              </a:lnSpc>
              <a:spcBef>
                <a:spcPts val="110"/>
              </a:spcBef>
              <a:tabLst>
                <a:tab pos="1539875" algn="l"/>
              </a:tabLst>
            </a:pPr>
            <a:r>
              <a:rPr sz="3450" b="1" i="1" spc="-10" dirty="0">
                <a:solidFill>
                  <a:srgbClr val="009193"/>
                </a:solidFill>
                <a:latin typeface="Arial"/>
                <a:cs typeface="Arial"/>
              </a:rPr>
              <a:t>&lt;</a:t>
            </a:r>
            <a:r>
              <a:rPr sz="3450" b="1" i="1" spc="-10" dirty="0">
                <a:solidFill>
                  <a:srgbClr val="4E9192"/>
                </a:solidFill>
                <a:latin typeface="Arial"/>
                <a:cs typeface="Arial"/>
              </a:rPr>
              <a:t>bean</a:t>
            </a:r>
            <a:r>
              <a:rPr sz="3450" b="1" i="1" dirty="0">
                <a:solidFill>
                  <a:srgbClr val="4E9192"/>
                </a:solidFill>
                <a:latin typeface="Arial"/>
                <a:cs typeface="Arial"/>
              </a:rPr>
              <a:t>	</a:t>
            </a:r>
            <a:r>
              <a:rPr sz="3450" b="1" i="1" spc="-10" dirty="0">
                <a:solidFill>
                  <a:srgbClr val="932192"/>
                </a:solidFill>
                <a:latin typeface="Arial"/>
                <a:cs typeface="Arial"/>
              </a:rPr>
              <a:t>id</a:t>
            </a:r>
            <a:r>
              <a:rPr sz="3450" b="1" i="1" spc="-10" dirty="0">
                <a:latin typeface="Arial"/>
                <a:cs typeface="Arial"/>
              </a:rPr>
              <a:t>=</a:t>
            </a:r>
            <a:r>
              <a:rPr sz="3450" b="1" i="1" spc="-10" dirty="0">
                <a:solidFill>
                  <a:srgbClr val="3933FF"/>
                </a:solidFill>
                <a:latin typeface="Arial"/>
                <a:cs typeface="Arial"/>
              </a:rPr>
              <a:t>"myCoach"</a:t>
            </a:r>
            <a:endParaRPr sz="3450">
              <a:latin typeface="Arial"/>
              <a:cs typeface="Arial"/>
            </a:endParaRPr>
          </a:p>
          <a:p>
            <a:pPr marL="623570">
              <a:lnSpc>
                <a:spcPts val="4120"/>
              </a:lnSpc>
            </a:pP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"com.luv2code.springdemo.BaseballCoach"</a:t>
            </a:r>
            <a:r>
              <a:rPr sz="3450" b="1" spc="-10" dirty="0">
                <a:solidFill>
                  <a:srgbClr val="009193"/>
                </a:solidFill>
                <a:latin typeface="Arial"/>
                <a:cs typeface="Arial"/>
              </a:rPr>
              <a:t>&gt;</a:t>
            </a:r>
            <a:endParaRPr sz="3450">
              <a:latin typeface="Arial"/>
              <a:cs typeface="Arial"/>
            </a:endParaRPr>
          </a:p>
          <a:p>
            <a:pPr marL="134620">
              <a:lnSpc>
                <a:spcPts val="4130"/>
              </a:lnSpc>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8175625" cy="1021080"/>
          </a:xfrm>
          <a:prstGeom prst="rect">
            <a:avLst/>
          </a:prstGeom>
        </p:spPr>
        <p:txBody>
          <a:bodyPr vert="horz" wrap="square" lIns="0" tIns="16510" rIns="0" bIns="0" rtlCol="0">
            <a:spAutoFit/>
          </a:bodyPr>
          <a:lstStyle/>
          <a:p>
            <a:pPr marL="12700">
              <a:lnSpc>
                <a:spcPct val="100000"/>
              </a:lnSpc>
              <a:spcBef>
                <a:spcPts val="130"/>
              </a:spcBef>
            </a:pPr>
            <a:r>
              <a:rPr sz="6500" spc="-145" dirty="0">
                <a:latin typeface="Book Antiqua"/>
                <a:cs typeface="Book Antiqua"/>
              </a:rPr>
              <a:t>Dependency</a:t>
            </a:r>
            <a:r>
              <a:rPr sz="6500" spc="-220" dirty="0">
                <a:latin typeface="Book Antiqua"/>
                <a:cs typeface="Book Antiqua"/>
              </a:rPr>
              <a:t> </a:t>
            </a:r>
            <a:r>
              <a:rPr sz="6500" spc="-10" dirty="0">
                <a:latin typeface="Book Antiqua"/>
                <a:cs typeface="Book Antiqua"/>
              </a:rPr>
              <a:t>Injection</a:t>
            </a:r>
            <a:endParaRPr sz="6500">
              <a:latin typeface="Book Antiqua"/>
              <a:cs typeface="Book Antiqua"/>
            </a:endParaRPr>
          </a:p>
        </p:txBody>
      </p:sp>
      <p:grpSp>
        <p:nvGrpSpPr>
          <p:cNvPr id="3" name="object 3"/>
          <p:cNvGrpSpPr/>
          <p:nvPr/>
        </p:nvGrpSpPr>
        <p:grpSpPr>
          <a:xfrm>
            <a:off x="1265552" y="3297020"/>
            <a:ext cx="17572990" cy="4945380"/>
            <a:chOff x="1265552" y="3297020"/>
            <a:chExt cx="17572990" cy="4945380"/>
          </a:xfrm>
        </p:grpSpPr>
        <p:sp>
          <p:nvSpPr>
            <p:cNvPr id="4" name="object 4"/>
            <p:cNvSpPr/>
            <p:nvPr/>
          </p:nvSpPr>
          <p:spPr>
            <a:xfrm>
              <a:off x="1443557" y="3412199"/>
              <a:ext cx="17217390" cy="4484370"/>
            </a:xfrm>
            <a:custGeom>
              <a:avLst/>
              <a:gdLst/>
              <a:ahLst/>
              <a:cxnLst/>
              <a:rect l="l" t="t" r="r" b="b"/>
              <a:pathLst>
                <a:path w="17217390" h="4484370">
                  <a:moveTo>
                    <a:pt x="0" y="0"/>
                  </a:moveTo>
                  <a:lnTo>
                    <a:pt x="17216984" y="0"/>
                  </a:lnTo>
                  <a:lnTo>
                    <a:pt x="17216984" y="4484156"/>
                  </a:lnTo>
                  <a:lnTo>
                    <a:pt x="0" y="4484156"/>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265552" y="3297020"/>
              <a:ext cx="17572993" cy="4944875"/>
            </a:xfrm>
            <a:prstGeom prst="rect">
              <a:avLst/>
            </a:prstGeom>
          </p:spPr>
        </p:pic>
      </p:grpSp>
      <p:sp>
        <p:nvSpPr>
          <p:cNvPr id="6" name="object 6"/>
          <p:cNvSpPr txBox="1">
            <a:spLocks noGrp="1"/>
          </p:cNvSpPr>
          <p:nvPr>
            <p:ph type="body" idx="1"/>
          </p:nvPr>
        </p:nvSpPr>
        <p:spPr>
          <a:xfrm>
            <a:off x="2081477" y="3892940"/>
            <a:ext cx="15941145" cy="3046540"/>
          </a:xfrm>
          <a:prstGeom prst="rect">
            <a:avLst/>
          </a:prstGeom>
        </p:spPr>
        <p:txBody>
          <a:bodyPr vert="horz" wrap="square" lIns="0" tIns="17145" rIns="0" bIns="0" rtlCol="0">
            <a:spAutoFit/>
          </a:bodyPr>
          <a:lstStyle/>
          <a:p>
            <a:pPr marL="5080" algn="ctr">
              <a:lnSpc>
                <a:spcPct val="100000"/>
              </a:lnSpc>
              <a:spcBef>
                <a:spcPts val="135"/>
              </a:spcBef>
            </a:pPr>
            <a:r>
              <a:rPr sz="4400" dirty="0"/>
              <a:t>The</a:t>
            </a:r>
            <a:r>
              <a:rPr sz="4400" spc="-204" dirty="0"/>
              <a:t> </a:t>
            </a:r>
            <a:r>
              <a:rPr sz="4400" dirty="0"/>
              <a:t>dependency</a:t>
            </a:r>
            <a:r>
              <a:rPr sz="4400" spc="-204" dirty="0"/>
              <a:t> </a:t>
            </a:r>
            <a:r>
              <a:rPr sz="4400" dirty="0"/>
              <a:t>inversion</a:t>
            </a:r>
            <a:r>
              <a:rPr sz="4400" spc="-200" dirty="0"/>
              <a:t> </a:t>
            </a:r>
            <a:r>
              <a:rPr sz="4400" spc="-10" dirty="0"/>
              <a:t>principle.</a:t>
            </a:r>
          </a:p>
          <a:p>
            <a:pPr marL="5080">
              <a:lnSpc>
                <a:spcPct val="100000"/>
              </a:lnSpc>
              <a:spcBef>
                <a:spcPts val="15"/>
              </a:spcBef>
            </a:pPr>
            <a:endParaRPr sz="4400" dirty="0"/>
          </a:p>
          <a:p>
            <a:pPr marL="17780" marR="5080" algn="ctr">
              <a:lnSpc>
                <a:spcPts val="6840"/>
              </a:lnSpc>
            </a:pPr>
            <a:r>
              <a:rPr sz="4400" dirty="0"/>
              <a:t>The</a:t>
            </a:r>
            <a:r>
              <a:rPr sz="4400" spc="-70" dirty="0"/>
              <a:t> </a:t>
            </a:r>
            <a:r>
              <a:rPr sz="4400" dirty="0"/>
              <a:t>client</a:t>
            </a:r>
            <a:r>
              <a:rPr sz="4400" spc="-70" dirty="0"/>
              <a:t> </a:t>
            </a:r>
            <a:r>
              <a:rPr sz="4400" spc="-10" dirty="0"/>
              <a:t>delegates</a:t>
            </a:r>
            <a:r>
              <a:rPr sz="4400" spc="-70" dirty="0"/>
              <a:t> </a:t>
            </a:r>
            <a:r>
              <a:rPr sz="4400" dirty="0"/>
              <a:t>to</a:t>
            </a:r>
            <a:r>
              <a:rPr sz="4400" spc="-75" dirty="0"/>
              <a:t> </a:t>
            </a:r>
            <a:r>
              <a:rPr sz="4400" dirty="0"/>
              <a:t>calls</a:t>
            </a:r>
            <a:r>
              <a:rPr sz="4400" spc="-70" dirty="0"/>
              <a:t> </a:t>
            </a:r>
            <a:r>
              <a:rPr sz="4400" dirty="0"/>
              <a:t>to</a:t>
            </a:r>
            <a:r>
              <a:rPr sz="4400" spc="-70" dirty="0"/>
              <a:t> </a:t>
            </a:r>
            <a:r>
              <a:rPr sz="4400" dirty="0"/>
              <a:t>another</a:t>
            </a:r>
            <a:r>
              <a:rPr sz="4400" spc="-70" dirty="0"/>
              <a:t> </a:t>
            </a:r>
            <a:r>
              <a:rPr sz="4400" spc="-10" dirty="0"/>
              <a:t>object </a:t>
            </a:r>
            <a:r>
              <a:rPr sz="4400" dirty="0"/>
              <a:t>the</a:t>
            </a:r>
            <a:r>
              <a:rPr sz="4400" spc="-95" dirty="0"/>
              <a:t> </a:t>
            </a:r>
            <a:r>
              <a:rPr sz="4400" dirty="0"/>
              <a:t>responsibility</a:t>
            </a:r>
            <a:r>
              <a:rPr sz="4400" spc="-100" dirty="0"/>
              <a:t> </a:t>
            </a:r>
            <a:r>
              <a:rPr sz="4400" dirty="0"/>
              <a:t>of</a:t>
            </a:r>
            <a:r>
              <a:rPr sz="4400" spc="515" dirty="0"/>
              <a:t> </a:t>
            </a:r>
            <a:r>
              <a:rPr sz="4400" dirty="0"/>
              <a:t>providing</a:t>
            </a:r>
            <a:r>
              <a:rPr sz="4400" spc="-95" dirty="0"/>
              <a:t> </a:t>
            </a:r>
            <a:r>
              <a:rPr sz="4400" spc="-25" dirty="0"/>
              <a:t>its </a:t>
            </a:r>
            <a:r>
              <a:rPr sz="4400" spc="-10" dirty="0"/>
              <a:t>dependencies.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857084" y="4996954"/>
            <a:ext cx="2755900" cy="3848100"/>
            <a:chOff x="12857084" y="4996954"/>
            <a:chExt cx="2755900" cy="3848100"/>
          </a:xfrm>
        </p:grpSpPr>
        <p:sp>
          <p:nvSpPr>
            <p:cNvPr id="3" name="object 3"/>
            <p:cNvSpPr/>
            <p:nvPr/>
          </p:nvSpPr>
          <p:spPr>
            <a:xfrm>
              <a:off x="14470732" y="5012829"/>
              <a:ext cx="362585" cy="814705"/>
            </a:xfrm>
            <a:custGeom>
              <a:avLst/>
              <a:gdLst/>
              <a:ahLst/>
              <a:cxnLst/>
              <a:rect l="l" t="t" r="r" b="b"/>
              <a:pathLst>
                <a:path w="362584" h="814704">
                  <a:moveTo>
                    <a:pt x="0" y="814709"/>
                  </a:moveTo>
                  <a:lnTo>
                    <a:pt x="362191" y="0"/>
                  </a:lnTo>
                </a:path>
              </a:pathLst>
            </a:custGeom>
            <a:ln w="31412">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2857084" y="7667536"/>
              <a:ext cx="2755308" cy="1177284"/>
            </a:xfrm>
            <a:prstGeom prst="rect">
              <a:avLst/>
            </a:prstGeom>
          </p:spPr>
        </p:pic>
      </p:grpSp>
      <p:sp>
        <p:nvSpPr>
          <p:cNvPr id="5" name="object 5"/>
          <p:cNvSpPr txBox="1">
            <a:spLocks noGrp="1"/>
          </p:cNvSpPr>
          <p:nvPr>
            <p:ph type="title"/>
          </p:nvPr>
        </p:nvSpPr>
        <p:spPr>
          <a:xfrm>
            <a:off x="866854" y="466866"/>
            <a:ext cx="650748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350"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6" name="object 6"/>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7" name="object 7"/>
          <p:cNvSpPr txBox="1"/>
          <p:nvPr/>
        </p:nvSpPr>
        <p:spPr>
          <a:xfrm>
            <a:off x="3317041" y="3149507"/>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8" name="object 8"/>
          <p:cNvSpPr/>
          <p:nvPr/>
        </p:nvSpPr>
        <p:spPr>
          <a:xfrm>
            <a:off x="9390464" y="7761192"/>
            <a:ext cx="2755900" cy="1177290"/>
          </a:xfrm>
          <a:custGeom>
            <a:avLst/>
            <a:gdLst/>
            <a:ahLst/>
            <a:cxnLst/>
            <a:rect l="l" t="t" r="r" b="b"/>
            <a:pathLst>
              <a:path w="2755900" h="1177290">
                <a:moveTo>
                  <a:pt x="2356738" y="0"/>
                </a:moveTo>
                <a:lnTo>
                  <a:pt x="400338" y="0"/>
                </a:lnTo>
                <a:lnTo>
                  <a:pt x="337183" y="156"/>
                </a:lnTo>
                <a:lnTo>
                  <a:pt x="284995" y="1250"/>
                </a:lnTo>
                <a:lnTo>
                  <a:pt x="240815" y="4218"/>
                </a:lnTo>
                <a:lnTo>
                  <a:pt x="201686" y="10000"/>
                </a:lnTo>
                <a:lnTo>
                  <a:pt x="164648" y="19531"/>
                </a:lnTo>
                <a:lnTo>
                  <a:pt x="116973" y="43078"/>
                </a:lnTo>
                <a:lnTo>
                  <a:pt x="76003" y="76004"/>
                </a:lnTo>
                <a:lnTo>
                  <a:pt x="43077" y="116973"/>
                </a:lnTo>
                <a:lnTo>
                  <a:pt x="19531" y="164648"/>
                </a:lnTo>
                <a:lnTo>
                  <a:pt x="9997" y="201686"/>
                </a:lnTo>
                <a:lnTo>
                  <a:pt x="4211" y="240816"/>
                </a:lnTo>
                <a:lnTo>
                  <a:pt x="1250" y="284613"/>
                </a:lnTo>
                <a:lnTo>
                  <a:pt x="156" y="336277"/>
                </a:lnTo>
                <a:lnTo>
                  <a:pt x="0" y="398566"/>
                </a:lnTo>
                <a:lnTo>
                  <a:pt x="4" y="778717"/>
                </a:lnTo>
                <a:lnTo>
                  <a:pt x="156" y="840100"/>
                </a:lnTo>
                <a:lnTo>
                  <a:pt x="1250" y="892289"/>
                </a:lnTo>
                <a:lnTo>
                  <a:pt x="4235" y="936582"/>
                </a:lnTo>
                <a:lnTo>
                  <a:pt x="10003" y="975612"/>
                </a:lnTo>
                <a:lnTo>
                  <a:pt x="19531" y="1012636"/>
                </a:lnTo>
                <a:lnTo>
                  <a:pt x="43077" y="1060311"/>
                </a:lnTo>
                <a:lnTo>
                  <a:pt x="76003" y="1101280"/>
                </a:lnTo>
                <a:lnTo>
                  <a:pt x="116973" y="1134207"/>
                </a:lnTo>
                <a:lnTo>
                  <a:pt x="164648" y="1157753"/>
                </a:lnTo>
                <a:lnTo>
                  <a:pt x="201671" y="1167284"/>
                </a:lnTo>
                <a:lnTo>
                  <a:pt x="240702" y="1173065"/>
                </a:lnTo>
                <a:lnTo>
                  <a:pt x="284612" y="1176034"/>
                </a:lnTo>
                <a:lnTo>
                  <a:pt x="336276" y="1177128"/>
                </a:lnTo>
                <a:lnTo>
                  <a:pt x="398566" y="1177284"/>
                </a:lnTo>
                <a:lnTo>
                  <a:pt x="2354969" y="1177284"/>
                </a:lnTo>
                <a:lnTo>
                  <a:pt x="2418122" y="1177128"/>
                </a:lnTo>
                <a:lnTo>
                  <a:pt x="2470310" y="1176034"/>
                </a:lnTo>
                <a:lnTo>
                  <a:pt x="2514489" y="1173065"/>
                </a:lnTo>
                <a:lnTo>
                  <a:pt x="2553619" y="1167284"/>
                </a:lnTo>
                <a:lnTo>
                  <a:pt x="2590658" y="1157753"/>
                </a:lnTo>
                <a:lnTo>
                  <a:pt x="2638333" y="1134207"/>
                </a:lnTo>
                <a:lnTo>
                  <a:pt x="2679303" y="1101280"/>
                </a:lnTo>
                <a:lnTo>
                  <a:pt x="2712229" y="1060311"/>
                </a:lnTo>
                <a:lnTo>
                  <a:pt x="2735774" y="1012636"/>
                </a:lnTo>
                <a:lnTo>
                  <a:pt x="2745311" y="975598"/>
                </a:lnTo>
                <a:lnTo>
                  <a:pt x="2751100" y="936468"/>
                </a:lnTo>
                <a:lnTo>
                  <a:pt x="2754062" y="892671"/>
                </a:lnTo>
                <a:lnTo>
                  <a:pt x="2755156" y="841007"/>
                </a:lnTo>
                <a:lnTo>
                  <a:pt x="2755312" y="778717"/>
                </a:lnTo>
                <a:lnTo>
                  <a:pt x="2755308" y="398566"/>
                </a:lnTo>
                <a:lnTo>
                  <a:pt x="2755156" y="337184"/>
                </a:lnTo>
                <a:lnTo>
                  <a:pt x="2754062" y="284996"/>
                </a:lnTo>
                <a:lnTo>
                  <a:pt x="2751075" y="240703"/>
                </a:lnTo>
                <a:lnTo>
                  <a:pt x="2745305" y="201672"/>
                </a:lnTo>
                <a:lnTo>
                  <a:pt x="2735774" y="164648"/>
                </a:lnTo>
                <a:lnTo>
                  <a:pt x="2712229" y="116973"/>
                </a:lnTo>
                <a:lnTo>
                  <a:pt x="2679303" y="76004"/>
                </a:lnTo>
                <a:lnTo>
                  <a:pt x="2638333" y="43078"/>
                </a:lnTo>
                <a:lnTo>
                  <a:pt x="2590658" y="19531"/>
                </a:lnTo>
                <a:lnTo>
                  <a:pt x="2553633" y="10000"/>
                </a:lnTo>
                <a:lnTo>
                  <a:pt x="2514603" y="4218"/>
                </a:lnTo>
                <a:lnTo>
                  <a:pt x="2470692" y="1250"/>
                </a:lnTo>
                <a:lnTo>
                  <a:pt x="2419028" y="156"/>
                </a:lnTo>
                <a:lnTo>
                  <a:pt x="2356738" y="0"/>
                </a:lnTo>
                <a:close/>
              </a:path>
            </a:pathLst>
          </a:custGeom>
          <a:solidFill>
            <a:srgbClr val="7E649B"/>
          </a:solidFill>
        </p:spPr>
        <p:txBody>
          <a:bodyPr wrap="square" lIns="0" tIns="0" rIns="0" bIns="0" rtlCol="0"/>
          <a:lstStyle/>
          <a:p>
            <a:endParaRPr/>
          </a:p>
        </p:txBody>
      </p:sp>
      <p:sp>
        <p:nvSpPr>
          <p:cNvPr id="9" name="object 9"/>
          <p:cNvSpPr txBox="1"/>
          <p:nvPr/>
        </p:nvSpPr>
        <p:spPr>
          <a:xfrm>
            <a:off x="9767106" y="8154590"/>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10" name="object 10"/>
          <p:cNvPicPr/>
          <p:nvPr/>
        </p:nvPicPr>
        <p:blipFill>
          <a:blip r:embed="rId3" cstate="print"/>
          <a:stretch>
            <a:fillRect/>
          </a:stretch>
        </p:blipFill>
        <p:spPr>
          <a:xfrm>
            <a:off x="6089826" y="2964665"/>
            <a:ext cx="6470073" cy="248920"/>
          </a:xfrm>
          <a:prstGeom prst="rect">
            <a:avLst/>
          </a:prstGeom>
        </p:spPr>
      </p:pic>
      <p:pic>
        <p:nvPicPr>
          <p:cNvPr id="11" name="object 11"/>
          <p:cNvPicPr/>
          <p:nvPr/>
        </p:nvPicPr>
        <p:blipFill>
          <a:blip r:embed="rId4" cstate="print"/>
          <a:stretch>
            <a:fillRect/>
          </a:stretch>
        </p:blipFill>
        <p:spPr>
          <a:xfrm>
            <a:off x="6059345" y="3881173"/>
            <a:ext cx="6470860" cy="248920"/>
          </a:xfrm>
          <a:prstGeom prst="rect">
            <a:avLst/>
          </a:prstGeom>
        </p:spPr>
      </p:pic>
      <p:sp>
        <p:nvSpPr>
          <p:cNvPr id="12" name="object 12"/>
          <p:cNvSpPr txBox="1"/>
          <p:nvPr/>
        </p:nvSpPr>
        <p:spPr>
          <a:xfrm>
            <a:off x="7201740" y="2322307"/>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sp>
        <p:nvSpPr>
          <p:cNvPr id="13" name="object 13"/>
          <p:cNvSpPr txBox="1"/>
          <p:nvPr/>
        </p:nvSpPr>
        <p:spPr>
          <a:xfrm>
            <a:off x="13295794" y="8060352"/>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4" name="object 14"/>
          <p:cNvPicPr/>
          <p:nvPr/>
        </p:nvPicPr>
        <p:blipFill>
          <a:blip r:embed="rId5" cstate="print"/>
          <a:stretch>
            <a:fillRect/>
          </a:stretch>
        </p:blipFill>
        <p:spPr>
          <a:xfrm>
            <a:off x="16323712" y="7761192"/>
            <a:ext cx="2755308" cy="1177284"/>
          </a:xfrm>
          <a:prstGeom prst="rect">
            <a:avLst/>
          </a:prstGeom>
        </p:spPr>
      </p:pic>
      <p:sp>
        <p:nvSpPr>
          <p:cNvPr id="15" name="object 15"/>
          <p:cNvSpPr txBox="1"/>
          <p:nvPr/>
        </p:nvSpPr>
        <p:spPr>
          <a:xfrm>
            <a:off x="16782600" y="8154590"/>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6" name="object 16"/>
          <p:cNvSpPr/>
          <p:nvPr/>
        </p:nvSpPr>
        <p:spPr>
          <a:xfrm>
            <a:off x="12845600" y="1947490"/>
            <a:ext cx="3271520" cy="2974975"/>
          </a:xfrm>
          <a:custGeom>
            <a:avLst/>
            <a:gdLst/>
            <a:ahLst/>
            <a:cxnLst/>
            <a:rect l="l" t="t" r="r" b="b"/>
            <a:pathLst>
              <a:path w="3271519" h="2974975">
                <a:moveTo>
                  <a:pt x="2802363" y="0"/>
                </a:moveTo>
                <a:lnTo>
                  <a:pt x="470748" y="0"/>
                </a:lnTo>
                <a:lnTo>
                  <a:pt x="407860" y="106"/>
                </a:lnTo>
                <a:lnTo>
                  <a:pt x="354332" y="850"/>
                </a:lnTo>
                <a:lnTo>
                  <a:pt x="308149" y="2871"/>
                </a:lnTo>
                <a:lnTo>
                  <a:pt x="267299" y="6806"/>
                </a:lnTo>
                <a:lnTo>
                  <a:pt x="193542" y="22971"/>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5"/>
                </a:lnTo>
                <a:lnTo>
                  <a:pt x="193542" y="2951447"/>
                </a:lnTo>
                <a:lnTo>
                  <a:pt x="237089" y="2962657"/>
                </a:lnTo>
                <a:lnTo>
                  <a:pt x="282995" y="2969457"/>
                </a:lnTo>
                <a:lnTo>
                  <a:pt x="334640" y="2972949"/>
                </a:lnTo>
                <a:lnTo>
                  <a:pt x="395403" y="2974235"/>
                </a:lnTo>
                <a:lnTo>
                  <a:pt x="468664" y="2974419"/>
                </a:lnTo>
                <a:lnTo>
                  <a:pt x="2800279" y="2974419"/>
                </a:lnTo>
                <a:lnTo>
                  <a:pt x="2863171" y="2974313"/>
                </a:lnTo>
                <a:lnTo>
                  <a:pt x="2916702" y="2973568"/>
                </a:lnTo>
                <a:lnTo>
                  <a:pt x="2962885" y="2971547"/>
                </a:lnTo>
                <a:lnTo>
                  <a:pt x="3003735" y="2967612"/>
                </a:lnTo>
                <a:lnTo>
                  <a:pt x="3077485" y="2951447"/>
                </a:lnTo>
                <a:lnTo>
                  <a:pt x="3122926" y="2930225"/>
                </a:lnTo>
                <a:lnTo>
                  <a:pt x="3163519" y="2901741"/>
                </a:lnTo>
                <a:lnTo>
                  <a:pt x="3198460" y="2866800"/>
                </a:lnTo>
                <a:lnTo>
                  <a:pt x="3226946" y="2826208"/>
                </a:lnTo>
                <a:lnTo>
                  <a:pt x="3248171" y="2780769"/>
                </a:lnTo>
                <a:lnTo>
                  <a:pt x="3259377" y="2737224"/>
                </a:lnTo>
                <a:lnTo>
                  <a:pt x="3266174" y="2691319"/>
                </a:lnTo>
                <a:lnTo>
                  <a:pt x="3269664" y="2639674"/>
                </a:lnTo>
                <a:lnTo>
                  <a:pt x="3270950" y="2578910"/>
                </a:lnTo>
                <a:lnTo>
                  <a:pt x="3271134" y="2505648"/>
                </a:lnTo>
                <a:lnTo>
                  <a:pt x="3271028" y="407966"/>
                </a:lnTo>
                <a:lnTo>
                  <a:pt x="3270283" y="354437"/>
                </a:lnTo>
                <a:lnTo>
                  <a:pt x="3268264" y="308254"/>
                </a:lnTo>
                <a:lnTo>
                  <a:pt x="3264330" y="267404"/>
                </a:lnTo>
                <a:lnTo>
                  <a:pt x="3248171" y="193649"/>
                </a:lnTo>
                <a:lnTo>
                  <a:pt x="3226946" y="148210"/>
                </a:lnTo>
                <a:lnTo>
                  <a:pt x="3198460" y="107618"/>
                </a:lnTo>
                <a:lnTo>
                  <a:pt x="3163519" y="72677"/>
                </a:lnTo>
                <a:lnTo>
                  <a:pt x="3122926" y="44193"/>
                </a:lnTo>
                <a:lnTo>
                  <a:pt x="3077485" y="22971"/>
                </a:lnTo>
                <a:lnTo>
                  <a:pt x="3033943" y="11761"/>
                </a:lnTo>
                <a:lnTo>
                  <a:pt x="2988039" y="4961"/>
                </a:lnTo>
                <a:lnTo>
                  <a:pt x="2936394" y="1470"/>
                </a:lnTo>
                <a:lnTo>
                  <a:pt x="2875629" y="183"/>
                </a:lnTo>
                <a:lnTo>
                  <a:pt x="2802363" y="0"/>
                </a:lnTo>
                <a:close/>
              </a:path>
            </a:pathLst>
          </a:custGeom>
          <a:solidFill>
            <a:srgbClr val="729460"/>
          </a:solidFill>
        </p:spPr>
        <p:txBody>
          <a:bodyPr wrap="square" lIns="0" tIns="0" rIns="0" bIns="0" rtlCol="0"/>
          <a:lstStyle/>
          <a:p>
            <a:endParaRPr/>
          </a:p>
        </p:txBody>
      </p:sp>
      <p:sp>
        <p:nvSpPr>
          <p:cNvPr id="17" name="object 17"/>
          <p:cNvSpPr txBox="1"/>
          <p:nvPr/>
        </p:nvSpPr>
        <p:spPr>
          <a:xfrm>
            <a:off x="13735572" y="1960014"/>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8" name="object 18"/>
          <p:cNvPicPr/>
          <p:nvPr/>
        </p:nvPicPr>
        <p:blipFill>
          <a:blip r:embed="rId6" cstate="print"/>
          <a:stretch>
            <a:fillRect/>
          </a:stretch>
        </p:blipFill>
        <p:spPr>
          <a:xfrm>
            <a:off x="13699007" y="3299633"/>
            <a:ext cx="1564228" cy="1564228"/>
          </a:xfrm>
          <a:prstGeom prst="rect">
            <a:avLst/>
          </a:prstGeom>
        </p:spPr>
      </p:pic>
      <p:pic>
        <p:nvPicPr>
          <p:cNvPr id="19" name="object 19"/>
          <p:cNvPicPr/>
          <p:nvPr/>
        </p:nvPicPr>
        <p:blipFill>
          <a:blip r:embed="rId7" cstate="print"/>
          <a:stretch>
            <a:fillRect/>
          </a:stretch>
        </p:blipFill>
        <p:spPr>
          <a:xfrm>
            <a:off x="13842510" y="5476273"/>
            <a:ext cx="1570632" cy="1570632"/>
          </a:xfrm>
          <a:prstGeom prst="rect">
            <a:avLst/>
          </a:prstGeom>
        </p:spPr>
      </p:pic>
      <p:sp>
        <p:nvSpPr>
          <p:cNvPr id="20" name="object 20"/>
          <p:cNvSpPr txBox="1"/>
          <p:nvPr/>
        </p:nvSpPr>
        <p:spPr>
          <a:xfrm>
            <a:off x="15337617" y="6008059"/>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21" name="object 21"/>
          <p:cNvGrpSpPr/>
          <p:nvPr/>
        </p:nvGrpSpPr>
        <p:grpSpPr>
          <a:xfrm>
            <a:off x="10947408" y="6542297"/>
            <a:ext cx="5457825" cy="1329690"/>
            <a:chOff x="10947408" y="6542297"/>
            <a:chExt cx="5457825" cy="1329690"/>
          </a:xfrm>
        </p:grpSpPr>
        <p:sp>
          <p:nvSpPr>
            <p:cNvPr id="22" name="object 22"/>
            <p:cNvSpPr/>
            <p:nvPr/>
          </p:nvSpPr>
          <p:spPr>
            <a:xfrm>
              <a:off x="10957886" y="6552775"/>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3" name="object 23"/>
            <p:cNvSpPr/>
            <p:nvPr/>
          </p:nvSpPr>
          <p:spPr>
            <a:xfrm>
              <a:off x="14406765" y="7084735"/>
              <a:ext cx="102870" cy="550545"/>
            </a:xfrm>
            <a:custGeom>
              <a:avLst/>
              <a:gdLst/>
              <a:ahLst/>
              <a:cxnLst/>
              <a:rect l="l" t="t" r="r" b="b"/>
              <a:pathLst>
                <a:path w="102869" h="550545">
                  <a:moveTo>
                    <a:pt x="0" y="550220"/>
                  </a:moveTo>
                  <a:lnTo>
                    <a:pt x="102320" y="0"/>
                  </a:lnTo>
                </a:path>
              </a:pathLst>
            </a:custGeom>
            <a:ln w="20941">
              <a:solidFill>
                <a:srgbClr val="202020"/>
              </a:solidFill>
              <a:prstDash val="dash"/>
            </a:ln>
          </p:spPr>
          <p:txBody>
            <a:bodyPr wrap="square" lIns="0" tIns="0" rIns="0" bIns="0" rtlCol="0"/>
            <a:lstStyle/>
            <a:p>
              <a:endParaRPr/>
            </a:p>
          </p:txBody>
        </p:sp>
        <p:sp>
          <p:nvSpPr>
            <p:cNvPr id="24" name="object 24"/>
            <p:cNvSpPr/>
            <p:nvPr/>
          </p:nvSpPr>
          <p:spPr>
            <a:xfrm>
              <a:off x="15231799" y="6698757"/>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grpSp>
      <p:sp>
        <p:nvSpPr>
          <p:cNvPr id="25" name="object 25"/>
          <p:cNvSpPr txBox="1"/>
          <p:nvPr/>
        </p:nvSpPr>
        <p:spPr>
          <a:xfrm>
            <a:off x="6039471" y="7693871"/>
            <a:ext cx="2046605" cy="712470"/>
          </a:xfrm>
          <a:prstGeom prst="rect">
            <a:avLst/>
          </a:prstGeom>
        </p:spPr>
        <p:txBody>
          <a:bodyPr vert="horz" wrap="square" lIns="0" tIns="37465" rIns="0" bIns="0" rtlCol="0">
            <a:spAutoFit/>
          </a:bodyPr>
          <a:lstStyle/>
          <a:p>
            <a:pPr marL="12700" marR="5080" indent="104139">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6" name="object 26"/>
          <p:cNvSpPr txBox="1"/>
          <p:nvPr/>
        </p:nvSpPr>
        <p:spPr>
          <a:xfrm>
            <a:off x="13212027" y="9808990"/>
            <a:ext cx="2046605" cy="712470"/>
          </a:xfrm>
          <a:prstGeom prst="rect">
            <a:avLst/>
          </a:prstGeom>
        </p:spPr>
        <p:txBody>
          <a:bodyPr vert="horz" wrap="square" lIns="0" tIns="37465" rIns="0" bIns="0" rtlCol="0">
            <a:spAutoFit/>
          </a:bodyPr>
          <a:lstStyle/>
          <a:p>
            <a:pPr marL="12700" marR="5080" indent="93980">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7" name="object 27"/>
          <p:cNvSpPr txBox="1"/>
          <p:nvPr/>
        </p:nvSpPr>
        <p:spPr>
          <a:xfrm>
            <a:off x="16960605" y="9808990"/>
            <a:ext cx="2046605" cy="712470"/>
          </a:xfrm>
          <a:prstGeom prst="rect">
            <a:avLst/>
          </a:prstGeom>
        </p:spPr>
        <p:txBody>
          <a:bodyPr vert="horz" wrap="square" lIns="0" tIns="37465" rIns="0" bIns="0" rtlCol="0">
            <a:spAutoFit/>
          </a:bodyPr>
          <a:lstStyle/>
          <a:p>
            <a:pPr marL="12700" marR="5080" indent="104139">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8" name="object 28"/>
          <p:cNvSpPr txBox="1"/>
          <p:nvPr/>
        </p:nvSpPr>
        <p:spPr>
          <a:xfrm>
            <a:off x="13766984" y="1086742"/>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grpSp>
        <p:nvGrpSpPr>
          <p:cNvPr id="29" name="object 29"/>
          <p:cNvGrpSpPr/>
          <p:nvPr/>
        </p:nvGrpSpPr>
        <p:grpSpPr>
          <a:xfrm>
            <a:off x="8287617" y="7892815"/>
            <a:ext cx="954405" cy="849630"/>
            <a:chOff x="8287617" y="7892815"/>
            <a:chExt cx="954405" cy="849630"/>
          </a:xfrm>
        </p:grpSpPr>
        <p:sp>
          <p:nvSpPr>
            <p:cNvPr id="30" name="object 30"/>
            <p:cNvSpPr/>
            <p:nvPr/>
          </p:nvSpPr>
          <p:spPr>
            <a:xfrm>
              <a:off x="8298088" y="7903286"/>
              <a:ext cx="608330" cy="612775"/>
            </a:xfrm>
            <a:custGeom>
              <a:avLst/>
              <a:gdLst/>
              <a:ahLst/>
              <a:cxnLst/>
              <a:rect l="l" t="t" r="r" b="b"/>
              <a:pathLst>
                <a:path w="608329" h="612775">
                  <a:moveTo>
                    <a:pt x="303992" y="0"/>
                  </a:moveTo>
                  <a:lnTo>
                    <a:pt x="0" y="233894"/>
                  </a:lnTo>
                  <a:lnTo>
                    <a:pt x="116114" y="612343"/>
                  </a:lnTo>
                  <a:lnTo>
                    <a:pt x="491871" y="612343"/>
                  </a:lnTo>
                  <a:lnTo>
                    <a:pt x="607986" y="233894"/>
                  </a:lnTo>
                  <a:lnTo>
                    <a:pt x="303992" y="0"/>
                  </a:lnTo>
                  <a:close/>
                </a:path>
              </a:pathLst>
            </a:custGeom>
            <a:solidFill>
              <a:srgbClr val="615F5C"/>
            </a:solidFill>
          </p:spPr>
          <p:txBody>
            <a:bodyPr wrap="square" lIns="0" tIns="0" rIns="0" bIns="0" rtlCol="0"/>
            <a:lstStyle/>
            <a:p>
              <a:endParaRPr/>
            </a:p>
          </p:txBody>
        </p:sp>
        <p:sp>
          <p:nvSpPr>
            <p:cNvPr id="31" name="object 31"/>
            <p:cNvSpPr/>
            <p:nvPr/>
          </p:nvSpPr>
          <p:spPr>
            <a:xfrm>
              <a:off x="8298088" y="7903286"/>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2" name="object 32"/>
            <p:cNvSpPr/>
            <p:nvPr/>
          </p:nvSpPr>
          <p:spPr>
            <a:xfrm>
              <a:off x="8460405" y="8025735"/>
              <a:ext cx="608330" cy="612775"/>
            </a:xfrm>
            <a:custGeom>
              <a:avLst/>
              <a:gdLst/>
              <a:ahLst/>
              <a:cxnLst/>
              <a:rect l="l" t="t" r="r" b="b"/>
              <a:pathLst>
                <a:path w="608329" h="612775">
                  <a:moveTo>
                    <a:pt x="303993" y="0"/>
                  </a:moveTo>
                  <a:lnTo>
                    <a:pt x="0" y="233894"/>
                  </a:lnTo>
                  <a:lnTo>
                    <a:pt x="116114" y="612343"/>
                  </a:lnTo>
                  <a:lnTo>
                    <a:pt x="491871" y="612343"/>
                  </a:lnTo>
                  <a:lnTo>
                    <a:pt x="607986" y="233894"/>
                  </a:lnTo>
                  <a:lnTo>
                    <a:pt x="303993" y="0"/>
                  </a:lnTo>
                  <a:close/>
                </a:path>
              </a:pathLst>
            </a:custGeom>
            <a:solidFill>
              <a:srgbClr val="C15E17"/>
            </a:solidFill>
          </p:spPr>
          <p:txBody>
            <a:bodyPr wrap="square" lIns="0" tIns="0" rIns="0" bIns="0" rtlCol="0"/>
            <a:lstStyle/>
            <a:p>
              <a:endParaRPr/>
            </a:p>
          </p:txBody>
        </p:sp>
        <p:sp>
          <p:nvSpPr>
            <p:cNvPr id="33" name="object 33"/>
            <p:cNvSpPr/>
            <p:nvPr/>
          </p:nvSpPr>
          <p:spPr>
            <a:xfrm>
              <a:off x="8460404" y="8025735"/>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4" name="object 34"/>
            <p:cNvSpPr/>
            <p:nvPr/>
          </p:nvSpPr>
          <p:spPr>
            <a:xfrm>
              <a:off x="8623446" y="8119391"/>
              <a:ext cx="608330" cy="612775"/>
            </a:xfrm>
            <a:custGeom>
              <a:avLst/>
              <a:gdLst/>
              <a:ahLst/>
              <a:cxnLst/>
              <a:rect l="l" t="t" r="r" b="b"/>
              <a:pathLst>
                <a:path w="608329" h="612775">
                  <a:moveTo>
                    <a:pt x="303993" y="0"/>
                  </a:moveTo>
                  <a:lnTo>
                    <a:pt x="0" y="233894"/>
                  </a:lnTo>
                  <a:lnTo>
                    <a:pt x="116115" y="612343"/>
                  </a:lnTo>
                  <a:lnTo>
                    <a:pt x="491871" y="612343"/>
                  </a:lnTo>
                  <a:lnTo>
                    <a:pt x="607987" y="233894"/>
                  </a:lnTo>
                  <a:lnTo>
                    <a:pt x="303993" y="0"/>
                  </a:lnTo>
                  <a:close/>
                </a:path>
              </a:pathLst>
            </a:custGeom>
            <a:solidFill>
              <a:srgbClr val="314864"/>
            </a:solidFill>
          </p:spPr>
          <p:txBody>
            <a:bodyPr wrap="square" lIns="0" tIns="0" rIns="0" bIns="0" rtlCol="0"/>
            <a:lstStyle/>
            <a:p>
              <a:endParaRPr/>
            </a:p>
          </p:txBody>
        </p:sp>
        <p:sp>
          <p:nvSpPr>
            <p:cNvPr id="35" name="object 35"/>
            <p:cNvSpPr/>
            <p:nvPr/>
          </p:nvSpPr>
          <p:spPr>
            <a:xfrm>
              <a:off x="8623446" y="8119391"/>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grpSp>
      <p:grpSp>
        <p:nvGrpSpPr>
          <p:cNvPr id="36" name="object 36"/>
          <p:cNvGrpSpPr/>
          <p:nvPr/>
        </p:nvGrpSpPr>
        <p:grpSpPr>
          <a:xfrm>
            <a:off x="13757602" y="8875301"/>
            <a:ext cx="4707890" cy="986155"/>
            <a:chOff x="13757602" y="8875301"/>
            <a:chExt cx="4707890" cy="986155"/>
          </a:xfrm>
        </p:grpSpPr>
        <p:sp>
          <p:nvSpPr>
            <p:cNvPr id="37" name="object 37"/>
            <p:cNvSpPr/>
            <p:nvPr/>
          </p:nvSpPr>
          <p:spPr>
            <a:xfrm>
              <a:off x="13768072" y="8885772"/>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615F5C"/>
            </a:solidFill>
          </p:spPr>
          <p:txBody>
            <a:bodyPr wrap="square" lIns="0" tIns="0" rIns="0" bIns="0" rtlCol="0"/>
            <a:lstStyle/>
            <a:p>
              <a:endParaRPr/>
            </a:p>
          </p:txBody>
        </p:sp>
        <p:sp>
          <p:nvSpPr>
            <p:cNvPr id="38" name="object 38"/>
            <p:cNvSpPr/>
            <p:nvPr/>
          </p:nvSpPr>
          <p:spPr>
            <a:xfrm>
              <a:off x="13768072" y="8885772"/>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9" name="object 39"/>
            <p:cNvSpPr/>
            <p:nvPr/>
          </p:nvSpPr>
          <p:spPr>
            <a:xfrm>
              <a:off x="13930391" y="9008221"/>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C15E17"/>
            </a:solidFill>
          </p:spPr>
          <p:txBody>
            <a:bodyPr wrap="square" lIns="0" tIns="0" rIns="0" bIns="0" rtlCol="0"/>
            <a:lstStyle/>
            <a:p>
              <a:endParaRPr/>
            </a:p>
          </p:txBody>
        </p:sp>
        <p:sp>
          <p:nvSpPr>
            <p:cNvPr id="40" name="object 40"/>
            <p:cNvSpPr/>
            <p:nvPr/>
          </p:nvSpPr>
          <p:spPr>
            <a:xfrm>
              <a:off x="13930382" y="9008221"/>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1" name="object 41"/>
            <p:cNvSpPr/>
            <p:nvPr/>
          </p:nvSpPr>
          <p:spPr>
            <a:xfrm>
              <a:off x="14093423" y="9101876"/>
              <a:ext cx="608330" cy="612775"/>
            </a:xfrm>
            <a:custGeom>
              <a:avLst/>
              <a:gdLst/>
              <a:ahLst/>
              <a:cxnLst/>
              <a:rect l="l" t="t" r="r" b="b"/>
              <a:pathLst>
                <a:path w="608330" h="612775">
                  <a:moveTo>
                    <a:pt x="304001" y="0"/>
                  </a:moveTo>
                  <a:lnTo>
                    <a:pt x="0" y="233894"/>
                  </a:lnTo>
                  <a:lnTo>
                    <a:pt x="116122" y="612343"/>
                  </a:lnTo>
                  <a:lnTo>
                    <a:pt x="491880" y="612343"/>
                  </a:lnTo>
                  <a:lnTo>
                    <a:pt x="607991" y="233894"/>
                  </a:lnTo>
                  <a:lnTo>
                    <a:pt x="304001" y="0"/>
                  </a:lnTo>
                  <a:close/>
                </a:path>
              </a:pathLst>
            </a:custGeom>
            <a:solidFill>
              <a:srgbClr val="314864"/>
            </a:solidFill>
          </p:spPr>
          <p:txBody>
            <a:bodyPr wrap="square" lIns="0" tIns="0" rIns="0" bIns="0" rtlCol="0"/>
            <a:lstStyle/>
            <a:p>
              <a:endParaRPr/>
            </a:p>
          </p:txBody>
        </p:sp>
        <p:sp>
          <p:nvSpPr>
            <p:cNvPr id="42" name="object 42"/>
            <p:cNvSpPr/>
            <p:nvPr/>
          </p:nvSpPr>
          <p:spPr>
            <a:xfrm>
              <a:off x="14093424" y="9101876"/>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3" name="object 43"/>
            <p:cNvSpPr/>
            <p:nvPr/>
          </p:nvSpPr>
          <p:spPr>
            <a:xfrm>
              <a:off x="17521057" y="9022296"/>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615F5C"/>
            </a:solidFill>
          </p:spPr>
          <p:txBody>
            <a:bodyPr wrap="square" lIns="0" tIns="0" rIns="0" bIns="0" rtlCol="0"/>
            <a:lstStyle/>
            <a:p>
              <a:endParaRPr/>
            </a:p>
          </p:txBody>
        </p:sp>
        <p:sp>
          <p:nvSpPr>
            <p:cNvPr id="44" name="object 44"/>
            <p:cNvSpPr/>
            <p:nvPr/>
          </p:nvSpPr>
          <p:spPr>
            <a:xfrm>
              <a:off x="17521058" y="9022296"/>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5" name="object 45"/>
            <p:cNvSpPr/>
            <p:nvPr/>
          </p:nvSpPr>
          <p:spPr>
            <a:xfrm>
              <a:off x="17683366" y="9144743"/>
              <a:ext cx="608330" cy="612775"/>
            </a:xfrm>
            <a:custGeom>
              <a:avLst/>
              <a:gdLst/>
              <a:ahLst/>
              <a:cxnLst/>
              <a:rect l="l" t="t" r="r" b="b"/>
              <a:pathLst>
                <a:path w="608330" h="612775">
                  <a:moveTo>
                    <a:pt x="304001" y="0"/>
                  </a:moveTo>
                  <a:lnTo>
                    <a:pt x="0" y="233894"/>
                  </a:lnTo>
                  <a:lnTo>
                    <a:pt x="116122" y="612343"/>
                  </a:lnTo>
                  <a:lnTo>
                    <a:pt x="491869" y="612343"/>
                  </a:lnTo>
                  <a:lnTo>
                    <a:pt x="607991" y="233894"/>
                  </a:lnTo>
                  <a:lnTo>
                    <a:pt x="304001" y="0"/>
                  </a:lnTo>
                  <a:close/>
                </a:path>
              </a:pathLst>
            </a:custGeom>
            <a:solidFill>
              <a:srgbClr val="C15E17"/>
            </a:solidFill>
          </p:spPr>
          <p:txBody>
            <a:bodyPr wrap="square" lIns="0" tIns="0" rIns="0" bIns="0" rtlCol="0"/>
            <a:lstStyle/>
            <a:p>
              <a:endParaRPr/>
            </a:p>
          </p:txBody>
        </p:sp>
        <p:sp>
          <p:nvSpPr>
            <p:cNvPr id="46" name="object 46"/>
            <p:cNvSpPr/>
            <p:nvPr/>
          </p:nvSpPr>
          <p:spPr>
            <a:xfrm>
              <a:off x="17683367" y="9144743"/>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7" name="object 47"/>
            <p:cNvSpPr/>
            <p:nvPr/>
          </p:nvSpPr>
          <p:spPr>
            <a:xfrm>
              <a:off x="17846408" y="9238399"/>
              <a:ext cx="608330" cy="612775"/>
            </a:xfrm>
            <a:custGeom>
              <a:avLst/>
              <a:gdLst/>
              <a:ahLst/>
              <a:cxnLst/>
              <a:rect l="l" t="t" r="r" b="b"/>
              <a:pathLst>
                <a:path w="608330" h="612775">
                  <a:moveTo>
                    <a:pt x="303990" y="0"/>
                  </a:moveTo>
                  <a:lnTo>
                    <a:pt x="0" y="233894"/>
                  </a:lnTo>
                  <a:lnTo>
                    <a:pt x="116122" y="612343"/>
                  </a:lnTo>
                  <a:lnTo>
                    <a:pt x="491869" y="612343"/>
                  </a:lnTo>
                  <a:lnTo>
                    <a:pt x="607991" y="233894"/>
                  </a:lnTo>
                  <a:lnTo>
                    <a:pt x="303990" y="0"/>
                  </a:lnTo>
                  <a:close/>
                </a:path>
              </a:pathLst>
            </a:custGeom>
            <a:solidFill>
              <a:srgbClr val="314864"/>
            </a:solidFill>
          </p:spPr>
          <p:txBody>
            <a:bodyPr wrap="square" lIns="0" tIns="0" rIns="0" bIns="0" rtlCol="0"/>
            <a:lstStyle/>
            <a:p>
              <a:endParaRPr/>
            </a:p>
          </p:txBody>
        </p:sp>
        <p:sp>
          <p:nvSpPr>
            <p:cNvPr id="48" name="object 48"/>
            <p:cNvSpPr/>
            <p:nvPr/>
          </p:nvSpPr>
          <p:spPr>
            <a:xfrm>
              <a:off x="17846409" y="9238399"/>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698490" cy="1021080"/>
          </a:xfrm>
          <a:prstGeom prst="rect">
            <a:avLst/>
          </a:prstGeom>
        </p:spPr>
        <p:txBody>
          <a:bodyPr vert="horz" wrap="square" lIns="0" tIns="16510" rIns="0" bIns="0" rtlCol="0">
            <a:spAutoFit/>
          </a:bodyPr>
          <a:lstStyle/>
          <a:p>
            <a:pPr marL="12700">
              <a:lnSpc>
                <a:spcPct val="100000"/>
              </a:lnSpc>
              <a:spcBef>
                <a:spcPts val="130"/>
              </a:spcBef>
            </a:pPr>
            <a:r>
              <a:rPr sz="6500" spc="-85" dirty="0">
                <a:latin typeface="Book Antiqua"/>
                <a:cs typeface="Book Antiqua"/>
              </a:rPr>
              <a:t>Demo</a:t>
            </a:r>
            <a:r>
              <a:rPr sz="6500" spc="-325" dirty="0">
                <a:latin typeface="Book Antiqua"/>
                <a:cs typeface="Book Antiqua"/>
              </a:rPr>
              <a:t> </a:t>
            </a:r>
            <a:r>
              <a:rPr sz="6500" spc="-10" dirty="0">
                <a:latin typeface="Book Antiqua"/>
                <a:cs typeface="Book Antiqua"/>
              </a:rPr>
              <a:t>Example</a:t>
            </a:r>
            <a:endParaRPr sz="6500">
              <a:latin typeface="Book Antiqua"/>
              <a:cs typeface="Book Antiqua"/>
            </a:endParaRPr>
          </a:p>
        </p:txBody>
      </p:sp>
      <p:sp>
        <p:nvSpPr>
          <p:cNvPr id="3" name="object 3"/>
          <p:cNvSpPr txBox="1"/>
          <p:nvPr/>
        </p:nvSpPr>
        <p:spPr>
          <a:xfrm>
            <a:off x="866854" y="2416545"/>
            <a:ext cx="11238230" cy="67881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588"/>
              <a:buFont typeface="Lucida Sans"/>
              <a:buChar char="•"/>
              <a:tabLst>
                <a:tab pos="577850" algn="l"/>
                <a:tab pos="578485" algn="l"/>
              </a:tabLst>
            </a:pPr>
            <a:r>
              <a:rPr sz="4250" dirty="0">
                <a:latin typeface="Palatino Linotype"/>
                <a:cs typeface="Palatino Linotype"/>
              </a:rPr>
              <a:t>Our</a:t>
            </a:r>
            <a:r>
              <a:rPr sz="4250" spc="-45" dirty="0">
                <a:latin typeface="Palatino Linotype"/>
                <a:cs typeface="Palatino Linotype"/>
              </a:rPr>
              <a:t> </a:t>
            </a:r>
            <a:r>
              <a:rPr sz="4250" b="1" dirty="0">
                <a:latin typeface="Palatino Linotype"/>
                <a:cs typeface="Palatino Linotype"/>
              </a:rPr>
              <a:t>Coach</a:t>
            </a:r>
            <a:r>
              <a:rPr sz="4250" b="1" spc="-35" dirty="0">
                <a:latin typeface="Palatino Linotype"/>
                <a:cs typeface="Palatino Linotype"/>
              </a:rPr>
              <a:t> </a:t>
            </a:r>
            <a:r>
              <a:rPr sz="4250" dirty="0">
                <a:latin typeface="Palatino Linotype"/>
                <a:cs typeface="Palatino Linotype"/>
              </a:rPr>
              <a:t>already</a:t>
            </a:r>
            <a:r>
              <a:rPr sz="4250" spc="-35" dirty="0">
                <a:latin typeface="Palatino Linotype"/>
                <a:cs typeface="Palatino Linotype"/>
              </a:rPr>
              <a:t> </a:t>
            </a:r>
            <a:r>
              <a:rPr sz="4250" dirty="0">
                <a:latin typeface="Palatino Linotype"/>
                <a:cs typeface="Palatino Linotype"/>
              </a:rPr>
              <a:t>provides</a:t>
            </a:r>
            <a:r>
              <a:rPr sz="4250" spc="-35" dirty="0">
                <a:latin typeface="Palatino Linotype"/>
                <a:cs typeface="Palatino Linotype"/>
              </a:rPr>
              <a:t> </a:t>
            </a:r>
            <a:r>
              <a:rPr sz="4250" dirty="0">
                <a:latin typeface="Palatino Linotype"/>
                <a:cs typeface="Palatino Linotype"/>
              </a:rPr>
              <a:t>daily</a:t>
            </a:r>
            <a:r>
              <a:rPr sz="4250" spc="-30" dirty="0">
                <a:latin typeface="Palatino Linotype"/>
                <a:cs typeface="Palatino Linotype"/>
              </a:rPr>
              <a:t> </a:t>
            </a:r>
            <a:r>
              <a:rPr sz="4250" spc="-10" dirty="0">
                <a:latin typeface="Palatino Linotype"/>
                <a:cs typeface="Palatino Linotype"/>
              </a:rPr>
              <a:t>workouts</a:t>
            </a:r>
            <a:endParaRPr sz="4250">
              <a:latin typeface="Palatino Linotype"/>
              <a:cs typeface="Palatino Linotype"/>
            </a:endParaRPr>
          </a:p>
        </p:txBody>
      </p:sp>
      <p:sp>
        <p:nvSpPr>
          <p:cNvPr id="4" name="object 4"/>
          <p:cNvSpPr txBox="1"/>
          <p:nvPr/>
        </p:nvSpPr>
        <p:spPr>
          <a:xfrm>
            <a:off x="866854" y="440182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247589" y="4280362"/>
            <a:ext cx="9143365" cy="2982595"/>
          </a:xfrm>
          <a:prstGeom prst="rect">
            <a:avLst/>
          </a:prstGeom>
        </p:spPr>
        <p:txBody>
          <a:bodyPr vert="horz" wrap="square" lIns="0" tIns="17145" rIns="0" bIns="0" rtlCol="0">
            <a:spAutoFit/>
          </a:bodyPr>
          <a:lstStyle/>
          <a:p>
            <a:pPr marL="196850">
              <a:lnSpc>
                <a:spcPct val="100000"/>
              </a:lnSpc>
              <a:spcBef>
                <a:spcPts val="135"/>
              </a:spcBef>
            </a:pPr>
            <a:r>
              <a:rPr sz="4250" dirty="0">
                <a:latin typeface="Palatino Linotype"/>
                <a:cs typeface="Palatino Linotype"/>
              </a:rPr>
              <a:t>Now</a:t>
            </a:r>
            <a:r>
              <a:rPr sz="4250" spc="-30" dirty="0">
                <a:latin typeface="Palatino Linotype"/>
                <a:cs typeface="Palatino Linotype"/>
              </a:rPr>
              <a:t> </a:t>
            </a:r>
            <a:r>
              <a:rPr sz="4250" dirty="0">
                <a:latin typeface="Palatino Linotype"/>
                <a:cs typeface="Palatino Linotype"/>
              </a:rPr>
              <a:t>will</a:t>
            </a:r>
            <a:r>
              <a:rPr sz="4250" spc="-15" dirty="0">
                <a:latin typeface="Palatino Linotype"/>
                <a:cs typeface="Palatino Linotype"/>
              </a:rPr>
              <a:t> </a:t>
            </a:r>
            <a:r>
              <a:rPr sz="4250" dirty="0">
                <a:latin typeface="Palatino Linotype"/>
                <a:cs typeface="Palatino Linotype"/>
              </a:rPr>
              <a:t>also</a:t>
            </a:r>
            <a:r>
              <a:rPr sz="4250" spc="-15" dirty="0">
                <a:latin typeface="Palatino Linotype"/>
                <a:cs typeface="Palatino Linotype"/>
              </a:rPr>
              <a:t> </a:t>
            </a:r>
            <a:r>
              <a:rPr sz="4250" dirty="0">
                <a:latin typeface="Palatino Linotype"/>
                <a:cs typeface="Palatino Linotype"/>
              </a:rPr>
              <a:t>provide</a:t>
            </a:r>
            <a:r>
              <a:rPr sz="4250" spc="-15" dirty="0">
                <a:latin typeface="Palatino Linotype"/>
                <a:cs typeface="Palatino Linotype"/>
              </a:rPr>
              <a:t> </a:t>
            </a:r>
            <a:r>
              <a:rPr sz="4250" dirty="0">
                <a:latin typeface="Palatino Linotype"/>
                <a:cs typeface="Palatino Linotype"/>
              </a:rPr>
              <a:t>daily</a:t>
            </a:r>
            <a:r>
              <a:rPr sz="4250" spc="-10" dirty="0">
                <a:latin typeface="Palatino Linotype"/>
                <a:cs typeface="Palatino Linotype"/>
              </a:rPr>
              <a:t> fortunes</a:t>
            </a:r>
            <a:endParaRPr sz="4250">
              <a:latin typeface="Palatino Linotype"/>
              <a:cs typeface="Palatino Linotype"/>
            </a:endParaRPr>
          </a:p>
          <a:p>
            <a:pPr marL="615950" indent="-565785">
              <a:lnSpc>
                <a:spcPct val="100000"/>
              </a:lnSpc>
              <a:spcBef>
                <a:spcPts val="3970"/>
              </a:spcBef>
              <a:buClr>
                <a:srgbClr val="5C86B9"/>
              </a:buClr>
              <a:buSzPct val="70588"/>
              <a:buFont typeface="Lucida Sans"/>
              <a:buChar char="•"/>
              <a:tabLst>
                <a:tab pos="615950" algn="l"/>
                <a:tab pos="616585" algn="l"/>
              </a:tabLst>
            </a:pPr>
            <a:r>
              <a:rPr sz="4250" dirty="0">
                <a:latin typeface="Palatino Linotype"/>
                <a:cs typeface="Palatino Linotype"/>
              </a:rPr>
              <a:t>New</a:t>
            </a:r>
            <a:r>
              <a:rPr sz="4250" spc="-15" dirty="0">
                <a:latin typeface="Palatino Linotype"/>
                <a:cs typeface="Palatino Linotype"/>
              </a:rPr>
              <a:t> </a:t>
            </a:r>
            <a:r>
              <a:rPr sz="4250" dirty="0">
                <a:latin typeface="Palatino Linotype"/>
                <a:cs typeface="Palatino Linotype"/>
              </a:rPr>
              <a:t>helper: </a:t>
            </a:r>
            <a:r>
              <a:rPr sz="4250" b="1" spc="-10" dirty="0">
                <a:latin typeface="Palatino Linotype"/>
                <a:cs typeface="Palatino Linotype"/>
              </a:rPr>
              <a:t>FortuneService</a:t>
            </a:r>
            <a:endParaRPr sz="4250">
              <a:latin typeface="Palatino Linotype"/>
              <a:cs typeface="Palatino Linotype"/>
            </a:endParaRPr>
          </a:p>
          <a:p>
            <a:pPr marL="615950" indent="-565785">
              <a:lnSpc>
                <a:spcPct val="100000"/>
              </a:lnSpc>
              <a:spcBef>
                <a:spcPts val="3970"/>
              </a:spcBef>
              <a:buClr>
                <a:srgbClr val="5C86B9"/>
              </a:buClr>
              <a:buSzPct val="70588"/>
              <a:buFont typeface="Lucida Sans"/>
              <a:buChar char="•"/>
              <a:tabLst>
                <a:tab pos="615950" algn="l"/>
                <a:tab pos="616585" algn="l"/>
              </a:tabLst>
            </a:pPr>
            <a:r>
              <a:rPr sz="4250" dirty="0">
                <a:latin typeface="Palatino Linotype"/>
                <a:cs typeface="Palatino Linotype"/>
              </a:rPr>
              <a:t>This is a</a:t>
            </a:r>
            <a:r>
              <a:rPr sz="4250" spc="5" dirty="0">
                <a:latin typeface="Palatino Linotype"/>
                <a:cs typeface="Palatino Linotype"/>
              </a:rPr>
              <a:t> </a:t>
            </a:r>
            <a:r>
              <a:rPr sz="4250" b="1" i="1" spc="-10" dirty="0">
                <a:latin typeface="Palatino Linotype"/>
                <a:cs typeface="Palatino Linotype"/>
              </a:rPr>
              <a:t>dependency</a:t>
            </a:r>
            <a:endParaRPr sz="4250">
              <a:latin typeface="Palatino Linotype"/>
              <a:cs typeface="Palatino Linotype"/>
            </a:endParaRPr>
          </a:p>
        </p:txBody>
      </p:sp>
      <p:sp>
        <p:nvSpPr>
          <p:cNvPr id="6" name="object 6"/>
          <p:cNvSpPr/>
          <p:nvPr/>
        </p:nvSpPr>
        <p:spPr>
          <a:xfrm>
            <a:off x="11338262" y="6316671"/>
            <a:ext cx="2755900" cy="1177290"/>
          </a:xfrm>
          <a:custGeom>
            <a:avLst/>
            <a:gdLst/>
            <a:ahLst/>
            <a:cxnLst/>
            <a:rect l="l" t="t" r="r" b="b"/>
            <a:pathLst>
              <a:path w="2755900" h="1177290">
                <a:moveTo>
                  <a:pt x="2356744" y="0"/>
                </a:moveTo>
                <a:lnTo>
                  <a:pt x="400343" y="0"/>
                </a:lnTo>
                <a:lnTo>
                  <a:pt x="337190" y="156"/>
                </a:lnTo>
                <a:lnTo>
                  <a:pt x="285002" y="1250"/>
                </a:lnTo>
                <a:lnTo>
                  <a:pt x="240823" y="4218"/>
                </a:lnTo>
                <a:lnTo>
                  <a:pt x="201693" y="10000"/>
                </a:lnTo>
                <a:lnTo>
                  <a:pt x="164654" y="19531"/>
                </a:lnTo>
                <a:lnTo>
                  <a:pt x="116979" y="43077"/>
                </a:lnTo>
                <a:lnTo>
                  <a:pt x="76009" y="76003"/>
                </a:lnTo>
                <a:lnTo>
                  <a:pt x="43083" y="116973"/>
                </a:lnTo>
                <a:lnTo>
                  <a:pt x="19538" y="164648"/>
                </a:lnTo>
                <a:lnTo>
                  <a:pt x="10001" y="201686"/>
                </a:lnTo>
                <a:lnTo>
                  <a:pt x="4212" y="240815"/>
                </a:lnTo>
                <a:lnTo>
                  <a:pt x="1250" y="284612"/>
                </a:lnTo>
                <a:lnTo>
                  <a:pt x="156" y="336276"/>
                </a:lnTo>
                <a:lnTo>
                  <a:pt x="0" y="398566"/>
                </a:lnTo>
                <a:lnTo>
                  <a:pt x="4" y="778717"/>
                </a:lnTo>
                <a:lnTo>
                  <a:pt x="156" y="840100"/>
                </a:lnTo>
                <a:lnTo>
                  <a:pt x="1250" y="892288"/>
                </a:lnTo>
                <a:lnTo>
                  <a:pt x="4237" y="936581"/>
                </a:lnTo>
                <a:lnTo>
                  <a:pt x="10007" y="975612"/>
                </a:lnTo>
                <a:lnTo>
                  <a:pt x="19538" y="1012636"/>
                </a:lnTo>
                <a:lnTo>
                  <a:pt x="43083" y="1060310"/>
                </a:lnTo>
                <a:lnTo>
                  <a:pt x="76009" y="1101279"/>
                </a:lnTo>
                <a:lnTo>
                  <a:pt x="116979" y="1134206"/>
                </a:lnTo>
                <a:lnTo>
                  <a:pt x="164654" y="1157753"/>
                </a:lnTo>
                <a:lnTo>
                  <a:pt x="201679" y="1167284"/>
                </a:lnTo>
                <a:lnTo>
                  <a:pt x="240709" y="1173065"/>
                </a:lnTo>
                <a:lnTo>
                  <a:pt x="284620" y="1176034"/>
                </a:lnTo>
                <a:lnTo>
                  <a:pt x="336284" y="1177128"/>
                </a:lnTo>
                <a:lnTo>
                  <a:pt x="398574" y="1177284"/>
                </a:lnTo>
                <a:lnTo>
                  <a:pt x="2354975" y="1177284"/>
                </a:lnTo>
                <a:lnTo>
                  <a:pt x="2418129" y="1177128"/>
                </a:lnTo>
                <a:lnTo>
                  <a:pt x="2470316" y="1176034"/>
                </a:lnTo>
                <a:lnTo>
                  <a:pt x="2514496" y="1173065"/>
                </a:lnTo>
                <a:lnTo>
                  <a:pt x="2553626" y="1167284"/>
                </a:lnTo>
                <a:lnTo>
                  <a:pt x="2590664" y="1157753"/>
                </a:lnTo>
                <a:lnTo>
                  <a:pt x="2638339" y="1134206"/>
                </a:lnTo>
                <a:lnTo>
                  <a:pt x="2679309" y="1101279"/>
                </a:lnTo>
                <a:lnTo>
                  <a:pt x="2712235" y="1060310"/>
                </a:lnTo>
                <a:lnTo>
                  <a:pt x="2735780" y="1012636"/>
                </a:lnTo>
                <a:lnTo>
                  <a:pt x="2745312" y="975598"/>
                </a:lnTo>
                <a:lnTo>
                  <a:pt x="2751098" y="936468"/>
                </a:lnTo>
                <a:lnTo>
                  <a:pt x="2754058" y="892671"/>
                </a:lnTo>
                <a:lnTo>
                  <a:pt x="2755152" y="841007"/>
                </a:lnTo>
                <a:lnTo>
                  <a:pt x="2755308" y="778717"/>
                </a:lnTo>
                <a:lnTo>
                  <a:pt x="2755304" y="398566"/>
                </a:lnTo>
                <a:lnTo>
                  <a:pt x="2755152" y="337183"/>
                </a:lnTo>
                <a:lnTo>
                  <a:pt x="2754058" y="284995"/>
                </a:lnTo>
                <a:lnTo>
                  <a:pt x="2751073" y="240702"/>
                </a:lnTo>
                <a:lnTo>
                  <a:pt x="2745306" y="201671"/>
                </a:lnTo>
                <a:lnTo>
                  <a:pt x="2735780" y="164648"/>
                </a:lnTo>
                <a:lnTo>
                  <a:pt x="2712235" y="116973"/>
                </a:lnTo>
                <a:lnTo>
                  <a:pt x="2679309" y="76003"/>
                </a:lnTo>
                <a:lnTo>
                  <a:pt x="2638339" y="43077"/>
                </a:lnTo>
                <a:lnTo>
                  <a:pt x="2590664" y="19531"/>
                </a:lnTo>
                <a:lnTo>
                  <a:pt x="2553640" y="10000"/>
                </a:lnTo>
                <a:lnTo>
                  <a:pt x="2514609" y="4218"/>
                </a:lnTo>
                <a:lnTo>
                  <a:pt x="2470698" y="1250"/>
                </a:lnTo>
                <a:lnTo>
                  <a:pt x="2419035" y="156"/>
                </a:lnTo>
                <a:lnTo>
                  <a:pt x="2356744" y="0"/>
                </a:lnTo>
                <a:close/>
              </a:path>
            </a:pathLst>
          </a:custGeom>
          <a:solidFill>
            <a:srgbClr val="BB484A"/>
          </a:solidFill>
        </p:spPr>
        <p:txBody>
          <a:bodyPr wrap="square" lIns="0" tIns="0" rIns="0" bIns="0" rtlCol="0"/>
          <a:lstStyle/>
          <a:p>
            <a:endParaRPr/>
          </a:p>
        </p:txBody>
      </p:sp>
      <p:sp>
        <p:nvSpPr>
          <p:cNvPr id="7" name="object 7"/>
          <p:cNvSpPr txBox="1"/>
          <p:nvPr/>
        </p:nvSpPr>
        <p:spPr>
          <a:xfrm>
            <a:off x="12290590" y="6709608"/>
            <a:ext cx="855980"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Coach</a:t>
            </a:r>
            <a:endParaRPr sz="2300">
              <a:latin typeface="Palatino Linotype"/>
              <a:cs typeface="Palatino Linotype"/>
            </a:endParaRPr>
          </a:p>
        </p:txBody>
      </p:sp>
      <p:pic>
        <p:nvPicPr>
          <p:cNvPr id="8" name="object 8"/>
          <p:cNvPicPr/>
          <p:nvPr/>
        </p:nvPicPr>
        <p:blipFill>
          <a:blip r:embed="rId2" cstate="print"/>
          <a:stretch>
            <a:fillRect/>
          </a:stretch>
        </p:blipFill>
        <p:spPr>
          <a:xfrm>
            <a:off x="14130580" y="6875813"/>
            <a:ext cx="4094968" cy="2011675"/>
          </a:xfrm>
          <a:prstGeom prst="rect">
            <a:avLst/>
          </a:prstGeom>
        </p:spPr>
      </p:pic>
      <p:sp>
        <p:nvSpPr>
          <p:cNvPr id="9" name="object 9"/>
          <p:cNvSpPr txBox="1"/>
          <p:nvPr/>
        </p:nvSpPr>
        <p:spPr>
          <a:xfrm>
            <a:off x="15829750" y="8102236"/>
            <a:ext cx="204533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FortuneService</a:t>
            </a:r>
            <a:endParaRPr sz="2300">
              <a:latin typeface="Palatino Linotype"/>
              <a:cs typeface="Palatino Linotyp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6616700" cy="1021080"/>
          </a:xfrm>
          <a:prstGeom prst="rect">
            <a:avLst/>
          </a:prstGeom>
        </p:spPr>
        <p:txBody>
          <a:bodyPr vert="horz" wrap="square" lIns="0" tIns="16510" rIns="0" bIns="0" rtlCol="0">
            <a:spAutoFit/>
          </a:bodyPr>
          <a:lstStyle/>
          <a:p>
            <a:pPr marL="12700">
              <a:lnSpc>
                <a:spcPct val="100000"/>
              </a:lnSpc>
              <a:spcBef>
                <a:spcPts val="130"/>
              </a:spcBef>
            </a:pPr>
            <a:r>
              <a:rPr sz="6500" spc="-60" dirty="0">
                <a:latin typeface="Palatino Linotype"/>
                <a:cs typeface="Palatino Linotype"/>
              </a:rPr>
              <a:t>Course</a:t>
            </a:r>
            <a:r>
              <a:rPr sz="6500" spc="-110" dirty="0">
                <a:latin typeface="Palatino Linotype"/>
                <a:cs typeface="Palatino Linotype"/>
              </a:rPr>
              <a:t> </a:t>
            </a:r>
            <a:r>
              <a:rPr sz="6500" spc="-70" dirty="0">
                <a:latin typeface="Palatino Linotype"/>
                <a:cs typeface="Palatino Linotype"/>
              </a:rPr>
              <a:t>Road</a:t>
            </a:r>
            <a:r>
              <a:rPr sz="6500" spc="-105" dirty="0">
                <a:latin typeface="Palatino Linotype"/>
                <a:cs typeface="Palatino Linotype"/>
              </a:rPr>
              <a:t> </a:t>
            </a:r>
            <a:r>
              <a:rPr sz="6500" spc="-275" dirty="0">
                <a:latin typeface="Palatino Linotype"/>
                <a:cs typeface="Palatino Linotype"/>
              </a:rPr>
              <a:t>Map</a:t>
            </a:r>
            <a:endParaRPr sz="6500">
              <a:latin typeface="Palatino Linotype"/>
              <a:cs typeface="Palatino Linotype"/>
            </a:endParaRPr>
          </a:p>
        </p:txBody>
      </p:sp>
      <p:sp>
        <p:nvSpPr>
          <p:cNvPr id="3" name="object 3"/>
          <p:cNvSpPr txBox="1"/>
          <p:nvPr/>
        </p:nvSpPr>
        <p:spPr>
          <a:xfrm>
            <a:off x="823122" y="1710796"/>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a:latin typeface="Trebuchet MS"/>
              <a:cs typeface="Trebuchet MS"/>
            </a:endParaRPr>
          </a:p>
        </p:txBody>
      </p:sp>
      <p:sp>
        <p:nvSpPr>
          <p:cNvPr id="4" name="object 4"/>
          <p:cNvSpPr txBox="1"/>
          <p:nvPr/>
        </p:nvSpPr>
        <p:spPr>
          <a:xfrm>
            <a:off x="1399020" y="1589334"/>
            <a:ext cx="14994890" cy="678815"/>
          </a:xfrm>
          <a:prstGeom prst="rect">
            <a:avLst/>
          </a:prstGeom>
        </p:spPr>
        <p:txBody>
          <a:bodyPr vert="horz" wrap="square" lIns="0" tIns="17145" rIns="0" bIns="0" rtlCol="0">
            <a:spAutoFit/>
          </a:bodyPr>
          <a:lstStyle/>
          <a:p>
            <a:pPr marL="12700">
              <a:lnSpc>
                <a:spcPct val="100000"/>
              </a:lnSpc>
              <a:spcBef>
                <a:spcPts val="135"/>
              </a:spcBef>
              <a:tabLst>
                <a:tab pos="10684510" algn="l"/>
              </a:tabLst>
            </a:pPr>
            <a:r>
              <a:rPr sz="4250" spc="15" dirty="0">
                <a:latin typeface="Palatino Linotype"/>
                <a:cs typeface="Palatino Linotype"/>
              </a:rPr>
              <a:t>Getting Started with Spring </a:t>
            </a:r>
            <a:r>
              <a:rPr sz="4250" spc="20" dirty="0">
                <a:latin typeface="Palatino Linotype"/>
                <a:cs typeface="Palatino Linotype"/>
              </a:rPr>
              <a:t>and</a:t>
            </a:r>
            <a:r>
              <a:rPr sz="4250" spc="15" dirty="0">
                <a:latin typeface="Palatino Linotype"/>
                <a:cs typeface="Palatino Linotype"/>
              </a:rPr>
              <a:t> Hibernate:	</a:t>
            </a:r>
            <a:r>
              <a:rPr sz="4250" spc="20" dirty="0">
                <a:latin typeface="Palatino Linotype"/>
                <a:cs typeface="Palatino Linotype"/>
              </a:rPr>
              <a:t>Dev</a:t>
            </a:r>
            <a:r>
              <a:rPr sz="4250" spc="-35" dirty="0">
                <a:latin typeface="Palatino Linotype"/>
                <a:cs typeface="Palatino Linotype"/>
              </a:rPr>
              <a:t> </a:t>
            </a:r>
            <a:r>
              <a:rPr sz="4250" spc="5" dirty="0">
                <a:latin typeface="Palatino Linotype"/>
                <a:cs typeface="Palatino Linotype"/>
              </a:rPr>
              <a:t>Environment</a:t>
            </a:r>
            <a:endParaRPr sz="4250" dirty="0">
              <a:latin typeface="Palatino Linotype"/>
              <a:cs typeface="Palatino Linotype"/>
            </a:endParaRPr>
          </a:p>
        </p:txBody>
      </p:sp>
      <p:sp>
        <p:nvSpPr>
          <p:cNvPr id="5" name="object 5"/>
          <p:cNvSpPr txBox="1"/>
          <p:nvPr/>
        </p:nvSpPr>
        <p:spPr>
          <a:xfrm>
            <a:off x="823122" y="2862593"/>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a:latin typeface="Trebuchet MS"/>
              <a:cs typeface="Trebuchet MS"/>
            </a:endParaRPr>
          </a:p>
        </p:txBody>
      </p:sp>
      <p:sp>
        <p:nvSpPr>
          <p:cNvPr id="6" name="object 6"/>
          <p:cNvSpPr txBox="1"/>
          <p:nvPr/>
        </p:nvSpPr>
        <p:spPr>
          <a:xfrm>
            <a:off x="1399020" y="2741131"/>
            <a:ext cx="14180819" cy="678815"/>
          </a:xfrm>
          <a:prstGeom prst="rect">
            <a:avLst/>
          </a:prstGeom>
        </p:spPr>
        <p:txBody>
          <a:bodyPr vert="horz" wrap="square" lIns="0" tIns="17145" rIns="0" bIns="0" rtlCol="0">
            <a:spAutoFit/>
          </a:bodyPr>
          <a:lstStyle/>
          <a:p>
            <a:pPr marL="12700">
              <a:lnSpc>
                <a:spcPct val="100000"/>
              </a:lnSpc>
              <a:spcBef>
                <a:spcPts val="135"/>
              </a:spcBef>
            </a:pPr>
            <a:r>
              <a:rPr sz="4250" spc="15" dirty="0">
                <a:latin typeface="Palatino Linotype"/>
                <a:cs typeface="Palatino Linotype"/>
              </a:rPr>
              <a:t>Apply</a:t>
            </a:r>
            <a:r>
              <a:rPr sz="4250" spc="10" dirty="0">
                <a:latin typeface="Palatino Linotype"/>
                <a:cs typeface="Palatino Linotype"/>
              </a:rPr>
              <a:t> </a:t>
            </a:r>
            <a:r>
              <a:rPr sz="4250" spc="15" dirty="0">
                <a:latin typeface="Palatino Linotype"/>
                <a:cs typeface="Palatino Linotype"/>
              </a:rPr>
              <a:t>Spring </a:t>
            </a:r>
            <a:r>
              <a:rPr sz="4250" spc="10" dirty="0">
                <a:latin typeface="Palatino Linotype"/>
                <a:cs typeface="Palatino Linotype"/>
              </a:rPr>
              <a:t>Inversion </a:t>
            </a:r>
            <a:r>
              <a:rPr sz="4250" spc="15" dirty="0">
                <a:latin typeface="Palatino Linotype"/>
                <a:cs typeface="Palatino Linotype"/>
              </a:rPr>
              <a:t>of</a:t>
            </a:r>
            <a:r>
              <a:rPr sz="4250" spc="10" dirty="0">
                <a:latin typeface="Palatino Linotype"/>
                <a:cs typeface="Palatino Linotype"/>
              </a:rPr>
              <a:t> </a:t>
            </a:r>
            <a:r>
              <a:rPr sz="4250" spc="5" dirty="0">
                <a:latin typeface="Palatino Linotype"/>
                <a:cs typeface="Palatino Linotype"/>
              </a:rPr>
              <a:t>Control</a:t>
            </a:r>
            <a:r>
              <a:rPr sz="4250" spc="10" dirty="0">
                <a:latin typeface="Palatino Linotype"/>
                <a:cs typeface="Palatino Linotype"/>
              </a:rPr>
              <a:t> </a:t>
            </a:r>
            <a:r>
              <a:rPr sz="4250" spc="1235" dirty="0">
                <a:latin typeface="Palatino Linotype"/>
                <a:cs typeface="Palatino Linotype"/>
              </a:rPr>
              <a:t>/</a:t>
            </a:r>
            <a:r>
              <a:rPr sz="4250" spc="10" dirty="0">
                <a:latin typeface="Palatino Linotype"/>
                <a:cs typeface="Palatino Linotype"/>
              </a:rPr>
              <a:t> </a:t>
            </a:r>
            <a:r>
              <a:rPr sz="4250" spc="15" dirty="0">
                <a:latin typeface="Palatino Linotype"/>
                <a:cs typeface="Palatino Linotype"/>
              </a:rPr>
              <a:t>Dependency</a:t>
            </a:r>
            <a:r>
              <a:rPr sz="4250" spc="10" dirty="0">
                <a:latin typeface="Palatino Linotype"/>
                <a:cs typeface="Palatino Linotype"/>
              </a:rPr>
              <a:t> Injection</a:t>
            </a:r>
            <a:endParaRPr sz="4250">
              <a:latin typeface="Palatino Linotype"/>
              <a:cs typeface="Palatino Linotype"/>
            </a:endParaRPr>
          </a:p>
        </p:txBody>
      </p:sp>
      <p:sp>
        <p:nvSpPr>
          <p:cNvPr id="7" name="object 7"/>
          <p:cNvSpPr txBox="1"/>
          <p:nvPr/>
        </p:nvSpPr>
        <p:spPr>
          <a:xfrm>
            <a:off x="823122" y="4014391"/>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a:latin typeface="Trebuchet MS"/>
              <a:cs typeface="Trebuchet MS"/>
            </a:endParaRPr>
          </a:p>
        </p:txBody>
      </p:sp>
      <p:sp>
        <p:nvSpPr>
          <p:cNvPr id="8" name="object 8"/>
          <p:cNvSpPr txBox="1"/>
          <p:nvPr/>
        </p:nvSpPr>
        <p:spPr>
          <a:xfrm>
            <a:off x="1399020" y="3892928"/>
            <a:ext cx="12272010" cy="678815"/>
          </a:xfrm>
          <a:prstGeom prst="rect">
            <a:avLst/>
          </a:prstGeom>
        </p:spPr>
        <p:txBody>
          <a:bodyPr vert="horz" wrap="square" lIns="0" tIns="17145" rIns="0" bIns="0" rtlCol="0">
            <a:spAutoFit/>
          </a:bodyPr>
          <a:lstStyle/>
          <a:p>
            <a:pPr marL="12700">
              <a:lnSpc>
                <a:spcPct val="100000"/>
              </a:lnSpc>
              <a:spcBef>
                <a:spcPts val="135"/>
              </a:spcBef>
            </a:pPr>
            <a:r>
              <a:rPr sz="4250" spc="15" dirty="0">
                <a:latin typeface="Palatino Linotype"/>
                <a:cs typeface="Palatino Linotype"/>
              </a:rPr>
              <a:t>Perform</a:t>
            </a:r>
            <a:r>
              <a:rPr sz="4250" spc="5" dirty="0">
                <a:latin typeface="Palatino Linotype"/>
                <a:cs typeface="Palatino Linotype"/>
              </a:rPr>
              <a:t> </a:t>
            </a:r>
            <a:r>
              <a:rPr sz="4250" spc="80" dirty="0">
                <a:latin typeface="Palatino Linotype"/>
                <a:cs typeface="Palatino Linotype"/>
              </a:rPr>
              <a:t>object/relational</a:t>
            </a:r>
            <a:r>
              <a:rPr sz="4250" spc="5" dirty="0">
                <a:latin typeface="Palatino Linotype"/>
                <a:cs typeface="Palatino Linotype"/>
              </a:rPr>
              <a:t> </a:t>
            </a:r>
            <a:r>
              <a:rPr sz="4250" spc="15" dirty="0">
                <a:latin typeface="Palatino Linotype"/>
                <a:cs typeface="Palatino Linotype"/>
              </a:rPr>
              <a:t>mapping</a:t>
            </a:r>
            <a:r>
              <a:rPr sz="4250" spc="10" dirty="0">
                <a:latin typeface="Palatino Linotype"/>
                <a:cs typeface="Palatino Linotype"/>
              </a:rPr>
              <a:t> </a:t>
            </a:r>
            <a:r>
              <a:rPr sz="4250" spc="15" dirty="0">
                <a:latin typeface="Palatino Linotype"/>
                <a:cs typeface="Palatino Linotype"/>
              </a:rPr>
              <a:t>with</a:t>
            </a:r>
            <a:r>
              <a:rPr sz="4250" spc="10" dirty="0">
                <a:latin typeface="Palatino Linotype"/>
                <a:cs typeface="Palatino Linotype"/>
              </a:rPr>
              <a:t> </a:t>
            </a:r>
            <a:r>
              <a:rPr sz="4250" spc="15" dirty="0">
                <a:latin typeface="Palatino Linotype"/>
                <a:cs typeface="Palatino Linotype"/>
              </a:rPr>
              <a:t>Hibernate</a:t>
            </a:r>
            <a:endParaRPr sz="4250">
              <a:latin typeface="Palatino Linotype"/>
              <a:cs typeface="Palatino Linotype"/>
            </a:endParaRPr>
          </a:p>
        </p:txBody>
      </p:sp>
      <p:sp>
        <p:nvSpPr>
          <p:cNvPr id="9" name="object 9"/>
          <p:cNvSpPr txBox="1"/>
          <p:nvPr/>
        </p:nvSpPr>
        <p:spPr>
          <a:xfrm>
            <a:off x="823122" y="5166188"/>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dirty="0">
              <a:latin typeface="Trebuchet MS"/>
              <a:cs typeface="Trebuchet MS"/>
            </a:endParaRPr>
          </a:p>
        </p:txBody>
      </p:sp>
      <p:sp>
        <p:nvSpPr>
          <p:cNvPr id="10" name="object 10"/>
          <p:cNvSpPr txBox="1"/>
          <p:nvPr/>
        </p:nvSpPr>
        <p:spPr>
          <a:xfrm>
            <a:off x="1399020" y="5044726"/>
            <a:ext cx="12450445" cy="678815"/>
          </a:xfrm>
          <a:prstGeom prst="rect">
            <a:avLst/>
          </a:prstGeom>
        </p:spPr>
        <p:txBody>
          <a:bodyPr vert="horz" wrap="square" lIns="0" tIns="17145" rIns="0" bIns="0" rtlCol="0">
            <a:spAutoFit/>
          </a:bodyPr>
          <a:lstStyle/>
          <a:p>
            <a:pPr marL="12700">
              <a:lnSpc>
                <a:spcPct val="100000"/>
              </a:lnSpc>
              <a:spcBef>
                <a:spcPts val="135"/>
              </a:spcBef>
            </a:pPr>
            <a:r>
              <a:rPr sz="4250" spc="15" dirty="0">
                <a:latin typeface="Palatino Linotype"/>
                <a:cs typeface="Palatino Linotype"/>
              </a:rPr>
              <a:t>Leverage</a:t>
            </a:r>
            <a:r>
              <a:rPr sz="4250" dirty="0">
                <a:latin typeface="Palatino Linotype"/>
                <a:cs typeface="Palatino Linotype"/>
              </a:rPr>
              <a:t> </a:t>
            </a:r>
            <a:r>
              <a:rPr sz="4250" spc="15" dirty="0">
                <a:latin typeface="Palatino Linotype"/>
                <a:cs typeface="Palatino Linotype"/>
              </a:rPr>
              <a:t>the</a:t>
            </a:r>
            <a:r>
              <a:rPr sz="4250" spc="5" dirty="0">
                <a:latin typeface="Palatino Linotype"/>
                <a:cs typeface="Palatino Linotype"/>
              </a:rPr>
              <a:t> </a:t>
            </a:r>
            <a:r>
              <a:rPr sz="4250" spc="15" dirty="0">
                <a:latin typeface="Palatino Linotype"/>
                <a:cs typeface="Palatino Linotype"/>
              </a:rPr>
              <a:t>Hibernate</a:t>
            </a:r>
            <a:r>
              <a:rPr sz="4250" spc="-150" dirty="0">
                <a:latin typeface="Palatino Linotype"/>
                <a:cs typeface="Palatino Linotype"/>
              </a:rPr>
              <a:t> </a:t>
            </a:r>
            <a:r>
              <a:rPr sz="4250" spc="15" dirty="0">
                <a:latin typeface="Palatino Linotype"/>
                <a:cs typeface="Palatino Linotype"/>
              </a:rPr>
              <a:t>API</a:t>
            </a:r>
            <a:r>
              <a:rPr sz="4250" spc="5" dirty="0">
                <a:latin typeface="Palatino Linotype"/>
                <a:cs typeface="Palatino Linotype"/>
              </a:rPr>
              <a:t> </a:t>
            </a:r>
            <a:r>
              <a:rPr sz="4250" spc="15" dirty="0">
                <a:latin typeface="Palatino Linotype"/>
                <a:cs typeface="Palatino Linotype"/>
              </a:rPr>
              <a:t>to</a:t>
            </a:r>
            <a:r>
              <a:rPr sz="4250" spc="5" dirty="0">
                <a:latin typeface="Palatino Linotype"/>
                <a:cs typeface="Palatino Linotype"/>
              </a:rPr>
              <a:t> </a:t>
            </a:r>
            <a:r>
              <a:rPr sz="4250" spc="15" dirty="0">
                <a:latin typeface="Palatino Linotype"/>
                <a:cs typeface="Palatino Linotype"/>
              </a:rPr>
              <a:t>develop</a:t>
            </a:r>
            <a:r>
              <a:rPr sz="4250" spc="5" dirty="0">
                <a:latin typeface="Palatino Linotype"/>
                <a:cs typeface="Palatino Linotype"/>
              </a:rPr>
              <a:t> </a:t>
            </a:r>
            <a:r>
              <a:rPr sz="4250" spc="25" dirty="0">
                <a:latin typeface="Palatino Linotype"/>
                <a:cs typeface="Palatino Linotype"/>
              </a:rPr>
              <a:t>CRUD</a:t>
            </a:r>
            <a:r>
              <a:rPr sz="4250" spc="5" dirty="0">
                <a:latin typeface="Palatino Linotype"/>
                <a:cs typeface="Palatino Linotype"/>
              </a:rPr>
              <a:t> </a:t>
            </a:r>
            <a:r>
              <a:rPr sz="4250" spc="15" dirty="0">
                <a:latin typeface="Palatino Linotype"/>
                <a:cs typeface="Palatino Linotype"/>
              </a:rPr>
              <a:t>apps</a:t>
            </a:r>
            <a:endParaRPr sz="4250" dirty="0">
              <a:latin typeface="Palatino Linotype"/>
              <a:cs typeface="Palatino Linotype"/>
            </a:endParaRPr>
          </a:p>
        </p:txBody>
      </p:sp>
      <p:sp>
        <p:nvSpPr>
          <p:cNvPr id="13" name="object 10">
            <a:extLst>
              <a:ext uri="{FF2B5EF4-FFF2-40B4-BE49-F238E27FC236}">
                <a16:creationId xmlns:a16="http://schemas.microsoft.com/office/drawing/2014/main" id="{93ED7D3B-1BDF-4DD1-B8C3-18ECA6E888CD}"/>
              </a:ext>
            </a:extLst>
          </p:cNvPr>
          <p:cNvSpPr txBox="1"/>
          <p:nvPr/>
        </p:nvSpPr>
        <p:spPr>
          <a:xfrm>
            <a:off x="1536084" y="7008913"/>
            <a:ext cx="12440084" cy="678815"/>
          </a:xfrm>
          <a:prstGeom prst="rect">
            <a:avLst/>
          </a:prstGeom>
        </p:spPr>
        <p:txBody>
          <a:bodyPr vert="horz" wrap="square" lIns="0" tIns="17145" rIns="0" bIns="0" rtlCol="0">
            <a:spAutoFit/>
          </a:bodyPr>
          <a:lstStyle/>
          <a:p>
            <a:pPr marL="12700">
              <a:lnSpc>
                <a:spcPct val="100000"/>
              </a:lnSpc>
              <a:spcBef>
                <a:spcPts val="135"/>
              </a:spcBef>
            </a:pPr>
            <a:r>
              <a:rPr lang="en-US" sz="4250" spc="15" dirty="0">
                <a:latin typeface="Palatino Linotype"/>
                <a:cs typeface="Palatino Linotype"/>
              </a:rPr>
              <a:t>Create Spring APIs using Spring Rest </a:t>
            </a:r>
            <a:endParaRPr sz="4250" dirty="0">
              <a:latin typeface="Palatino Linotype"/>
              <a:cs typeface="Palatino Linotype"/>
            </a:endParaRPr>
          </a:p>
        </p:txBody>
      </p:sp>
      <p:sp>
        <p:nvSpPr>
          <p:cNvPr id="14" name="object 9">
            <a:extLst>
              <a:ext uri="{FF2B5EF4-FFF2-40B4-BE49-F238E27FC236}">
                <a16:creationId xmlns:a16="http://schemas.microsoft.com/office/drawing/2014/main" id="{C39C72C5-A0A7-44B2-9BB7-0A1FB6C6DDB7}"/>
              </a:ext>
            </a:extLst>
          </p:cNvPr>
          <p:cNvSpPr txBox="1"/>
          <p:nvPr/>
        </p:nvSpPr>
        <p:spPr>
          <a:xfrm>
            <a:off x="971673" y="7130375"/>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dirty="0">
              <a:latin typeface="Trebuchet MS"/>
              <a:cs typeface="Trebuchet MS"/>
            </a:endParaRPr>
          </a:p>
        </p:txBody>
      </p:sp>
      <p:sp>
        <p:nvSpPr>
          <p:cNvPr id="15" name="object 10">
            <a:extLst>
              <a:ext uri="{FF2B5EF4-FFF2-40B4-BE49-F238E27FC236}">
                <a16:creationId xmlns:a16="http://schemas.microsoft.com/office/drawing/2014/main" id="{082A12A5-6D7F-497A-91D1-FFD4FD2FD34B}"/>
              </a:ext>
            </a:extLst>
          </p:cNvPr>
          <p:cNvSpPr txBox="1"/>
          <p:nvPr/>
        </p:nvSpPr>
        <p:spPr>
          <a:xfrm>
            <a:off x="1536084" y="8160710"/>
            <a:ext cx="12440084" cy="678815"/>
          </a:xfrm>
          <a:prstGeom prst="rect">
            <a:avLst/>
          </a:prstGeom>
        </p:spPr>
        <p:txBody>
          <a:bodyPr vert="horz" wrap="square" lIns="0" tIns="17145" rIns="0" bIns="0" rtlCol="0">
            <a:spAutoFit/>
          </a:bodyPr>
          <a:lstStyle/>
          <a:p>
            <a:pPr marL="12700">
              <a:lnSpc>
                <a:spcPct val="100000"/>
              </a:lnSpc>
              <a:spcBef>
                <a:spcPts val="135"/>
              </a:spcBef>
            </a:pPr>
            <a:r>
              <a:rPr lang="en-US" sz="4250" spc="15" dirty="0">
                <a:latin typeface="Palatino Linotype"/>
                <a:cs typeface="Palatino Linotype"/>
              </a:rPr>
              <a:t>AOP Aspect Oriented Programming</a:t>
            </a:r>
            <a:endParaRPr sz="4250" dirty="0">
              <a:latin typeface="Palatino Linotype"/>
              <a:cs typeface="Palatino Linotype"/>
            </a:endParaRPr>
          </a:p>
        </p:txBody>
      </p:sp>
      <p:sp>
        <p:nvSpPr>
          <p:cNvPr id="16" name="object 9">
            <a:extLst>
              <a:ext uri="{FF2B5EF4-FFF2-40B4-BE49-F238E27FC236}">
                <a16:creationId xmlns:a16="http://schemas.microsoft.com/office/drawing/2014/main" id="{FF5BAE71-223B-4163-BF4B-AB69943D5787}"/>
              </a:ext>
            </a:extLst>
          </p:cNvPr>
          <p:cNvSpPr txBox="1"/>
          <p:nvPr/>
        </p:nvSpPr>
        <p:spPr>
          <a:xfrm>
            <a:off x="985376" y="8189260"/>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dirty="0">
              <a:latin typeface="Trebuchet MS"/>
              <a:cs typeface="Trebuchet MS"/>
            </a:endParaRPr>
          </a:p>
        </p:txBody>
      </p:sp>
      <p:sp>
        <p:nvSpPr>
          <p:cNvPr id="29" name="object 10">
            <a:extLst>
              <a:ext uri="{FF2B5EF4-FFF2-40B4-BE49-F238E27FC236}">
                <a16:creationId xmlns:a16="http://schemas.microsoft.com/office/drawing/2014/main" id="{6CA92A77-F772-418A-9797-29AD05F1C4D5}"/>
              </a:ext>
            </a:extLst>
          </p:cNvPr>
          <p:cNvSpPr txBox="1"/>
          <p:nvPr/>
        </p:nvSpPr>
        <p:spPr>
          <a:xfrm>
            <a:off x="1536084" y="9312507"/>
            <a:ext cx="12440084" cy="1325363"/>
          </a:xfrm>
          <a:prstGeom prst="rect">
            <a:avLst/>
          </a:prstGeom>
        </p:spPr>
        <p:txBody>
          <a:bodyPr vert="horz" wrap="square" lIns="0" tIns="17145" rIns="0" bIns="0" rtlCol="0">
            <a:spAutoFit/>
          </a:bodyPr>
          <a:lstStyle/>
          <a:p>
            <a:pPr marL="12700">
              <a:lnSpc>
                <a:spcPct val="100000"/>
              </a:lnSpc>
              <a:spcBef>
                <a:spcPts val="135"/>
              </a:spcBef>
            </a:pPr>
            <a:r>
              <a:rPr lang="en-US" sz="4250" spc="15" dirty="0">
                <a:latin typeface="Palatino Linotype"/>
                <a:cs typeface="Palatino Linotype"/>
              </a:rPr>
              <a:t>Using Spring Boot to build Spring Data REST Project</a:t>
            </a:r>
            <a:endParaRPr sz="4250" dirty="0">
              <a:latin typeface="Palatino Linotype"/>
              <a:cs typeface="Palatino Linotype"/>
            </a:endParaRPr>
          </a:p>
        </p:txBody>
      </p:sp>
      <p:sp>
        <p:nvSpPr>
          <p:cNvPr id="30" name="object 9">
            <a:extLst>
              <a:ext uri="{FF2B5EF4-FFF2-40B4-BE49-F238E27FC236}">
                <a16:creationId xmlns:a16="http://schemas.microsoft.com/office/drawing/2014/main" id="{BF57C21A-C158-4EA4-874D-B7CDDB1834C7}"/>
              </a:ext>
            </a:extLst>
          </p:cNvPr>
          <p:cNvSpPr txBox="1"/>
          <p:nvPr/>
        </p:nvSpPr>
        <p:spPr>
          <a:xfrm>
            <a:off x="971674" y="9335924"/>
            <a:ext cx="405498" cy="474489"/>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dirty="0">
              <a:latin typeface="Trebuchet MS"/>
              <a:cs typeface="Trebuchet MS"/>
            </a:endParaRPr>
          </a:p>
        </p:txBody>
      </p:sp>
      <p:sp>
        <p:nvSpPr>
          <p:cNvPr id="18" name="object 10">
            <a:extLst>
              <a:ext uri="{FF2B5EF4-FFF2-40B4-BE49-F238E27FC236}">
                <a16:creationId xmlns:a16="http://schemas.microsoft.com/office/drawing/2014/main" id="{C0301F08-5192-44B9-B6E6-7EB21E9339CD}"/>
              </a:ext>
            </a:extLst>
          </p:cNvPr>
          <p:cNvSpPr txBox="1"/>
          <p:nvPr/>
        </p:nvSpPr>
        <p:spPr>
          <a:xfrm>
            <a:off x="1574366" y="6035675"/>
            <a:ext cx="12440084" cy="678815"/>
          </a:xfrm>
          <a:prstGeom prst="rect">
            <a:avLst/>
          </a:prstGeom>
        </p:spPr>
        <p:txBody>
          <a:bodyPr vert="horz" wrap="square" lIns="0" tIns="17145" rIns="0" bIns="0" rtlCol="0">
            <a:spAutoFit/>
          </a:bodyPr>
          <a:lstStyle/>
          <a:p>
            <a:pPr marL="12700">
              <a:lnSpc>
                <a:spcPct val="100000"/>
              </a:lnSpc>
              <a:spcBef>
                <a:spcPts val="135"/>
              </a:spcBef>
            </a:pPr>
            <a:r>
              <a:rPr lang="en-US" sz="4250" spc="15" dirty="0">
                <a:latin typeface="Palatino Linotype"/>
                <a:cs typeface="Palatino Linotype"/>
              </a:rPr>
              <a:t>Create web application using Spring MVC </a:t>
            </a:r>
            <a:endParaRPr sz="4250" dirty="0">
              <a:latin typeface="Palatino Linotype"/>
              <a:cs typeface="Palatino Linotype"/>
            </a:endParaRPr>
          </a:p>
        </p:txBody>
      </p:sp>
      <p:sp>
        <p:nvSpPr>
          <p:cNvPr id="19" name="object 9">
            <a:extLst>
              <a:ext uri="{FF2B5EF4-FFF2-40B4-BE49-F238E27FC236}">
                <a16:creationId xmlns:a16="http://schemas.microsoft.com/office/drawing/2014/main" id="{31ED3F64-A194-4C00-8D45-F4D88B04FA3E}"/>
              </a:ext>
            </a:extLst>
          </p:cNvPr>
          <p:cNvSpPr txBox="1"/>
          <p:nvPr/>
        </p:nvSpPr>
        <p:spPr>
          <a:xfrm>
            <a:off x="908050" y="6111875"/>
            <a:ext cx="239395" cy="483234"/>
          </a:xfrm>
          <a:prstGeom prst="rect">
            <a:avLst/>
          </a:prstGeom>
        </p:spPr>
        <p:txBody>
          <a:bodyPr vert="horz" wrap="square" lIns="0" tIns="12700" rIns="0" bIns="0" rtlCol="0">
            <a:spAutoFit/>
          </a:bodyPr>
          <a:lstStyle/>
          <a:p>
            <a:pPr marL="12700">
              <a:lnSpc>
                <a:spcPct val="100000"/>
              </a:lnSpc>
              <a:spcBef>
                <a:spcPts val="100"/>
              </a:spcBef>
            </a:pPr>
            <a:r>
              <a:rPr sz="3000" spc="105" dirty="0">
                <a:solidFill>
                  <a:srgbClr val="5C86B9"/>
                </a:solidFill>
                <a:latin typeface="Trebuchet MS"/>
                <a:cs typeface="Trebuchet MS"/>
              </a:rPr>
              <a:t>•</a:t>
            </a:r>
            <a:endParaRPr sz="3000" dirty="0">
              <a:latin typeface="Trebuchet MS"/>
              <a:cs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560695" cy="1021080"/>
          </a:xfrm>
          <a:prstGeom prst="rect">
            <a:avLst/>
          </a:prstGeom>
        </p:spPr>
        <p:txBody>
          <a:bodyPr vert="horz" wrap="square" lIns="0" tIns="16510" rIns="0" bIns="0" rtlCol="0">
            <a:spAutoFit/>
          </a:bodyPr>
          <a:lstStyle/>
          <a:p>
            <a:pPr marL="12700">
              <a:lnSpc>
                <a:spcPct val="100000"/>
              </a:lnSpc>
              <a:spcBef>
                <a:spcPts val="130"/>
              </a:spcBef>
            </a:pPr>
            <a:r>
              <a:rPr sz="6500" spc="-40" dirty="0">
                <a:latin typeface="Book Antiqua"/>
                <a:cs typeface="Book Antiqua"/>
              </a:rPr>
              <a:t>Injection</a:t>
            </a:r>
            <a:r>
              <a:rPr sz="6500" spc="-580" dirty="0">
                <a:latin typeface="Book Antiqua"/>
                <a:cs typeface="Book Antiqua"/>
              </a:rPr>
              <a:t> </a:t>
            </a:r>
            <a:r>
              <a:rPr sz="6500" spc="-1130" dirty="0">
                <a:latin typeface="Book Antiqua"/>
                <a:cs typeface="Book Antiqua"/>
              </a:rPr>
              <a:t>T</a:t>
            </a:r>
            <a:r>
              <a:rPr sz="6500" spc="-254" dirty="0">
                <a:latin typeface="Book Antiqua"/>
                <a:cs typeface="Book Antiqua"/>
              </a:rPr>
              <a:t>ypes</a:t>
            </a:r>
            <a:endParaRPr sz="6500">
              <a:latin typeface="Book Antiqua"/>
              <a:cs typeface="Book Antiqua"/>
            </a:endParaRPr>
          </a:p>
        </p:txBody>
      </p:sp>
      <p:sp>
        <p:nvSpPr>
          <p:cNvPr id="3" name="object 3"/>
          <p:cNvSpPr txBox="1"/>
          <p:nvPr/>
        </p:nvSpPr>
        <p:spPr>
          <a:xfrm>
            <a:off x="866854" y="2416545"/>
            <a:ext cx="11579225" cy="678815"/>
          </a:xfrm>
          <a:prstGeom prst="rect">
            <a:avLst/>
          </a:prstGeom>
        </p:spPr>
        <p:txBody>
          <a:bodyPr vert="horz" wrap="square" lIns="0" tIns="17145" rIns="0" bIns="0" rtlCol="0">
            <a:spAutoFit/>
          </a:bodyPr>
          <a:lstStyle/>
          <a:p>
            <a:pPr marL="577850" indent="-565785">
              <a:lnSpc>
                <a:spcPct val="100000"/>
              </a:lnSpc>
              <a:spcBef>
                <a:spcPts val="135"/>
              </a:spcBef>
              <a:buClr>
                <a:srgbClr val="5C86B9"/>
              </a:buClr>
              <a:buSzPct val="70588"/>
              <a:buFont typeface="Lucida Sans"/>
              <a:buChar char="•"/>
              <a:tabLst>
                <a:tab pos="577850" algn="l"/>
                <a:tab pos="578485" algn="l"/>
              </a:tabLst>
            </a:pPr>
            <a:r>
              <a:rPr sz="4250" dirty="0">
                <a:latin typeface="Palatino Linotype"/>
                <a:cs typeface="Palatino Linotype"/>
              </a:rPr>
              <a:t>There</a:t>
            </a:r>
            <a:r>
              <a:rPr sz="4250" spc="-25" dirty="0">
                <a:latin typeface="Palatino Linotype"/>
                <a:cs typeface="Palatino Linotype"/>
              </a:rPr>
              <a:t> </a:t>
            </a:r>
            <a:r>
              <a:rPr sz="4250" dirty="0">
                <a:latin typeface="Palatino Linotype"/>
                <a:cs typeface="Palatino Linotype"/>
              </a:rPr>
              <a:t>are</a:t>
            </a:r>
            <a:r>
              <a:rPr sz="4250" spc="-25" dirty="0">
                <a:latin typeface="Palatino Linotype"/>
                <a:cs typeface="Palatino Linotype"/>
              </a:rPr>
              <a:t> </a:t>
            </a:r>
            <a:r>
              <a:rPr sz="4250" dirty="0">
                <a:latin typeface="Palatino Linotype"/>
                <a:cs typeface="Palatino Linotype"/>
              </a:rPr>
              <a:t>many</a:t>
            </a:r>
            <a:r>
              <a:rPr sz="4250" spc="-20" dirty="0">
                <a:latin typeface="Palatino Linotype"/>
                <a:cs typeface="Palatino Linotype"/>
              </a:rPr>
              <a:t> </a:t>
            </a:r>
            <a:r>
              <a:rPr sz="4250" dirty="0">
                <a:latin typeface="Palatino Linotype"/>
                <a:cs typeface="Palatino Linotype"/>
              </a:rPr>
              <a:t>types</a:t>
            </a:r>
            <a:r>
              <a:rPr sz="4250" spc="-25" dirty="0">
                <a:latin typeface="Palatino Linotype"/>
                <a:cs typeface="Palatino Linotype"/>
              </a:rPr>
              <a:t> </a:t>
            </a:r>
            <a:r>
              <a:rPr sz="4250" dirty="0">
                <a:latin typeface="Palatino Linotype"/>
                <a:cs typeface="Palatino Linotype"/>
              </a:rPr>
              <a:t>of</a:t>
            </a:r>
            <a:r>
              <a:rPr sz="4250" spc="-25" dirty="0">
                <a:latin typeface="Palatino Linotype"/>
                <a:cs typeface="Palatino Linotype"/>
              </a:rPr>
              <a:t> </a:t>
            </a:r>
            <a:r>
              <a:rPr sz="4250" dirty="0">
                <a:latin typeface="Palatino Linotype"/>
                <a:cs typeface="Palatino Linotype"/>
              </a:rPr>
              <a:t>injection</a:t>
            </a:r>
            <a:r>
              <a:rPr sz="4250" spc="-25" dirty="0">
                <a:latin typeface="Palatino Linotype"/>
                <a:cs typeface="Palatino Linotype"/>
              </a:rPr>
              <a:t> </a:t>
            </a:r>
            <a:r>
              <a:rPr sz="4250" dirty="0">
                <a:latin typeface="Palatino Linotype"/>
                <a:cs typeface="Palatino Linotype"/>
              </a:rPr>
              <a:t>with</a:t>
            </a:r>
            <a:r>
              <a:rPr sz="4250" spc="-20" dirty="0">
                <a:latin typeface="Palatino Linotype"/>
                <a:cs typeface="Palatino Linotype"/>
              </a:rPr>
              <a:t> </a:t>
            </a:r>
            <a:r>
              <a:rPr sz="4250" spc="-10" dirty="0">
                <a:latin typeface="Palatino Linotype"/>
                <a:cs typeface="Palatino Linotype"/>
              </a:rPr>
              <a:t>Spring</a:t>
            </a:r>
            <a:endParaRPr sz="4250">
              <a:latin typeface="Palatino Linotype"/>
              <a:cs typeface="Palatino Linotype"/>
            </a:endParaRPr>
          </a:p>
        </p:txBody>
      </p:sp>
      <p:sp>
        <p:nvSpPr>
          <p:cNvPr id="4" name="object 4"/>
          <p:cNvSpPr txBox="1"/>
          <p:nvPr/>
        </p:nvSpPr>
        <p:spPr>
          <a:xfrm>
            <a:off x="866854" y="440182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247589" y="4280362"/>
            <a:ext cx="9057005" cy="2982595"/>
          </a:xfrm>
          <a:prstGeom prst="rect">
            <a:avLst/>
          </a:prstGeom>
        </p:spPr>
        <p:txBody>
          <a:bodyPr vert="horz" wrap="square" lIns="0" tIns="17145" rIns="0" bIns="0" rtlCol="0">
            <a:spAutoFit/>
          </a:bodyPr>
          <a:lstStyle/>
          <a:p>
            <a:pPr marL="196850">
              <a:lnSpc>
                <a:spcPct val="100000"/>
              </a:lnSpc>
              <a:spcBef>
                <a:spcPts val="135"/>
              </a:spcBef>
            </a:pPr>
            <a:r>
              <a:rPr sz="4250" spc="-125" dirty="0">
                <a:latin typeface="Palatino Linotype"/>
                <a:cs typeface="Palatino Linotype"/>
              </a:rPr>
              <a:t>We</a:t>
            </a:r>
            <a:r>
              <a:rPr sz="4250" spc="-35" dirty="0">
                <a:latin typeface="Palatino Linotype"/>
                <a:cs typeface="Palatino Linotype"/>
              </a:rPr>
              <a:t> </a:t>
            </a:r>
            <a:r>
              <a:rPr sz="4250" dirty="0">
                <a:latin typeface="Palatino Linotype"/>
                <a:cs typeface="Palatino Linotype"/>
              </a:rPr>
              <a:t>will</a:t>
            </a:r>
            <a:r>
              <a:rPr sz="4250" spc="-25" dirty="0">
                <a:latin typeface="Palatino Linotype"/>
                <a:cs typeface="Palatino Linotype"/>
              </a:rPr>
              <a:t> </a:t>
            </a:r>
            <a:r>
              <a:rPr sz="4250" dirty="0">
                <a:latin typeface="Palatino Linotype"/>
                <a:cs typeface="Palatino Linotype"/>
              </a:rPr>
              <a:t>cover</a:t>
            </a:r>
            <a:r>
              <a:rPr sz="4250" spc="-20" dirty="0">
                <a:latin typeface="Palatino Linotype"/>
                <a:cs typeface="Palatino Linotype"/>
              </a:rPr>
              <a:t> </a:t>
            </a:r>
            <a:r>
              <a:rPr sz="4250" dirty="0">
                <a:latin typeface="Palatino Linotype"/>
                <a:cs typeface="Palatino Linotype"/>
              </a:rPr>
              <a:t>the</a:t>
            </a:r>
            <a:r>
              <a:rPr sz="4250" spc="-25" dirty="0">
                <a:latin typeface="Palatino Linotype"/>
                <a:cs typeface="Palatino Linotype"/>
              </a:rPr>
              <a:t> </a:t>
            </a:r>
            <a:r>
              <a:rPr sz="4250" dirty="0">
                <a:latin typeface="Palatino Linotype"/>
                <a:cs typeface="Palatino Linotype"/>
              </a:rPr>
              <a:t>two</a:t>
            </a:r>
            <a:r>
              <a:rPr sz="4250" spc="-25" dirty="0">
                <a:latin typeface="Palatino Linotype"/>
                <a:cs typeface="Palatino Linotype"/>
              </a:rPr>
              <a:t> </a:t>
            </a:r>
            <a:r>
              <a:rPr sz="4250" dirty="0">
                <a:latin typeface="Palatino Linotype"/>
                <a:cs typeface="Palatino Linotype"/>
              </a:rPr>
              <a:t>most</a:t>
            </a:r>
            <a:r>
              <a:rPr sz="4250" spc="-20" dirty="0">
                <a:latin typeface="Palatino Linotype"/>
                <a:cs typeface="Palatino Linotype"/>
              </a:rPr>
              <a:t> </a:t>
            </a:r>
            <a:r>
              <a:rPr sz="4250" spc="-10" dirty="0">
                <a:latin typeface="Palatino Linotype"/>
                <a:cs typeface="Palatino Linotype"/>
              </a:rPr>
              <a:t>common</a:t>
            </a:r>
            <a:endParaRPr sz="4250">
              <a:latin typeface="Palatino Linotype"/>
              <a:cs typeface="Palatino Linotype"/>
            </a:endParaRPr>
          </a:p>
          <a:p>
            <a:pPr marL="615950" indent="-565785">
              <a:lnSpc>
                <a:spcPct val="100000"/>
              </a:lnSpc>
              <a:spcBef>
                <a:spcPts val="3970"/>
              </a:spcBef>
              <a:buClr>
                <a:srgbClr val="5C86B9"/>
              </a:buClr>
              <a:buSzPct val="70588"/>
              <a:buFont typeface="Lucida Sans"/>
              <a:buChar char="•"/>
              <a:tabLst>
                <a:tab pos="615950" algn="l"/>
                <a:tab pos="616585" algn="l"/>
              </a:tabLst>
            </a:pPr>
            <a:r>
              <a:rPr sz="4250" dirty="0">
                <a:latin typeface="Palatino Linotype"/>
                <a:cs typeface="Palatino Linotype"/>
              </a:rPr>
              <a:t>Constructor</a:t>
            </a:r>
            <a:r>
              <a:rPr sz="4250" spc="-55" dirty="0">
                <a:latin typeface="Palatino Linotype"/>
                <a:cs typeface="Palatino Linotype"/>
              </a:rPr>
              <a:t> </a:t>
            </a:r>
            <a:r>
              <a:rPr sz="4250" spc="-10" dirty="0">
                <a:latin typeface="Palatino Linotype"/>
                <a:cs typeface="Palatino Linotype"/>
              </a:rPr>
              <a:t>Injection</a:t>
            </a:r>
            <a:endParaRPr sz="4250">
              <a:latin typeface="Palatino Linotype"/>
              <a:cs typeface="Palatino Linotype"/>
            </a:endParaRPr>
          </a:p>
          <a:p>
            <a:pPr marL="615950" indent="-565785">
              <a:lnSpc>
                <a:spcPct val="100000"/>
              </a:lnSpc>
              <a:spcBef>
                <a:spcPts val="3970"/>
              </a:spcBef>
              <a:buClr>
                <a:srgbClr val="5C86B9"/>
              </a:buClr>
              <a:buSzPct val="70588"/>
              <a:buFont typeface="Lucida Sans"/>
              <a:buChar char="•"/>
              <a:tabLst>
                <a:tab pos="615950" algn="l"/>
                <a:tab pos="616585" algn="l"/>
              </a:tabLst>
            </a:pPr>
            <a:r>
              <a:rPr sz="4250" dirty="0">
                <a:latin typeface="Palatino Linotype"/>
                <a:cs typeface="Palatino Linotype"/>
              </a:rPr>
              <a:t>Setter</a:t>
            </a:r>
            <a:r>
              <a:rPr sz="4250" spc="5" dirty="0">
                <a:latin typeface="Palatino Linotype"/>
                <a:cs typeface="Palatino Linotype"/>
              </a:rPr>
              <a:t> </a:t>
            </a:r>
            <a:r>
              <a:rPr sz="4250" spc="-10" dirty="0">
                <a:latin typeface="Palatino Linotype"/>
                <a:cs typeface="Palatino Linotype"/>
              </a:rPr>
              <a:t>Injection</a:t>
            </a:r>
            <a:endParaRPr sz="4250">
              <a:latin typeface="Palatino Linotype"/>
              <a:cs typeface="Palatino Linotype"/>
            </a:endParaRPr>
          </a:p>
        </p:txBody>
      </p:sp>
      <p:sp>
        <p:nvSpPr>
          <p:cNvPr id="6" name="object 6"/>
          <p:cNvSpPr txBox="1"/>
          <p:nvPr/>
        </p:nvSpPr>
        <p:spPr>
          <a:xfrm>
            <a:off x="866854" y="8569237"/>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7" name="object 7"/>
          <p:cNvSpPr txBox="1"/>
          <p:nvPr/>
        </p:nvSpPr>
        <p:spPr>
          <a:xfrm>
            <a:off x="1432282" y="8447775"/>
            <a:ext cx="1476311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Will</a:t>
            </a:r>
            <a:r>
              <a:rPr sz="4250" spc="-50" dirty="0">
                <a:latin typeface="Palatino Linotype"/>
                <a:cs typeface="Palatino Linotype"/>
              </a:rPr>
              <a:t> </a:t>
            </a:r>
            <a:r>
              <a:rPr sz="4250" dirty="0">
                <a:latin typeface="Palatino Linotype"/>
                <a:cs typeface="Palatino Linotype"/>
              </a:rPr>
              <a:t>talk</a:t>
            </a:r>
            <a:r>
              <a:rPr sz="4250" spc="-30" dirty="0">
                <a:latin typeface="Palatino Linotype"/>
                <a:cs typeface="Palatino Linotype"/>
              </a:rPr>
              <a:t> </a:t>
            </a:r>
            <a:r>
              <a:rPr sz="4250" dirty="0">
                <a:latin typeface="Palatino Linotype"/>
                <a:cs typeface="Palatino Linotype"/>
              </a:rPr>
              <a:t>about</a:t>
            </a:r>
            <a:r>
              <a:rPr sz="4250" spc="-30" dirty="0">
                <a:latin typeface="Palatino Linotype"/>
                <a:cs typeface="Palatino Linotype"/>
              </a:rPr>
              <a:t> </a:t>
            </a:r>
            <a:r>
              <a:rPr sz="4250" dirty="0">
                <a:latin typeface="Palatino Linotype"/>
                <a:cs typeface="Palatino Linotype"/>
              </a:rPr>
              <a:t>“auto-wiring”</a:t>
            </a:r>
            <a:r>
              <a:rPr sz="4250" spc="-35" dirty="0">
                <a:latin typeface="Palatino Linotype"/>
                <a:cs typeface="Palatino Linotype"/>
              </a:rPr>
              <a:t> </a:t>
            </a:r>
            <a:r>
              <a:rPr sz="4250" dirty="0">
                <a:latin typeface="Palatino Linotype"/>
                <a:cs typeface="Palatino Linotype"/>
              </a:rPr>
              <a:t>in</a:t>
            </a:r>
            <a:r>
              <a:rPr sz="4250" spc="-35" dirty="0">
                <a:latin typeface="Palatino Linotype"/>
                <a:cs typeface="Palatino Linotype"/>
              </a:rPr>
              <a:t> </a:t>
            </a:r>
            <a:r>
              <a:rPr sz="4250" dirty="0">
                <a:latin typeface="Palatino Linotype"/>
                <a:cs typeface="Palatino Linotype"/>
              </a:rPr>
              <a:t>the</a:t>
            </a:r>
            <a:r>
              <a:rPr sz="4250" spc="-180" dirty="0">
                <a:latin typeface="Palatino Linotype"/>
                <a:cs typeface="Palatino Linotype"/>
              </a:rPr>
              <a:t> </a:t>
            </a:r>
            <a:r>
              <a:rPr sz="4250" dirty="0">
                <a:latin typeface="Palatino Linotype"/>
                <a:cs typeface="Palatino Linotype"/>
              </a:rPr>
              <a:t>Annotations</a:t>
            </a:r>
            <a:r>
              <a:rPr sz="4250" spc="-35" dirty="0">
                <a:latin typeface="Palatino Linotype"/>
                <a:cs typeface="Palatino Linotype"/>
              </a:rPr>
              <a:t> </a:t>
            </a:r>
            <a:r>
              <a:rPr sz="4250" dirty="0">
                <a:latin typeface="Palatino Linotype"/>
                <a:cs typeface="Palatino Linotype"/>
              </a:rPr>
              <a:t>section</a:t>
            </a:r>
            <a:r>
              <a:rPr sz="4250" spc="-35" dirty="0">
                <a:latin typeface="Palatino Linotype"/>
                <a:cs typeface="Palatino Linotype"/>
              </a:rPr>
              <a:t> </a:t>
            </a:r>
            <a:r>
              <a:rPr sz="4250" spc="-10" dirty="0">
                <a:latin typeface="Palatino Linotype"/>
                <a:cs typeface="Palatino Linotype"/>
              </a:rPr>
              <a:t>later</a:t>
            </a:r>
            <a:endParaRPr sz="4250">
              <a:latin typeface="Palatino Linotype"/>
              <a:cs typeface="Palatino Linotyp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6653510"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Development</a:t>
            </a:r>
            <a:r>
              <a:rPr sz="6500" spc="-125" dirty="0">
                <a:latin typeface="Book Antiqua"/>
                <a:cs typeface="Book Antiqua"/>
              </a:rPr>
              <a:t> </a:t>
            </a:r>
            <a:r>
              <a:rPr sz="6500" dirty="0">
                <a:latin typeface="Book Antiqua"/>
                <a:cs typeface="Book Antiqua"/>
              </a:rPr>
              <a:t>Process</a:t>
            </a:r>
            <a:r>
              <a:rPr sz="6500" spc="-120" dirty="0">
                <a:latin typeface="Book Antiqua"/>
                <a:cs typeface="Book Antiqua"/>
              </a:rPr>
              <a:t> </a:t>
            </a:r>
            <a:r>
              <a:rPr sz="6500" spc="235" dirty="0">
                <a:latin typeface="Book Antiqua"/>
                <a:cs typeface="Book Antiqua"/>
              </a:rPr>
              <a:t>-</a:t>
            </a:r>
            <a:r>
              <a:rPr sz="6500" spc="-120" dirty="0">
                <a:latin typeface="Book Antiqua"/>
                <a:cs typeface="Book Antiqua"/>
              </a:rPr>
              <a:t> </a:t>
            </a:r>
            <a:r>
              <a:rPr sz="6500" dirty="0">
                <a:latin typeface="Book Antiqua"/>
                <a:cs typeface="Book Antiqua"/>
              </a:rPr>
              <a:t>Constructor</a:t>
            </a:r>
            <a:r>
              <a:rPr sz="6500" spc="-125" dirty="0">
                <a:latin typeface="Book Antiqua"/>
                <a:cs typeface="Book Antiqua"/>
              </a:rPr>
              <a:t> </a:t>
            </a:r>
            <a:r>
              <a:rPr sz="6500" spc="-10" dirty="0">
                <a:latin typeface="Book Antiqua"/>
                <a:cs typeface="Book Antiqua"/>
              </a:rPr>
              <a:t>Injection</a:t>
            </a:r>
            <a:endParaRPr sz="6500">
              <a:latin typeface="Book Antiqua"/>
              <a:cs typeface="Book Antiqua"/>
            </a:endParaRPr>
          </a:p>
        </p:txBody>
      </p:sp>
      <p:sp>
        <p:nvSpPr>
          <p:cNvPr id="3" name="object 3"/>
          <p:cNvSpPr txBox="1"/>
          <p:nvPr/>
        </p:nvSpPr>
        <p:spPr>
          <a:xfrm>
            <a:off x="982034" y="2866793"/>
            <a:ext cx="14210030" cy="4406900"/>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Define</a:t>
            </a:r>
            <a:r>
              <a:rPr sz="4250" spc="-25" dirty="0">
                <a:latin typeface="Palatino Linotype"/>
                <a:cs typeface="Palatino Linotype"/>
              </a:rPr>
              <a:t> </a:t>
            </a:r>
            <a:r>
              <a:rPr sz="4250" dirty="0">
                <a:latin typeface="Palatino Linotype"/>
                <a:cs typeface="Palatino Linotype"/>
              </a:rPr>
              <a:t>the</a:t>
            </a:r>
            <a:r>
              <a:rPr sz="4250" spc="-20" dirty="0">
                <a:latin typeface="Palatino Linotype"/>
                <a:cs typeface="Palatino Linotype"/>
              </a:rPr>
              <a:t> </a:t>
            </a:r>
            <a:r>
              <a:rPr sz="4250" dirty="0">
                <a:latin typeface="Palatino Linotype"/>
                <a:cs typeface="Palatino Linotype"/>
              </a:rPr>
              <a:t>dependency</a:t>
            </a:r>
            <a:r>
              <a:rPr sz="4250" spc="-20" dirty="0">
                <a:latin typeface="Palatino Linotype"/>
                <a:cs typeface="Palatino Linotype"/>
              </a:rPr>
              <a:t> </a:t>
            </a:r>
            <a:r>
              <a:rPr sz="4250" dirty="0">
                <a:latin typeface="Palatino Linotype"/>
                <a:cs typeface="Palatino Linotype"/>
              </a:rPr>
              <a:t>interface</a:t>
            </a:r>
            <a:r>
              <a:rPr sz="4250" spc="-25" dirty="0">
                <a:latin typeface="Palatino Linotype"/>
                <a:cs typeface="Palatino Linotype"/>
              </a:rPr>
              <a:t> </a:t>
            </a:r>
            <a:r>
              <a:rPr sz="4250" dirty="0">
                <a:latin typeface="Palatino Linotype"/>
                <a:cs typeface="Palatino Linotype"/>
              </a:rPr>
              <a:t>and</a:t>
            </a:r>
            <a:r>
              <a:rPr sz="4250" spc="-20" dirty="0">
                <a:latin typeface="Palatino Linotype"/>
                <a:cs typeface="Palatino Linotype"/>
              </a:rPr>
              <a:t> </a:t>
            </a:r>
            <a:r>
              <a:rPr sz="4250" spc="-10" dirty="0">
                <a:latin typeface="Palatino Linotype"/>
                <a:cs typeface="Palatino Linotype"/>
              </a:rPr>
              <a:t>class</a:t>
            </a:r>
            <a:endParaRPr sz="4250" dirty="0">
              <a:latin typeface="Palatino Linotype"/>
              <a:cs typeface="Palatino Linotype"/>
            </a:endParaRPr>
          </a:p>
          <a:p>
            <a:pPr>
              <a:lnSpc>
                <a:spcPct val="100000"/>
              </a:lnSpc>
              <a:buFont typeface="Palatino Linotype"/>
              <a:buAutoNum type="arabicPeriod"/>
            </a:pPr>
            <a:endParaRPr sz="4700" dirty="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Create</a:t>
            </a:r>
            <a:r>
              <a:rPr sz="4250" spc="-30" dirty="0">
                <a:latin typeface="Palatino Linotype"/>
                <a:cs typeface="Palatino Linotype"/>
              </a:rPr>
              <a:t> </a:t>
            </a:r>
            <a:r>
              <a:rPr sz="4250" dirty="0">
                <a:latin typeface="Palatino Linotype"/>
                <a:cs typeface="Palatino Linotype"/>
              </a:rPr>
              <a:t>a</a:t>
            </a:r>
            <a:r>
              <a:rPr sz="4250" spc="-20" dirty="0">
                <a:latin typeface="Palatino Linotype"/>
                <a:cs typeface="Palatino Linotype"/>
              </a:rPr>
              <a:t> </a:t>
            </a:r>
            <a:r>
              <a:rPr sz="4250" dirty="0">
                <a:latin typeface="Palatino Linotype"/>
                <a:cs typeface="Palatino Linotype"/>
              </a:rPr>
              <a:t>constructor</a:t>
            </a:r>
            <a:r>
              <a:rPr sz="4250" spc="-20" dirty="0">
                <a:latin typeface="Palatino Linotype"/>
                <a:cs typeface="Palatino Linotype"/>
              </a:rPr>
              <a:t> </a:t>
            </a:r>
            <a:r>
              <a:rPr sz="4250" dirty="0">
                <a:latin typeface="Palatino Linotype"/>
                <a:cs typeface="Palatino Linotype"/>
              </a:rPr>
              <a:t>in</a:t>
            </a:r>
            <a:r>
              <a:rPr sz="4250" spc="-20" dirty="0">
                <a:latin typeface="Palatino Linotype"/>
                <a:cs typeface="Palatino Linotype"/>
              </a:rPr>
              <a:t> </a:t>
            </a:r>
            <a:r>
              <a:rPr sz="4250" dirty="0">
                <a:latin typeface="Palatino Linotype"/>
                <a:cs typeface="Palatino Linotype"/>
              </a:rPr>
              <a:t>your</a:t>
            </a:r>
            <a:r>
              <a:rPr sz="4250" spc="-20" dirty="0">
                <a:latin typeface="Palatino Linotype"/>
                <a:cs typeface="Palatino Linotype"/>
              </a:rPr>
              <a:t> </a:t>
            </a:r>
            <a:r>
              <a:rPr sz="4250" dirty="0">
                <a:latin typeface="Palatino Linotype"/>
                <a:cs typeface="Palatino Linotype"/>
              </a:rPr>
              <a:t>class</a:t>
            </a:r>
            <a:r>
              <a:rPr sz="4250" spc="-20" dirty="0">
                <a:latin typeface="Palatino Linotype"/>
                <a:cs typeface="Palatino Linotype"/>
              </a:rPr>
              <a:t> </a:t>
            </a:r>
            <a:r>
              <a:rPr sz="4250" dirty="0">
                <a:latin typeface="Palatino Linotype"/>
                <a:cs typeface="Palatino Linotype"/>
              </a:rPr>
              <a:t>for</a:t>
            </a:r>
            <a:r>
              <a:rPr sz="4250" spc="-20" dirty="0">
                <a:latin typeface="Palatino Linotype"/>
                <a:cs typeface="Palatino Linotype"/>
              </a:rPr>
              <a:t> </a:t>
            </a:r>
            <a:r>
              <a:rPr sz="4250" spc="-10" dirty="0">
                <a:latin typeface="Palatino Linotype"/>
                <a:cs typeface="Palatino Linotype"/>
              </a:rPr>
              <a:t>injections</a:t>
            </a:r>
            <a:endParaRPr sz="4250" dirty="0">
              <a:latin typeface="Palatino Linotype"/>
              <a:cs typeface="Palatino Linotype"/>
            </a:endParaRPr>
          </a:p>
          <a:p>
            <a:pPr>
              <a:lnSpc>
                <a:spcPct val="100000"/>
              </a:lnSpc>
              <a:buFont typeface="Palatino Linotype"/>
              <a:buAutoNum type="arabicPeriod"/>
            </a:pPr>
            <a:endParaRPr sz="4700" dirty="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Configure</a:t>
            </a:r>
            <a:r>
              <a:rPr sz="4250" spc="-45" dirty="0">
                <a:latin typeface="Palatino Linotype"/>
                <a:cs typeface="Palatino Linotype"/>
              </a:rPr>
              <a:t> </a:t>
            </a:r>
            <a:r>
              <a:rPr sz="4250" dirty="0">
                <a:latin typeface="Palatino Linotype"/>
                <a:cs typeface="Palatino Linotype"/>
              </a:rPr>
              <a:t>the</a:t>
            </a:r>
            <a:r>
              <a:rPr sz="4250" spc="-45" dirty="0">
                <a:latin typeface="Palatino Linotype"/>
                <a:cs typeface="Palatino Linotype"/>
              </a:rPr>
              <a:t> </a:t>
            </a:r>
            <a:r>
              <a:rPr sz="4250" dirty="0">
                <a:latin typeface="Palatino Linotype"/>
                <a:cs typeface="Palatino Linotype"/>
              </a:rPr>
              <a:t>dependency</a:t>
            </a:r>
            <a:r>
              <a:rPr sz="4250" spc="-45" dirty="0">
                <a:latin typeface="Palatino Linotype"/>
                <a:cs typeface="Palatino Linotype"/>
              </a:rPr>
              <a:t> </a:t>
            </a:r>
            <a:r>
              <a:rPr sz="4250" dirty="0">
                <a:latin typeface="Palatino Linotype"/>
                <a:cs typeface="Palatino Linotype"/>
              </a:rPr>
              <a:t>injection</a:t>
            </a:r>
            <a:r>
              <a:rPr sz="4250" spc="-45" dirty="0">
                <a:latin typeface="Palatino Linotype"/>
                <a:cs typeface="Palatino Linotype"/>
              </a:rPr>
              <a:t> </a:t>
            </a:r>
            <a:r>
              <a:rPr sz="4250" dirty="0">
                <a:latin typeface="Palatino Linotype"/>
                <a:cs typeface="Palatino Linotype"/>
              </a:rPr>
              <a:t>in</a:t>
            </a:r>
            <a:r>
              <a:rPr sz="4250" spc="-45" dirty="0">
                <a:latin typeface="Palatino Linotype"/>
                <a:cs typeface="Palatino Linotype"/>
              </a:rPr>
              <a:t> </a:t>
            </a:r>
            <a:r>
              <a:rPr sz="4250" dirty="0">
                <a:latin typeface="Palatino Linotype"/>
                <a:cs typeface="Palatino Linotype"/>
              </a:rPr>
              <a:t>Spring</a:t>
            </a:r>
            <a:r>
              <a:rPr sz="4250" spc="-40" dirty="0">
                <a:latin typeface="Palatino Linotype"/>
                <a:cs typeface="Palatino Linotype"/>
              </a:rPr>
              <a:t> </a:t>
            </a:r>
            <a:r>
              <a:rPr sz="4250" dirty="0">
                <a:latin typeface="Palatino Linotype"/>
                <a:cs typeface="Palatino Linotype"/>
              </a:rPr>
              <a:t>config</a:t>
            </a:r>
            <a:r>
              <a:rPr sz="4250" spc="-35" dirty="0">
                <a:latin typeface="Palatino Linotype"/>
                <a:cs typeface="Palatino Linotype"/>
              </a:rPr>
              <a:t> </a:t>
            </a:r>
            <a:r>
              <a:rPr sz="4250" spc="-20" dirty="0">
                <a:latin typeface="Palatino Linotype"/>
                <a:cs typeface="Palatino Linotype"/>
              </a:rPr>
              <a:t>file</a:t>
            </a:r>
            <a:endParaRPr sz="4250" dirty="0">
              <a:latin typeface="Palatino Linotype"/>
              <a:cs typeface="Palatino Linotype"/>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8273395"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Step</a:t>
            </a:r>
            <a:r>
              <a:rPr sz="6500" spc="-254" dirty="0">
                <a:latin typeface="Book Antiqua"/>
                <a:cs typeface="Book Antiqua"/>
              </a:rPr>
              <a:t> </a:t>
            </a:r>
            <a:r>
              <a:rPr sz="6500" spc="200" dirty="0">
                <a:latin typeface="Book Antiqua"/>
                <a:cs typeface="Book Antiqua"/>
              </a:rPr>
              <a:t>1:</a:t>
            </a:r>
            <a:r>
              <a:rPr sz="6500" spc="-430" dirty="0">
                <a:latin typeface="Book Antiqua"/>
                <a:cs typeface="Book Antiqua"/>
              </a:rPr>
              <a:t> </a:t>
            </a:r>
            <a:r>
              <a:rPr sz="6500" spc="-125" dirty="0">
                <a:latin typeface="Book Antiqua"/>
                <a:cs typeface="Book Antiqua"/>
              </a:rPr>
              <a:t>Define</a:t>
            </a:r>
            <a:r>
              <a:rPr sz="6500" spc="-175" dirty="0">
                <a:latin typeface="Book Antiqua"/>
                <a:cs typeface="Book Antiqua"/>
              </a:rPr>
              <a:t> </a:t>
            </a:r>
            <a:r>
              <a:rPr sz="6500" dirty="0">
                <a:latin typeface="Book Antiqua"/>
                <a:cs typeface="Book Antiqua"/>
              </a:rPr>
              <a:t>the</a:t>
            </a:r>
            <a:r>
              <a:rPr sz="6500" spc="-175" dirty="0">
                <a:latin typeface="Book Antiqua"/>
                <a:cs typeface="Book Antiqua"/>
              </a:rPr>
              <a:t> </a:t>
            </a:r>
            <a:r>
              <a:rPr sz="6500" spc="-145" dirty="0">
                <a:latin typeface="Book Antiqua"/>
                <a:cs typeface="Book Antiqua"/>
              </a:rPr>
              <a:t>dependency</a:t>
            </a:r>
            <a:r>
              <a:rPr sz="6500" spc="-175" dirty="0">
                <a:latin typeface="Book Antiqua"/>
                <a:cs typeface="Book Antiqua"/>
              </a:rPr>
              <a:t> </a:t>
            </a:r>
            <a:r>
              <a:rPr sz="6500" dirty="0">
                <a:latin typeface="Book Antiqua"/>
                <a:cs typeface="Book Antiqua"/>
              </a:rPr>
              <a:t>interface</a:t>
            </a:r>
            <a:r>
              <a:rPr sz="6500" spc="-175" dirty="0">
                <a:latin typeface="Book Antiqua"/>
                <a:cs typeface="Book Antiqua"/>
              </a:rPr>
              <a:t> </a:t>
            </a:r>
            <a:r>
              <a:rPr sz="6500" dirty="0">
                <a:latin typeface="Book Antiqua"/>
                <a:cs typeface="Book Antiqua"/>
              </a:rPr>
              <a:t>and</a:t>
            </a:r>
            <a:r>
              <a:rPr sz="6500" spc="-175" dirty="0">
                <a:latin typeface="Book Antiqua"/>
                <a:cs typeface="Book Antiqua"/>
              </a:rPr>
              <a:t> </a:t>
            </a:r>
            <a:r>
              <a:rPr sz="6500" spc="-10" dirty="0">
                <a:latin typeface="Book Antiqua"/>
                <a:cs typeface="Book Antiqua"/>
              </a:rPr>
              <a:t>class</a:t>
            </a:r>
            <a:endParaRPr sz="6500">
              <a:latin typeface="Book Antiqua"/>
              <a:cs typeface="Book Antiqua"/>
            </a:endParaRPr>
          </a:p>
        </p:txBody>
      </p:sp>
      <p:grpSp>
        <p:nvGrpSpPr>
          <p:cNvPr id="3" name="object 3"/>
          <p:cNvGrpSpPr/>
          <p:nvPr/>
        </p:nvGrpSpPr>
        <p:grpSpPr>
          <a:xfrm>
            <a:off x="605314" y="2306578"/>
            <a:ext cx="7251065" cy="3217545"/>
            <a:chOff x="605314" y="2306578"/>
            <a:chExt cx="7251065" cy="3217545"/>
          </a:xfrm>
        </p:grpSpPr>
        <p:sp>
          <p:nvSpPr>
            <p:cNvPr id="4" name="object 4"/>
            <p:cNvSpPr/>
            <p:nvPr/>
          </p:nvSpPr>
          <p:spPr>
            <a:xfrm>
              <a:off x="783319" y="2421758"/>
              <a:ext cx="6895465" cy="2756535"/>
            </a:xfrm>
            <a:custGeom>
              <a:avLst/>
              <a:gdLst/>
              <a:ahLst/>
              <a:cxnLst/>
              <a:rect l="l" t="t" r="r" b="b"/>
              <a:pathLst>
                <a:path w="6895465" h="2756535">
                  <a:moveTo>
                    <a:pt x="0" y="0"/>
                  </a:moveTo>
                  <a:lnTo>
                    <a:pt x="6894894" y="0"/>
                  </a:lnTo>
                  <a:lnTo>
                    <a:pt x="6894894" y="2756460"/>
                  </a:lnTo>
                  <a:lnTo>
                    <a:pt x="0" y="275646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605314" y="2306578"/>
              <a:ext cx="7250903" cy="3217179"/>
            </a:xfrm>
            <a:prstGeom prst="rect">
              <a:avLst/>
            </a:prstGeom>
          </p:spPr>
        </p:pic>
      </p:grpSp>
      <p:sp>
        <p:nvSpPr>
          <p:cNvPr id="6" name="object 6"/>
          <p:cNvSpPr txBox="1"/>
          <p:nvPr/>
        </p:nvSpPr>
        <p:spPr>
          <a:xfrm>
            <a:off x="835441" y="2458428"/>
            <a:ext cx="6649720" cy="2647315"/>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15" dirty="0">
                <a:solidFill>
                  <a:srgbClr val="931A68"/>
                </a:solidFill>
                <a:latin typeface="Arial"/>
                <a:cs typeface="Arial"/>
              </a:rPr>
              <a:t> </a:t>
            </a:r>
            <a:r>
              <a:rPr sz="3450" b="1" dirty="0">
                <a:solidFill>
                  <a:srgbClr val="931A68"/>
                </a:solidFill>
                <a:latin typeface="Arial"/>
                <a:cs typeface="Arial"/>
              </a:rPr>
              <a:t>interface</a:t>
            </a:r>
            <a:r>
              <a:rPr sz="3450" b="1" spc="-15" dirty="0">
                <a:solidFill>
                  <a:srgbClr val="931A68"/>
                </a:solidFill>
                <a:latin typeface="Arial"/>
                <a:cs typeface="Arial"/>
              </a:rPr>
              <a:t> </a:t>
            </a:r>
            <a:r>
              <a:rPr sz="3450" dirty="0">
                <a:latin typeface="Arial"/>
                <a:cs typeface="Arial"/>
              </a:rPr>
              <a:t>FortuneService</a:t>
            </a:r>
            <a:r>
              <a:rPr sz="3450" spc="-15" dirty="0">
                <a:latin typeface="Arial"/>
                <a:cs typeface="Arial"/>
              </a:rPr>
              <a:t> </a:t>
            </a:r>
            <a:r>
              <a:rPr sz="3450" spc="-5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ct val="100000"/>
              </a:lnSpc>
            </a:pPr>
            <a:r>
              <a:rPr sz="3450" b="1" dirty="0">
                <a:solidFill>
                  <a:srgbClr val="931A68"/>
                </a:solidFill>
                <a:latin typeface="Arial"/>
                <a:cs typeface="Arial"/>
              </a:rPr>
              <a:t>public</a:t>
            </a:r>
            <a:r>
              <a:rPr sz="3450" b="1" spc="-15" dirty="0">
                <a:solidFill>
                  <a:srgbClr val="931A68"/>
                </a:solidFill>
                <a:latin typeface="Arial"/>
                <a:cs typeface="Arial"/>
              </a:rPr>
              <a:t> </a:t>
            </a:r>
            <a:r>
              <a:rPr sz="3450" dirty="0">
                <a:latin typeface="Arial"/>
                <a:cs typeface="Arial"/>
              </a:rPr>
              <a:t>String</a:t>
            </a:r>
            <a:r>
              <a:rPr sz="3450" spc="-15" dirty="0">
                <a:latin typeface="Arial"/>
                <a:cs typeface="Arial"/>
              </a:rPr>
              <a:t> </a:t>
            </a:r>
            <a:r>
              <a:rPr sz="3450" spc="-10" dirty="0">
                <a:latin typeface="Arial"/>
                <a:cs typeface="Arial"/>
              </a:rPr>
              <a:t>getFortune();</a:t>
            </a:r>
            <a:endParaRPr sz="3450">
              <a:latin typeface="Arial"/>
              <a:cs typeface="Arial"/>
            </a:endParaRPr>
          </a:p>
          <a:p>
            <a:pPr>
              <a:lnSpc>
                <a:spcPct val="100000"/>
              </a:lnSpc>
              <a:spcBef>
                <a:spcPts val="20"/>
              </a:spcBef>
            </a:pPr>
            <a:endParaRPr sz="3550">
              <a:latin typeface="Arial"/>
              <a:cs typeface="Arial"/>
            </a:endParaRPr>
          </a:p>
          <a:p>
            <a:pPr marL="12700">
              <a:lnSpc>
                <a:spcPct val="100000"/>
              </a:lnSpc>
            </a:pPr>
            <a:r>
              <a:rPr sz="3450" dirty="0">
                <a:latin typeface="Arial"/>
                <a:cs typeface="Arial"/>
              </a:rPr>
              <a:t>}</a:t>
            </a:r>
            <a:endParaRPr sz="3450">
              <a:latin typeface="Arial"/>
              <a:cs typeface="Arial"/>
            </a:endParaRPr>
          </a:p>
        </p:txBody>
      </p:sp>
      <p:sp>
        <p:nvSpPr>
          <p:cNvPr id="7" name="object 7"/>
          <p:cNvSpPr txBox="1"/>
          <p:nvPr/>
        </p:nvSpPr>
        <p:spPr>
          <a:xfrm>
            <a:off x="688849" y="1934884"/>
            <a:ext cx="349631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FortuneService.java</a:t>
            </a:r>
            <a:endParaRPr sz="2300">
              <a:latin typeface="Arial"/>
              <a:cs typeface="Arial"/>
            </a:endParaRPr>
          </a:p>
        </p:txBody>
      </p:sp>
      <p:grpSp>
        <p:nvGrpSpPr>
          <p:cNvPr id="8" name="object 8"/>
          <p:cNvGrpSpPr/>
          <p:nvPr/>
        </p:nvGrpSpPr>
        <p:grpSpPr>
          <a:xfrm>
            <a:off x="3979547" y="6375566"/>
            <a:ext cx="13460094" cy="3740785"/>
            <a:chOff x="3979547" y="6375566"/>
            <a:chExt cx="13460094" cy="3740785"/>
          </a:xfrm>
        </p:grpSpPr>
        <p:sp>
          <p:nvSpPr>
            <p:cNvPr id="9" name="object 9"/>
            <p:cNvSpPr/>
            <p:nvPr/>
          </p:nvSpPr>
          <p:spPr>
            <a:xfrm>
              <a:off x="4157552" y="6490746"/>
              <a:ext cx="13103860" cy="3280410"/>
            </a:xfrm>
            <a:custGeom>
              <a:avLst/>
              <a:gdLst/>
              <a:ahLst/>
              <a:cxnLst/>
              <a:rect l="l" t="t" r="r" b="b"/>
              <a:pathLst>
                <a:path w="13103860" h="3280409">
                  <a:moveTo>
                    <a:pt x="0" y="0"/>
                  </a:moveTo>
                  <a:lnTo>
                    <a:pt x="13103743" y="0"/>
                  </a:lnTo>
                  <a:lnTo>
                    <a:pt x="13103743" y="3280004"/>
                  </a:lnTo>
                  <a:lnTo>
                    <a:pt x="0" y="3280004"/>
                  </a:lnTo>
                  <a:lnTo>
                    <a:pt x="0"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3979547" y="6375566"/>
              <a:ext cx="13459747" cy="3740723"/>
            </a:xfrm>
            <a:prstGeom prst="rect">
              <a:avLst/>
            </a:prstGeom>
          </p:spPr>
        </p:pic>
      </p:grpSp>
      <p:sp>
        <p:nvSpPr>
          <p:cNvPr id="11" name="object 11"/>
          <p:cNvSpPr txBox="1"/>
          <p:nvPr/>
        </p:nvSpPr>
        <p:spPr>
          <a:xfrm>
            <a:off x="4217537" y="6531603"/>
            <a:ext cx="12858115" cy="317119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15" dirty="0">
                <a:solidFill>
                  <a:srgbClr val="931A68"/>
                </a:solidFill>
                <a:latin typeface="Arial"/>
                <a:cs typeface="Arial"/>
              </a:rPr>
              <a:t> </a:t>
            </a:r>
            <a:r>
              <a:rPr sz="3450" b="1" dirty="0">
                <a:solidFill>
                  <a:srgbClr val="931A68"/>
                </a:solidFill>
                <a:latin typeface="Arial"/>
                <a:cs typeface="Arial"/>
              </a:rPr>
              <a:t>class</a:t>
            </a:r>
            <a:r>
              <a:rPr sz="3450" b="1" spc="-15" dirty="0">
                <a:solidFill>
                  <a:srgbClr val="931A68"/>
                </a:solidFill>
                <a:latin typeface="Arial"/>
                <a:cs typeface="Arial"/>
              </a:rPr>
              <a:t> </a:t>
            </a:r>
            <a:r>
              <a:rPr sz="3450" dirty="0">
                <a:latin typeface="Arial"/>
                <a:cs typeface="Arial"/>
              </a:rPr>
              <a:t>HappyFortuneService</a:t>
            </a:r>
            <a:r>
              <a:rPr sz="3450" spc="-10" dirty="0">
                <a:latin typeface="Arial"/>
                <a:cs typeface="Arial"/>
              </a:rPr>
              <a:t> </a:t>
            </a:r>
            <a:r>
              <a:rPr sz="3450" b="1" dirty="0">
                <a:solidFill>
                  <a:srgbClr val="931A68"/>
                </a:solidFill>
                <a:latin typeface="Arial"/>
                <a:cs typeface="Arial"/>
              </a:rPr>
              <a:t>implements</a:t>
            </a:r>
            <a:r>
              <a:rPr sz="3450" b="1" spc="-15" dirty="0">
                <a:solidFill>
                  <a:srgbClr val="931A68"/>
                </a:solidFill>
                <a:latin typeface="Arial"/>
                <a:cs typeface="Arial"/>
              </a:rPr>
              <a:t> </a:t>
            </a:r>
            <a:r>
              <a:rPr sz="3450" dirty="0">
                <a:latin typeface="Arial"/>
                <a:cs typeface="Arial"/>
              </a:rPr>
              <a:t>FortuneService</a:t>
            </a:r>
            <a:r>
              <a:rPr sz="3450" spc="-10" dirty="0">
                <a:latin typeface="Arial"/>
                <a:cs typeface="Arial"/>
              </a:rPr>
              <a:t> </a:t>
            </a:r>
            <a:r>
              <a:rPr sz="3450" spc="-5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ts val="4130"/>
              </a:lnSpc>
            </a:pPr>
            <a:r>
              <a:rPr sz="3450" b="1" dirty="0">
                <a:solidFill>
                  <a:srgbClr val="931A68"/>
                </a:solidFill>
                <a:latin typeface="Arial"/>
                <a:cs typeface="Arial"/>
              </a:rPr>
              <a:t>public</a:t>
            </a:r>
            <a:r>
              <a:rPr sz="3450" b="1" spc="-30" dirty="0">
                <a:solidFill>
                  <a:srgbClr val="931A68"/>
                </a:solidFill>
                <a:latin typeface="Arial"/>
                <a:cs typeface="Arial"/>
              </a:rPr>
              <a:t> </a:t>
            </a:r>
            <a:r>
              <a:rPr sz="3450" dirty="0">
                <a:latin typeface="Arial"/>
                <a:cs typeface="Arial"/>
              </a:rPr>
              <a:t>String</a:t>
            </a:r>
            <a:r>
              <a:rPr sz="3450" spc="-15" dirty="0">
                <a:latin typeface="Arial"/>
                <a:cs typeface="Arial"/>
              </a:rPr>
              <a:t> </a:t>
            </a:r>
            <a:r>
              <a:rPr sz="3450" dirty="0">
                <a:latin typeface="Arial"/>
                <a:cs typeface="Arial"/>
              </a:rPr>
              <a:t>getFortune()</a:t>
            </a:r>
            <a:r>
              <a:rPr sz="3450" spc="-15" dirty="0">
                <a:latin typeface="Arial"/>
                <a:cs typeface="Arial"/>
              </a:rPr>
              <a:t> </a:t>
            </a:r>
            <a:r>
              <a:rPr sz="3450" spc="-50" dirty="0">
                <a:latin typeface="Arial"/>
                <a:cs typeface="Arial"/>
              </a:rPr>
              <a:t>{</a:t>
            </a:r>
            <a:endParaRPr sz="3450">
              <a:latin typeface="Arial"/>
              <a:cs typeface="Arial"/>
            </a:endParaRPr>
          </a:p>
          <a:p>
            <a:pPr marL="766445">
              <a:lnSpc>
                <a:spcPts val="4120"/>
              </a:lnSpc>
            </a:pPr>
            <a:r>
              <a:rPr sz="3450" b="1" dirty="0">
                <a:solidFill>
                  <a:srgbClr val="931A68"/>
                </a:solidFill>
                <a:latin typeface="Arial"/>
                <a:cs typeface="Arial"/>
              </a:rPr>
              <a:t>return</a:t>
            </a:r>
            <a:r>
              <a:rPr sz="3450" b="1" spc="-45" dirty="0">
                <a:solidFill>
                  <a:srgbClr val="931A68"/>
                </a:solidFill>
                <a:latin typeface="Arial"/>
                <a:cs typeface="Arial"/>
              </a:rPr>
              <a:t> </a:t>
            </a:r>
            <a:r>
              <a:rPr sz="3450" spc="-30" dirty="0">
                <a:solidFill>
                  <a:srgbClr val="3933FF"/>
                </a:solidFill>
                <a:latin typeface="Arial"/>
                <a:cs typeface="Arial"/>
              </a:rPr>
              <a:t>"Today</a:t>
            </a:r>
            <a:r>
              <a:rPr sz="3450" spc="-40" dirty="0">
                <a:solidFill>
                  <a:srgbClr val="3933FF"/>
                </a:solidFill>
                <a:latin typeface="Arial"/>
                <a:cs typeface="Arial"/>
              </a:rPr>
              <a:t> </a:t>
            </a:r>
            <a:r>
              <a:rPr sz="3450" dirty="0">
                <a:solidFill>
                  <a:srgbClr val="3933FF"/>
                </a:solidFill>
                <a:latin typeface="Arial"/>
                <a:cs typeface="Arial"/>
              </a:rPr>
              <a:t>is</a:t>
            </a:r>
            <a:r>
              <a:rPr sz="3450" spc="-45" dirty="0">
                <a:solidFill>
                  <a:srgbClr val="3933FF"/>
                </a:solidFill>
                <a:latin typeface="Arial"/>
                <a:cs typeface="Arial"/>
              </a:rPr>
              <a:t> </a:t>
            </a:r>
            <a:r>
              <a:rPr sz="3450" dirty="0">
                <a:solidFill>
                  <a:srgbClr val="3933FF"/>
                </a:solidFill>
                <a:latin typeface="Arial"/>
                <a:cs typeface="Arial"/>
              </a:rPr>
              <a:t>your</a:t>
            </a:r>
            <a:r>
              <a:rPr sz="3450" spc="-40" dirty="0">
                <a:solidFill>
                  <a:srgbClr val="3933FF"/>
                </a:solidFill>
                <a:latin typeface="Arial"/>
                <a:cs typeface="Arial"/>
              </a:rPr>
              <a:t> </a:t>
            </a:r>
            <a:r>
              <a:rPr sz="3450" dirty="0">
                <a:solidFill>
                  <a:srgbClr val="3933FF"/>
                </a:solidFill>
                <a:latin typeface="Arial"/>
                <a:cs typeface="Arial"/>
              </a:rPr>
              <a:t>lucky</a:t>
            </a:r>
            <a:r>
              <a:rPr sz="3450" spc="-40" dirty="0">
                <a:solidFill>
                  <a:srgbClr val="3933FF"/>
                </a:solidFill>
                <a:latin typeface="Arial"/>
                <a:cs typeface="Arial"/>
              </a:rPr>
              <a:t> </a:t>
            </a:r>
            <a:r>
              <a:rPr sz="3450" spc="-10" dirty="0">
                <a:solidFill>
                  <a:srgbClr val="3933FF"/>
                </a:solidFill>
                <a:latin typeface="Arial"/>
                <a:cs typeface="Arial"/>
              </a:rPr>
              <a:t>day!"</a:t>
            </a:r>
            <a:r>
              <a:rPr sz="3450" spc="-10" dirty="0">
                <a:latin typeface="Arial"/>
                <a:cs typeface="Arial"/>
              </a:rPr>
              <a:t>;</a:t>
            </a:r>
            <a:endParaRPr sz="3450">
              <a:latin typeface="Arial"/>
              <a:cs typeface="Arial"/>
            </a:endParaRPr>
          </a:p>
          <a:p>
            <a:pPr marL="389255">
              <a:lnSpc>
                <a:spcPts val="4120"/>
              </a:lnSpc>
            </a:pPr>
            <a:r>
              <a:rPr sz="3450" dirty="0">
                <a:latin typeface="Arial"/>
                <a:cs typeface="Arial"/>
              </a:rPr>
              <a:t>}</a:t>
            </a:r>
            <a:endParaRPr sz="3450">
              <a:latin typeface="Arial"/>
              <a:cs typeface="Arial"/>
            </a:endParaRPr>
          </a:p>
          <a:p>
            <a:pPr marL="12700">
              <a:lnSpc>
                <a:spcPts val="4130"/>
              </a:lnSpc>
            </a:pPr>
            <a:r>
              <a:rPr sz="3450" dirty="0">
                <a:latin typeface="Arial"/>
                <a:cs typeface="Arial"/>
              </a:rPr>
              <a:t>}</a:t>
            </a:r>
            <a:endParaRPr sz="3450">
              <a:latin typeface="Arial"/>
              <a:cs typeface="Arial"/>
            </a:endParaRPr>
          </a:p>
        </p:txBody>
      </p:sp>
      <p:sp>
        <p:nvSpPr>
          <p:cNvPr id="12" name="object 12"/>
          <p:cNvSpPr txBox="1"/>
          <p:nvPr/>
        </p:nvSpPr>
        <p:spPr>
          <a:xfrm>
            <a:off x="4102358" y="5955704"/>
            <a:ext cx="43922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HappyFortuneService.java</a:t>
            </a:r>
            <a:endParaRPr sz="23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42256"/>
            <a:ext cx="18338165" cy="930275"/>
          </a:xfrm>
          <a:prstGeom prst="rect">
            <a:avLst/>
          </a:prstGeom>
        </p:spPr>
        <p:txBody>
          <a:bodyPr vert="horz" wrap="square" lIns="0" tIns="17145" rIns="0" bIns="0" rtlCol="0">
            <a:spAutoFit/>
          </a:bodyPr>
          <a:lstStyle/>
          <a:p>
            <a:pPr marL="12700">
              <a:lnSpc>
                <a:spcPct val="100000"/>
              </a:lnSpc>
              <a:spcBef>
                <a:spcPts val="135"/>
              </a:spcBef>
            </a:pPr>
            <a:r>
              <a:rPr sz="5900" dirty="0">
                <a:latin typeface="Book Antiqua"/>
                <a:cs typeface="Book Antiqua"/>
              </a:rPr>
              <a:t>Step</a:t>
            </a:r>
            <a:r>
              <a:rPr sz="5900" spc="-140" dirty="0">
                <a:latin typeface="Book Antiqua"/>
                <a:cs typeface="Book Antiqua"/>
              </a:rPr>
              <a:t> </a:t>
            </a:r>
            <a:r>
              <a:rPr sz="5900" spc="180" dirty="0">
                <a:latin typeface="Book Antiqua"/>
                <a:cs typeface="Book Antiqua"/>
              </a:rPr>
              <a:t>2:</a:t>
            </a:r>
            <a:r>
              <a:rPr sz="5900" spc="-390" dirty="0">
                <a:latin typeface="Book Antiqua"/>
                <a:cs typeface="Book Antiqua"/>
              </a:rPr>
              <a:t> </a:t>
            </a:r>
            <a:r>
              <a:rPr sz="5900" dirty="0">
                <a:latin typeface="Book Antiqua"/>
                <a:cs typeface="Book Antiqua"/>
              </a:rPr>
              <a:t>Create</a:t>
            </a:r>
            <a:r>
              <a:rPr sz="5900" spc="-110" dirty="0">
                <a:latin typeface="Book Antiqua"/>
                <a:cs typeface="Book Antiqua"/>
              </a:rPr>
              <a:t> </a:t>
            </a:r>
            <a:r>
              <a:rPr sz="5900" spc="114" dirty="0">
                <a:latin typeface="Book Antiqua"/>
                <a:cs typeface="Book Antiqua"/>
              </a:rPr>
              <a:t>a</a:t>
            </a:r>
            <a:r>
              <a:rPr sz="5900" spc="-105" dirty="0">
                <a:latin typeface="Book Antiqua"/>
                <a:cs typeface="Book Antiqua"/>
              </a:rPr>
              <a:t> </a:t>
            </a:r>
            <a:r>
              <a:rPr sz="5900" dirty="0">
                <a:latin typeface="Book Antiqua"/>
                <a:cs typeface="Book Antiqua"/>
              </a:rPr>
              <a:t>constructor</a:t>
            </a:r>
            <a:r>
              <a:rPr sz="5900" spc="-110" dirty="0">
                <a:latin typeface="Book Antiqua"/>
                <a:cs typeface="Book Antiqua"/>
              </a:rPr>
              <a:t> </a:t>
            </a:r>
            <a:r>
              <a:rPr sz="5900" dirty="0">
                <a:latin typeface="Book Antiqua"/>
                <a:cs typeface="Book Antiqua"/>
              </a:rPr>
              <a:t>in</a:t>
            </a:r>
            <a:r>
              <a:rPr sz="5900" spc="-105" dirty="0">
                <a:latin typeface="Book Antiqua"/>
                <a:cs typeface="Book Antiqua"/>
              </a:rPr>
              <a:t> </a:t>
            </a:r>
            <a:r>
              <a:rPr sz="5900" spc="-60" dirty="0">
                <a:latin typeface="Book Antiqua"/>
                <a:cs typeface="Book Antiqua"/>
              </a:rPr>
              <a:t>your</a:t>
            </a:r>
            <a:r>
              <a:rPr sz="5900" spc="-110" dirty="0">
                <a:latin typeface="Book Antiqua"/>
                <a:cs typeface="Book Antiqua"/>
              </a:rPr>
              <a:t> </a:t>
            </a:r>
            <a:r>
              <a:rPr sz="5900" spc="-45" dirty="0">
                <a:latin typeface="Book Antiqua"/>
                <a:cs typeface="Book Antiqua"/>
              </a:rPr>
              <a:t>class</a:t>
            </a:r>
            <a:r>
              <a:rPr sz="5900" spc="-105" dirty="0">
                <a:latin typeface="Book Antiqua"/>
                <a:cs typeface="Book Antiqua"/>
              </a:rPr>
              <a:t> </a:t>
            </a:r>
            <a:r>
              <a:rPr sz="5900" dirty="0">
                <a:latin typeface="Book Antiqua"/>
                <a:cs typeface="Book Antiqua"/>
              </a:rPr>
              <a:t>for</a:t>
            </a:r>
            <a:r>
              <a:rPr sz="5900" spc="-110" dirty="0">
                <a:latin typeface="Book Antiqua"/>
                <a:cs typeface="Book Antiqua"/>
              </a:rPr>
              <a:t> </a:t>
            </a:r>
            <a:r>
              <a:rPr sz="5900" spc="-10" dirty="0">
                <a:latin typeface="Book Antiqua"/>
                <a:cs typeface="Book Antiqua"/>
              </a:rPr>
              <a:t>injections</a:t>
            </a:r>
            <a:endParaRPr sz="5900">
              <a:latin typeface="Book Antiqua"/>
              <a:cs typeface="Book Antiqua"/>
            </a:endParaRPr>
          </a:p>
        </p:txBody>
      </p:sp>
      <p:grpSp>
        <p:nvGrpSpPr>
          <p:cNvPr id="3" name="object 3"/>
          <p:cNvGrpSpPr/>
          <p:nvPr/>
        </p:nvGrpSpPr>
        <p:grpSpPr>
          <a:xfrm>
            <a:off x="2719904" y="3432416"/>
            <a:ext cx="12639675" cy="5311775"/>
            <a:chOff x="2719904" y="3432416"/>
            <a:chExt cx="12639675" cy="5311775"/>
          </a:xfrm>
        </p:grpSpPr>
        <p:sp>
          <p:nvSpPr>
            <p:cNvPr id="4" name="object 4"/>
            <p:cNvSpPr/>
            <p:nvPr/>
          </p:nvSpPr>
          <p:spPr>
            <a:xfrm>
              <a:off x="2897909" y="3547596"/>
              <a:ext cx="12283440" cy="4850765"/>
            </a:xfrm>
            <a:custGeom>
              <a:avLst/>
              <a:gdLst/>
              <a:ahLst/>
              <a:cxnLst/>
              <a:rect l="l" t="t" r="r" b="b"/>
              <a:pathLst>
                <a:path w="12283440" h="4850765">
                  <a:moveTo>
                    <a:pt x="0" y="0"/>
                  </a:moveTo>
                  <a:lnTo>
                    <a:pt x="12283115" y="0"/>
                  </a:lnTo>
                  <a:lnTo>
                    <a:pt x="12283115" y="4850637"/>
                  </a:lnTo>
                  <a:lnTo>
                    <a:pt x="0" y="485063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719904" y="3432416"/>
              <a:ext cx="12639123" cy="5311356"/>
            </a:xfrm>
            <a:prstGeom prst="rect">
              <a:avLst/>
            </a:prstGeom>
          </p:spPr>
        </p:pic>
      </p:grpSp>
      <p:sp>
        <p:nvSpPr>
          <p:cNvPr id="6" name="object 6"/>
          <p:cNvSpPr txBox="1"/>
          <p:nvPr/>
        </p:nvSpPr>
        <p:spPr>
          <a:xfrm>
            <a:off x="2950560" y="3589284"/>
            <a:ext cx="12037695" cy="4741545"/>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10" dirty="0">
                <a:solidFill>
                  <a:srgbClr val="931A68"/>
                </a:solidFill>
                <a:latin typeface="Arial"/>
                <a:cs typeface="Arial"/>
              </a:rPr>
              <a:t> </a:t>
            </a:r>
            <a:r>
              <a:rPr sz="3450" b="1" dirty="0">
                <a:solidFill>
                  <a:srgbClr val="931A68"/>
                </a:solidFill>
                <a:latin typeface="Arial"/>
                <a:cs typeface="Arial"/>
              </a:rPr>
              <a:t>class</a:t>
            </a:r>
            <a:r>
              <a:rPr sz="3450" b="1" spc="-10" dirty="0">
                <a:solidFill>
                  <a:srgbClr val="931A68"/>
                </a:solidFill>
                <a:latin typeface="Arial"/>
                <a:cs typeface="Arial"/>
              </a:rPr>
              <a:t> </a:t>
            </a:r>
            <a:r>
              <a:rPr sz="3450" dirty="0">
                <a:latin typeface="Arial"/>
                <a:cs typeface="Arial"/>
              </a:rPr>
              <a:t>BaseballCoach</a:t>
            </a:r>
            <a:r>
              <a:rPr sz="3450" spc="-10" dirty="0">
                <a:latin typeface="Arial"/>
                <a:cs typeface="Arial"/>
              </a:rPr>
              <a:t> </a:t>
            </a:r>
            <a:r>
              <a:rPr sz="3450" b="1" dirty="0">
                <a:solidFill>
                  <a:srgbClr val="931A68"/>
                </a:solidFill>
                <a:latin typeface="Arial"/>
                <a:cs typeface="Arial"/>
              </a:rPr>
              <a:t>implements</a:t>
            </a:r>
            <a:r>
              <a:rPr sz="3450" b="1" spc="-10" dirty="0">
                <a:solidFill>
                  <a:srgbClr val="931A68"/>
                </a:solidFill>
                <a:latin typeface="Arial"/>
                <a:cs typeface="Arial"/>
              </a:rPr>
              <a:t> </a:t>
            </a:r>
            <a:r>
              <a:rPr sz="3450" dirty="0">
                <a:latin typeface="Arial"/>
                <a:cs typeface="Arial"/>
              </a:rPr>
              <a:t>Coach</a:t>
            </a:r>
            <a:r>
              <a:rPr sz="3450" spc="-5" dirty="0">
                <a:latin typeface="Arial"/>
                <a:cs typeface="Arial"/>
              </a:rPr>
              <a:t> </a:t>
            </a:r>
            <a:r>
              <a:rPr sz="3450" spc="-5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ct val="100000"/>
              </a:lnSpc>
            </a:pPr>
            <a:r>
              <a:rPr sz="3450" b="1" dirty="0">
                <a:solidFill>
                  <a:srgbClr val="931A68"/>
                </a:solidFill>
                <a:latin typeface="Arial"/>
                <a:cs typeface="Arial"/>
              </a:rPr>
              <a:t>private</a:t>
            </a:r>
            <a:r>
              <a:rPr sz="3450" b="1" spc="-20" dirty="0">
                <a:solidFill>
                  <a:srgbClr val="931A68"/>
                </a:solidFill>
                <a:latin typeface="Arial"/>
                <a:cs typeface="Arial"/>
              </a:rPr>
              <a:t> </a:t>
            </a:r>
            <a:r>
              <a:rPr sz="3450" dirty="0">
                <a:latin typeface="Arial"/>
                <a:cs typeface="Arial"/>
              </a:rPr>
              <a:t>FortuneService</a:t>
            </a:r>
            <a:r>
              <a:rPr sz="3450" spc="-10" dirty="0">
                <a:latin typeface="Arial"/>
                <a:cs typeface="Arial"/>
              </a:rPr>
              <a:t> </a:t>
            </a:r>
            <a:r>
              <a:rPr sz="3450" spc="-10" dirty="0">
                <a:solidFill>
                  <a:srgbClr val="0326CC"/>
                </a:solidFill>
                <a:latin typeface="Arial"/>
                <a:cs typeface="Arial"/>
              </a:rPr>
              <a:t>fortuneService</a:t>
            </a:r>
            <a:r>
              <a:rPr sz="3450" spc="-10" dirty="0">
                <a:latin typeface="Arial"/>
                <a:cs typeface="Arial"/>
              </a:rPr>
              <a:t>;</a:t>
            </a:r>
            <a:endParaRPr sz="3450">
              <a:latin typeface="Arial"/>
              <a:cs typeface="Arial"/>
            </a:endParaRPr>
          </a:p>
          <a:p>
            <a:pPr>
              <a:lnSpc>
                <a:spcPct val="100000"/>
              </a:lnSpc>
            </a:pPr>
            <a:endParaRPr sz="3700">
              <a:latin typeface="Arial"/>
              <a:cs typeface="Arial"/>
            </a:endParaRPr>
          </a:p>
          <a:p>
            <a:pPr marL="766445" marR="5080" indent="-377190">
              <a:lnSpc>
                <a:spcPts val="4120"/>
              </a:lnSpc>
              <a:spcBef>
                <a:spcPts val="5"/>
              </a:spcBef>
            </a:pPr>
            <a:r>
              <a:rPr sz="3450" b="1" dirty="0">
                <a:solidFill>
                  <a:srgbClr val="931A68"/>
                </a:solidFill>
                <a:latin typeface="Arial"/>
                <a:cs typeface="Arial"/>
              </a:rPr>
              <a:t>public</a:t>
            </a:r>
            <a:r>
              <a:rPr sz="3450" b="1" spc="-20" dirty="0">
                <a:solidFill>
                  <a:srgbClr val="931A68"/>
                </a:solidFill>
                <a:latin typeface="Arial"/>
                <a:cs typeface="Arial"/>
              </a:rPr>
              <a:t> </a:t>
            </a:r>
            <a:r>
              <a:rPr sz="3450" dirty="0">
                <a:latin typeface="Arial"/>
                <a:cs typeface="Arial"/>
              </a:rPr>
              <a:t>BaseballCoach(FortuneService</a:t>
            </a:r>
            <a:r>
              <a:rPr sz="3450" spc="-20" dirty="0">
                <a:latin typeface="Arial"/>
                <a:cs typeface="Arial"/>
              </a:rPr>
              <a:t> </a:t>
            </a:r>
            <a:r>
              <a:rPr sz="3450" dirty="0">
                <a:solidFill>
                  <a:srgbClr val="7E504F"/>
                </a:solidFill>
                <a:latin typeface="Arial"/>
                <a:cs typeface="Arial"/>
              </a:rPr>
              <a:t>theFortuneService</a:t>
            </a:r>
            <a:r>
              <a:rPr sz="3450" dirty="0">
                <a:latin typeface="Arial"/>
                <a:cs typeface="Arial"/>
              </a:rPr>
              <a:t>)</a:t>
            </a:r>
            <a:r>
              <a:rPr sz="3450" spc="-15" dirty="0">
                <a:latin typeface="Arial"/>
                <a:cs typeface="Arial"/>
              </a:rPr>
              <a:t> </a:t>
            </a:r>
            <a:r>
              <a:rPr sz="3450" spc="-50" dirty="0">
                <a:latin typeface="Arial"/>
                <a:cs typeface="Arial"/>
              </a:rPr>
              <a:t>{ </a:t>
            </a:r>
            <a:r>
              <a:rPr sz="3450" dirty="0">
                <a:solidFill>
                  <a:srgbClr val="0326CC"/>
                </a:solidFill>
                <a:latin typeface="Arial"/>
                <a:cs typeface="Arial"/>
              </a:rPr>
              <a:t>fortuneService</a:t>
            </a:r>
            <a:r>
              <a:rPr sz="3450" spc="-5" dirty="0">
                <a:solidFill>
                  <a:srgbClr val="0326CC"/>
                </a:solidFill>
                <a:latin typeface="Arial"/>
                <a:cs typeface="Arial"/>
              </a:rPr>
              <a:t> </a:t>
            </a:r>
            <a:r>
              <a:rPr sz="3450" dirty="0">
                <a:latin typeface="Arial"/>
                <a:cs typeface="Arial"/>
              </a:rPr>
              <a:t>=</a:t>
            </a:r>
            <a:r>
              <a:rPr sz="3450" spc="-5" dirty="0">
                <a:latin typeface="Arial"/>
                <a:cs typeface="Arial"/>
              </a:rPr>
              <a:t> </a:t>
            </a:r>
            <a:r>
              <a:rPr sz="3450" spc="-10" dirty="0">
                <a:solidFill>
                  <a:srgbClr val="7E504F"/>
                </a:solidFill>
                <a:latin typeface="Arial"/>
                <a:cs typeface="Arial"/>
              </a:rPr>
              <a:t>theFortuneService</a:t>
            </a:r>
            <a:r>
              <a:rPr sz="3450" spc="-10" dirty="0">
                <a:latin typeface="Arial"/>
                <a:cs typeface="Arial"/>
              </a:rPr>
              <a:t>;</a:t>
            </a:r>
            <a:endParaRPr sz="3450">
              <a:latin typeface="Arial"/>
              <a:cs typeface="Arial"/>
            </a:endParaRPr>
          </a:p>
          <a:p>
            <a:pPr marL="389255">
              <a:lnSpc>
                <a:spcPts val="3979"/>
              </a:lnSpc>
            </a:pPr>
            <a:r>
              <a:rPr sz="3450" dirty="0">
                <a:latin typeface="Arial"/>
                <a:cs typeface="Arial"/>
              </a:rPr>
              <a:t>}</a:t>
            </a:r>
            <a:endParaRPr sz="3450">
              <a:latin typeface="Arial"/>
              <a:cs typeface="Arial"/>
            </a:endParaRPr>
          </a:p>
          <a:p>
            <a:pPr marL="256540">
              <a:lnSpc>
                <a:spcPts val="4120"/>
              </a:lnSpc>
            </a:pPr>
            <a:r>
              <a:rPr sz="3450" spc="-25" dirty="0">
                <a:latin typeface="Arial"/>
                <a:cs typeface="Arial"/>
              </a:rPr>
              <a:t>...</a:t>
            </a:r>
            <a:endParaRPr sz="3450">
              <a:latin typeface="Arial"/>
              <a:cs typeface="Arial"/>
            </a:endParaRPr>
          </a:p>
          <a:p>
            <a:pPr marL="12700">
              <a:lnSpc>
                <a:spcPts val="4130"/>
              </a:lnSpc>
            </a:pPr>
            <a:r>
              <a:rPr sz="3450" dirty="0">
                <a:latin typeface="Arial"/>
                <a:cs typeface="Arial"/>
              </a:rPr>
              <a:t>}</a:t>
            </a:r>
            <a:endParaRPr sz="3450">
              <a:latin typeface="Arial"/>
              <a:cs typeface="Arial"/>
            </a:endParaRPr>
          </a:p>
        </p:txBody>
      </p:sp>
      <p:sp>
        <p:nvSpPr>
          <p:cNvPr id="7" name="object 7"/>
          <p:cNvSpPr txBox="1"/>
          <p:nvPr/>
        </p:nvSpPr>
        <p:spPr>
          <a:xfrm>
            <a:off x="2793497" y="3013386"/>
            <a:ext cx="346392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BaseballCoach.java</a:t>
            </a:r>
            <a:endParaRPr sz="23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623930"/>
            <a:ext cx="18228310" cy="794385"/>
          </a:xfrm>
          <a:prstGeom prst="rect">
            <a:avLst/>
          </a:prstGeom>
        </p:spPr>
        <p:txBody>
          <a:bodyPr vert="horz" wrap="square" lIns="0" tIns="12065" rIns="0" bIns="0" rtlCol="0">
            <a:spAutoFit/>
          </a:bodyPr>
          <a:lstStyle/>
          <a:p>
            <a:pPr marL="12700">
              <a:lnSpc>
                <a:spcPct val="100000"/>
              </a:lnSpc>
              <a:spcBef>
                <a:spcPts val="95"/>
              </a:spcBef>
            </a:pPr>
            <a:r>
              <a:rPr sz="5050" dirty="0">
                <a:latin typeface="Book Antiqua"/>
                <a:cs typeface="Book Antiqua"/>
              </a:rPr>
              <a:t>Step</a:t>
            </a:r>
            <a:r>
              <a:rPr sz="5050" spc="-245" dirty="0">
                <a:latin typeface="Book Antiqua"/>
                <a:cs typeface="Book Antiqua"/>
              </a:rPr>
              <a:t> </a:t>
            </a:r>
            <a:r>
              <a:rPr sz="5050" spc="155" dirty="0">
                <a:latin typeface="Book Antiqua"/>
                <a:cs typeface="Book Antiqua"/>
              </a:rPr>
              <a:t>3:</a:t>
            </a:r>
            <a:r>
              <a:rPr sz="5050" spc="-340" dirty="0">
                <a:latin typeface="Book Antiqua"/>
                <a:cs typeface="Book Antiqua"/>
              </a:rPr>
              <a:t> </a:t>
            </a:r>
            <a:r>
              <a:rPr sz="5050" spc="-90" dirty="0">
                <a:latin typeface="Book Antiqua"/>
                <a:cs typeface="Book Antiqua"/>
              </a:rPr>
              <a:t>Configure</a:t>
            </a:r>
            <a:r>
              <a:rPr sz="5050" spc="-165" dirty="0">
                <a:latin typeface="Book Antiqua"/>
                <a:cs typeface="Book Antiqua"/>
              </a:rPr>
              <a:t> </a:t>
            </a:r>
            <a:r>
              <a:rPr sz="5050" dirty="0">
                <a:latin typeface="Book Antiqua"/>
                <a:cs typeface="Book Antiqua"/>
              </a:rPr>
              <a:t>the</a:t>
            </a:r>
            <a:r>
              <a:rPr sz="5050" spc="-170" dirty="0">
                <a:latin typeface="Book Antiqua"/>
                <a:cs typeface="Book Antiqua"/>
              </a:rPr>
              <a:t> </a:t>
            </a:r>
            <a:r>
              <a:rPr sz="5050" spc="-145" dirty="0">
                <a:latin typeface="Book Antiqua"/>
                <a:cs typeface="Book Antiqua"/>
              </a:rPr>
              <a:t>dependency</a:t>
            </a:r>
            <a:r>
              <a:rPr sz="5050" spc="-165" dirty="0">
                <a:latin typeface="Book Antiqua"/>
                <a:cs typeface="Book Antiqua"/>
              </a:rPr>
              <a:t> </a:t>
            </a:r>
            <a:r>
              <a:rPr sz="5050" spc="-50" dirty="0">
                <a:latin typeface="Book Antiqua"/>
                <a:cs typeface="Book Antiqua"/>
              </a:rPr>
              <a:t>injection</a:t>
            </a:r>
            <a:r>
              <a:rPr sz="5050" spc="-165" dirty="0">
                <a:latin typeface="Book Antiqua"/>
                <a:cs typeface="Book Antiqua"/>
              </a:rPr>
              <a:t> </a:t>
            </a:r>
            <a:r>
              <a:rPr sz="5050" dirty="0">
                <a:latin typeface="Book Antiqua"/>
                <a:cs typeface="Book Antiqua"/>
              </a:rPr>
              <a:t>in</a:t>
            </a:r>
            <a:r>
              <a:rPr sz="5050" spc="-165" dirty="0">
                <a:latin typeface="Book Antiqua"/>
                <a:cs typeface="Book Antiqua"/>
              </a:rPr>
              <a:t> </a:t>
            </a:r>
            <a:r>
              <a:rPr sz="5050" spc="-25" dirty="0">
                <a:latin typeface="Book Antiqua"/>
                <a:cs typeface="Book Antiqua"/>
              </a:rPr>
              <a:t>Spring</a:t>
            </a:r>
            <a:r>
              <a:rPr sz="5050" spc="-165" dirty="0">
                <a:latin typeface="Book Antiqua"/>
                <a:cs typeface="Book Antiqua"/>
              </a:rPr>
              <a:t> </a:t>
            </a:r>
            <a:r>
              <a:rPr sz="5050" spc="-95" dirty="0">
                <a:latin typeface="Book Antiqua"/>
                <a:cs typeface="Book Antiqua"/>
              </a:rPr>
              <a:t>config</a:t>
            </a:r>
            <a:r>
              <a:rPr sz="5050" spc="-170" dirty="0">
                <a:latin typeface="Book Antiqua"/>
                <a:cs typeface="Book Antiqua"/>
              </a:rPr>
              <a:t> </a:t>
            </a:r>
            <a:r>
              <a:rPr sz="5050" spc="-20" dirty="0">
                <a:latin typeface="Book Antiqua"/>
                <a:cs typeface="Book Antiqua"/>
              </a:rPr>
              <a:t>file</a:t>
            </a:r>
            <a:endParaRPr sz="5050">
              <a:latin typeface="Book Antiqua"/>
              <a:cs typeface="Book Antiqua"/>
            </a:endParaRPr>
          </a:p>
        </p:txBody>
      </p:sp>
      <p:grpSp>
        <p:nvGrpSpPr>
          <p:cNvPr id="3" name="object 3"/>
          <p:cNvGrpSpPr/>
          <p:nvPr/>
        </p:nvGrpSpPr>
        <p:grpSpPr>
          <a:xfrm>
            <a:off x="2776852" y="2852768"/>
            <a:ext cx="14796135" cy="5835015"/>
            <a:chOff x="2776852" y="2852768"/>
            <a:chExt cx="14796135" cy="5835015"/>
          </a:xfrm>
        </p:grpSpPr>
        <p:sp>
          <p:nvSpPr>
            <p:cNvPr id="4" name="object 4"/>
            <p:cNvSpPr/>
            <p:nvPr/>
          </p:nvSpPr>
          <p:spPr>
            <a:xfrm>
              <a:off x="2954857" y="2967948"/>
              <a:ext cx="14440535" cy="5374640"/>
            </a:xfrm>
            <a:custGeom>
              <a:avLst/>
              <a:gdLst/>
              <a:ahLst/>
              <a:cxnLst/>
              <a:rect l="l" t="t" r="r" b="b"/>
              <a:pathLst>
                <a:path w="14440535" h="5374640">
                  <a:moveTo>
                    <a:pt x="0" y="0"/>
                  </a:moveTo>
                  <a:lnTo>
                    <a:pt x="14439932" y="0"/>
                  </a:lnTo>
                  <a:lnTo>
                    <a:pt x="14439932" y="5374181"/>
                  </a:lnTo>
                  <a:lnTo>
                    <a:pt x="0" y="537418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776852" y="2852768"/>
              <a:ext cx="14795947" cy="5834900"/>
            </a:xfrm>
            <a:prstGeom prst="rect">
              <a:avLst/>
            </a:prstGeom>
          </p:spPr>
        </p:pic>
      </p:grpSp>
      <p:sp>
        <p:nvSpPr>
          <p:cNvPr id="6" name="object 6"/>
          <p:cNvSpPr txBox="1"/>
          <p:nvPr/>
        </p:nvSpPr>
        <p:spPr>
          <a:xfrm>
            <a:off x="3257754" y="3526459"/>
            <a:ext cx="13050519" cy="4218305"/>
          </a:xfrm>
          <a:prstGeom prst="rect">
            <a:avLst/>
          </a:prstGeom>
        </p:spPr>
        <p:txBody>
          <a:bodyPr vert="horz" wrap="square" lIns="0" tIns="33655" rIns="0" bIns="0" rtlCol="0">
            <a:spAutoFit/>
          </a:bodyPr>
          <a:lstStyle/>
          <a:p>
            <a:pPr marL="766445" marR="5080" indent="-687705">
              <a:lnSpc>
                <a:spcPts val="4120"/>
              </a:lnSpc>
              <a:spcBef>
                <a:spcPts val="265"/>
              </a:spcBef>
            </a:pPr>
            <a:r>
              <a:rPr sz="3450" b="1" dirty="0">
                <a:solidFill>
                  <a:srgbClr val="009193"/>
                </a:solidFill>
                <a:latin typeface="Arial"/>
                <a:cs typeface="Arial"/>
              </a:rPr>
              <a:t>&lt;</a:t>
            </a:r>
            <a:r>
              <a:rPr sz="3450" b="1" dirty="0">
                <a:solidFill>
                  <a:srgbClr val="4E9192"/>
                </a:solidFill>
                <a:latin typeface="Arial"/>
                <a:cs typeface="Arial"/>
              </a:rPr>
              <a:t>bean</a:t>
            </a:r>
            <a:r>
              <a:rPr sz="3450" b="1" spc="-15" dirty="0">
                <a:solidFill>
                  <a:srgbClr val="4E9192"/>
                </a:solidFill>
                <a:latin typeface="Arial"/>
                <a:cs typeface="Arial"/>
              </a:rPr>
              <a:t> </a:t>
            </a:r>
            <a:r>
              <a:rPr sz="3450" b="1" spc="-10" dirty="0">
                <a:solidFill>
                  <a:srgbClr val="932192"/>
                </a:solidFill>
                <a:latin typeface="Arial"/>
                <a:cs typeface="Arial"/>
              </a:rPr>
              <a:t>id</a:t>
            </a:r>
            <a:r>
              <a:rPr sz="3450" b="1" spc="-10" dirty="0">
                <a:latin typeface="Arial"/>
                <a:cs typeface="Arial"/>
              </a:rPr>
              <a:t>=</a:t>
            </a:r>
            <a:r>
              <a:rPr sz="3450" b="1" i="1" spc="-10" dirty="0">
                <a:solidFill>
                  <a:srgbClr val="3933FF"/>
                </a:solidFill>
                <a:latin typeface="Arial"/>
                <a:cs typeface="Arial"/>
              </a:rPr>
              <a:t>"myFortuneService" </a:t>
            </a: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"com.luv2code.springdemo.HappyFortuneService"</a:t>
            </a:r>
            <a:r>
              <a:rPr sz="3450" b="1" spc="-10" dirty="0">
                <a:solidFill>
                  <a:srgbClr val="009193"/>
                </a:solidFill>
                <a:latin typeface="Arial"/>
                <a:cs typeface="Arial"/>
              </a:rPr>
              <a:t>&gt;</a:t>
            </a:r>
            <a:endParaRPr sz="3450">
              <a:latin typeface="Arial"/>
              <a:cs typeface="Arial"/>
            </a:endParaRPr>
          </a:p>
          <a:p>
            <a:pPr marL="144780">
              <a:lnSpc>
                <a:spcPts val="3990"/>
              </a:lnSpc>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a:latin typeface="Arial"/>
              <a:cs typeface="Arial"/>
            </a:endParaRPr>
          </a:p>
          <a:p>
            <a:pPr>
              <a:lnSpc>
                <a:spcPct val="100000"/>
              </a:lnSpc>
              <a:spcBef>
                <a:spcPts val="5"/>
              </a:spcBef>
            </a:pPr>
            <a:endParaRPr sz="3700">
              <a:latin typeface="Arial"/>
              <a:cs typeface="Arial"/>
            </a:endParaRPr>
          </a:p>
          <a:p>
            <a:pPr marL="501015" marR="1662430" indent="-488950">
              <a:lnSpc>
                <a:spcPts val="4120"/>
              </a:lnSpc>
              <a:tabLst>
                <a:tab pos="1539875" algn="l"/>
              </a:tabLst>
            </a:pPr>
            <a:r>
              <a:rPr sz="3450" b="1" spc="-10" dirty="0">
                <a:solidFill>
                  <a:srgbClr val="009193"/>
                </a:solidFill>
                <a:latin typeface="Arial"/>
                <a:cs typeface="Arial"/>
              </a:rPr>
              <a:t>&lt;</a:t>
            </a:r>
            <a:r>
              <a:rPr sz="3450" b="1" spc="-10" dirty="0">
                <a:solidFill>
                  <a:srgbClr val="4E9192"/>
                </a:solidFill>
                <a:latin typeface="Arial"/>
                <a:cs typeface="Arial"/>
              </a:rPr>
              <a:t>bean</a:t>
            </a:r>
            <a:r>
              <a:rPr sz="3450" b="1" dirty="0">
                <a:solidFill>
                  <a:srgbClr val="4E9192"/>
                </a:solidFill>
                <a:latin typeface="Arial"/>
                <a:cs typeface="Arial"/>
              </a:rPr>
              <a:t>	</a:t>
            </a:r>
            <a:r>
              <a:rPr sz="3450" b="1" spc="-10" dirty="0">
                <a:solidFill>
                  <a:srgbClr val="932192"/>
                </a:solidFill>
                <a:latin typeface="Arial"/>
                <a:cs typeface="Arial"/>
              </a:rPr>
              <a:t>id</a:t>
            </a:r>
            <a:r>
              <a:rPr sz="3450" b="1" spc="-10" dirty="0">
                <a:latin typeface="Arial"/>
                <a:cs typeface="Arial"/>
              </a:rPr>
              <a:t>=</a:t>
            </a:r>
            <a:r>
              <a:rPr sz="3450" b="1" i="1" spc="-10" dirty="0">
                <a:solidFill>
                  <a:srgbClr val="3933FF"/>
                </a:solidFill>
                <a:latin typeface="Arial"/>
                <a:cs typeface="Arial"/>
              </a:rPr>
              <a:t>"myCoach" </a:t>
            </a: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"com.luv2code.springdemo.BaseballCoach"</a:t>
            </a:r>
            <a:r>
              <a:rPr sz="3450" b="1" spc="-10" dirty="0">
                <a:solidFill>
                  <a:srgbClr val="009193"/>
                </a:solidFill>
                <a:latin typeface="Arial"/>
                <a:cs typeface="Arial"/>
              </a:rPr>
              <a:t>&gt;</a:t>
            </a:r>
            <a:endParaRPr sz="3450">
              <a:latin typeface="Arial"/>
              <a:cs typeface="Arial"/>
            </a:endParaRPr>
          </a:p>
          <a:p>
            <a:pPr marL="899160">
              <a:lnSpc>
                <a:spcPts val="3979"/>
              </a:lnSpc>
            </a:pPr>
            <a:r>
              <a:rPr sz="3450" b="1" spc="-10" dirty="0">
                <a:solidFill>
                  <a:srgbClr val="009193"/>
                </a:solidFill>
                <a:latin typeface="Arial"/>
                <a:cs typeface="Arial"/>
              </a:rPr>
              <a:t>&lt;</a:t>
            </a:r>
            <a:r>
              <a:rPr sz="3450" b="1" spc="-10" dirty="0">
                <a:solidFill>
                  <a:srgbClr val="4E9192"/>
                </a:solidFill>
                <a:latin typeface="Arial"/>
                <a:cs typeface="Arial"/>
              </a:rPr>
              <a:t>constructor-</a:t>
            </a:r>
            <a:r>
              <a:rPr sz="3450" b="1" dirty="0">
                <a:solidFill>
                  <a:srgbClr val="4E9192"/>
                </a:solidFill>
                <a:latin typeface="Arial"/>
                <a:cs typeface="Arial"/>
              </a:rPr>
              <a:t>arg</a:t>
            </a:r>
            <a:r>
              <a:rPr sz="3450" b="1" spc="30" dirty="0">
                <a:solidFill>
                  <a:srgbClr val="4E9192"/>
                </a:solidFill>
                <a:latin typeface="Arial"/>
                <a:cs typeface="Arial"/>
              </a:rPr>
              <a:t> </a:t>
            </a:r>
            <a:r>
              <a:rPr sz="3450" b="1" dirty="0">
                <a:solidFill>
                  <a:srgbClr val="932192"/>
                </a:solidFill>
                <a:latin typeface="Arial"/>
                <a:cs typeface="Arial"/>
              </a:rPr>
              <a:t>ref</a:t>
            </a:r>
            <a:r>
              <a:rPr sz="3450" b="1" dirty="0">
                <a:latin typeface="Arial"/>
                <a:cs typeface="Arial"/>
              </a:rPr>
              <a:t>=</a:t>
            </a:r>
            <a:r>
              <a:rPr sz="3450" b="1" i="1" dirty="0">
                <a:solidFill>
                  <a:srgbClr val="3933FF"/>
                </a:solidFill>
                <a:latin typeface="Arial"/>
                <a:cs typeface="Arial"/>
              </a:rPr>
              <a:t>"myFortuneService"</a:t>
            </a:r>
            <a:r>
              <a:rPr sz="3450" b="1" i="1" spc="35" dirty="0">
                <a:solidFill>
                  <a:srgbClr val="3933FF"/>
                </a:solidFill>
                <a:latin typeface="Arial"/>
                <a:cs typeface="Arial"/>
              </a:rPr>
              <a:t> </a:t>
            </a:r>
            <a:r>
              <a:rPr sz="3450" b="1" spc="-25" dirty="0">
                <a:solidFill>
                  <a:srgbClr val="009193"/>
                </a:solidFill>
                <a:latin typeface="Arial"/>
                <a:cs typeface="Arial"/>
              </a:rPr>
              <a:t>/&gt;</a:t>
            </a:r>
            <a:endParaRPr sz="3450">
              <a:latin typeface="Arial"/>
              <a:cs typeface="Arial"/>
            </a:endParaRPr>
          </a:p>
          <a:p>
            <a:pPr marL="12700">
              <a:lnSpc>
                <a:spcPts val="4130"/>
              </a:lnSpc>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a:latin typeface="Arial"/>
              <a:cs typeface="Arial"/>
            </a:endParaRPr>
          </a:p>
        </p:txBody>
      </p:sp>
      <p:sp>
        <p:nvSpPr>
          <p:cNvPr id="7" name="object 7"/>
          <p:cNvSpPr txBox="1"/>
          <p:nvPr/>
        </p:nvSpPr>
        <p:spPr>
          <a:xfrm>
            <a:off x="2824909" y="2364190"/>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857084" y="4996954"/>
            <a:ext cx="2755900" cy="3848100"/>
            <a:chOff x="12857084" y="4996954"/>
            <a:chExt cx="2755900" cy="3848100"/>
          </a:xfrm>
        </p:grpSpPr>
        <p:sp>
          <p:nvSpPr>
            <p:cNvPr id="3" name="object 3"/>
            <p:cNvSpPr/>
            <p:nvPr/>
          </p:nvSpPr>
          <p:spPr>
            <a:xfrm>
              <a:off x="14470732" y="5012829"/>
              <a:ext cx="362585" cy="814705"/>
            </a:xfrm>
            <a:custGeom>
              <a:avLst/>
              <a:gdLst/>
              <a:ahLst/>
              <a:cxnLst/>
              <a:rect l="l" t="t" r="r" b="b"/>
              <a:pathLst>
                <a:path w="362584" h="814704">
                  <a:moveTo>
                    <a:pt x="0" y="814709"/>
                  </a:moveTo>
                  <a:lnTo>
                    <a:pt x="362191" y="0"/>
                  </a:lnTo>
                </a:path>
              </a:pathLst>
            </a:custGeom>
            <a:ln w="31412">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2857084" y="7667536"/>
              <a:ext cx="2755308" cy="1177284"/>
            </a:xfrm>
            <a:prstGeom prst="rect">
              <a:avLst/>
            </a:prstGeom>
          </p:spPr>
        </p:pic>
      </p:grpSp>
      <p:sp>
        <p:nvSpPr>
          <p:cNvPr id="5" name="object 5"/>
          <p:cNvSpPr txBox="1">
            <a:spLocks noGrp="1"/>
          </p:cNvSpPr>
          <p:nvPr>
            <p:ph type="title"/>
          </p:nvPr>
        </p:nvSpPr>
        <p:spPr>
          <a:xfrm>
            <a:off x="866854" y="466866"/>
            <a:ext cx="650748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350" dirty="0">
                <a:latin typeface="Book Antiqua"/>
                <a:cs typeface="Book Antiqua"/>
              </a:rPr>
              <a:t> </a:t>
            </a:r>
            <a:r>
              <a:rPr sz="6500" spc="-10" dirty="0">
                <a:latin typeface="Book Antiqua"/>
                <a:cs typeface="Book Antiqua"/>
              </a:rPr>
              <a:t>Container</a:t>
            </a:r>
            <a:endParaRPr sz="6500">
              <a:latin typeface="Book Antiqua"/>
              <a:cs typeface="Book Antiqua"/>
            </a:endParaRPr>
          </a:p>
        </p:txBody>
      </p:sp>
      <p:sp>
        <p:nvSpPr>
          <p:cNvPr id="6" name="object 6"/>
          <p:cNvSpPr/>
          <p:nvPr/>
        </p:nvSpPr>
        <p:spPr>
          <a:xfrm>
            <a:off x="2502611" y="2412520"/>
            <a:ext cx="3271520" cy="2044700"/>
          </a:xfrm>
          <a:custGeom>
            <a:avLst/>
            <a:gdLst/>
            <a:ahLst/>
            <a:cxnLst/>
            <a:rect l="l" t="t" r="r" b="b"/>
            <a:pathLst>
              <a:path w="3271520" h="2044700">
                <a:moveTo>
                  <a:pt x="2802368" y="0"/>
                </a:moveTo>
                <a:lnTo>
                  <a:pt x="470749" y="0"/>
                </a:lnTo>
                <a:lnTo>
                  <a:pt x="407860" y="106"/>
                </a:lnTo>
                <a:lnTo>
                  <a:pt x="354331" y="850"/>
                </a:lnTo>
                <a:lnTo>
                  <a:pt x="308149" y="2871"/>
                </a:lnTo>
                <a:lnTo>
                  <a:pt x="267299" y="6806"/>
                </a:lnTo>
                <a:lnTo>
                  <a:pt x="193544" y="22972"/>
                </a:lnTo>
                <a:lnTo>
                  <a:pt x="148105" y="44194"/>
                </a:lnTo>
                <a:lnTo>
                  <a:pt x="107513" y="72678"/>
                </a:lnTo>
                <a:lnTo>
                  <a:pt x="72572" y="107619"/>
                </a:lnTo>
                <a:lnTo>
                  <a:pt x="44087" y="148212"/>
                </a:lnTo>
                <a:lnTo>
                  <a:pt x="22865" y="193650"/>
                </a:lnTo>
                <a:lnTo>
                  <a:pt x="11655" y="237195"/>
                </a:lnTo>
                <a:lnTo>
                  <a:pt x="4855" y="283100"/>
                </a:lnTo>
                <a:lnTo>
                  <a:pt x="1363" y="334745"/>
                </a:lnTo>
                <a:lnTo>
                  <a:pt x="77" y="395509"/>
                </a:lnTo>
                <a:lnTo>
                  <a:pt x="0" y="1636392"/>
                </a:lnTo>
                <a:lnTo>
                  <a:pt x="744" y="1689921"/>
                </a:lnTo>
                <a:lnTo>
                  <a:pt x="2765" y="1736104"/>
                </a:lnTo>
                <a:lnTo>
                  <a:pt x="6700" y="1776954"/>
                </a:lnTo>
                <a:lnTo>
                  <a:pt x="22865" y="1850709"/>
                </a:lnTo>
                <a:lnTo>
                  <a:pt x="44087" y="1896147"/>
                </a:lnTo>
                <a:lnTo>
                  <a:pt x="72572" y="1936740"/>
                </a:lnTo>
                <a:lnTo>
                  <a:pt x="107513" y="1971681"/>
                </a:lnTo>
                <a:lnTo>
                  <a:pt x="148105" y="2000165"/>
                </a:lnTo>
                <a:lnTo>
                  <a:pt x="193544" y="2021387"/>
                </a:lnTo>
                <a:lnTo>
                  <a:pt x="237089" y="2032597"/>
                </a:lnTo>
                <a:lnTo>
                  <a:pt x="282994" y="2039396"/>
                </a:lnTo>
                <a:lnTo>
                  <a:pt x="334639" y="2042888"/>
                </a:lnTo>
                <a:lnTo>
                  <a:pt x="395403" y="2044174"/>
                </a:lnTo>
                <a:lnTo>
                  <a:pt x="468664" y="2044358"/>
                </a:lnTo>
                <a:lnTo>
                  <a:pt x="2800284" y="2044358"/>
                </a:lnTo>
                <a:lnTo>
                  <a:pt x="2863173" y="2044252"/>
                </a:lnTo>
                <a:lnTo>
                  <a:pt x="2916702" y="2043507"/>
                </a:lnTo>
                <a:lnTo>
                  <a:pt x="2962885" y="2041487"/>
                </a:lnTo>
                <a:lnTo>
                  <a:pt x="3003734" y="2037552"/>
                </a:lnTo>
                <a:lnTo>
                  <a:pt x="3077489" y="2021387"/>
                </a:lnTo>
                <a:lnTo>
                  <a:pt x="3122928" y="2000165"/>
                </a:lnTo>
                <a:lnTo>
                  <a:pt x="3163521" y="1971681"/>
                </a:lnTo>
                <a:lnTo>
                  <a:pt x="3198461" y="1936740"/>
                </a:lnTo>
                <a:lnTo>
                  <a:pt x="3226945" y="1896147"/>
                </a:lnTo>
                <a:lnTo>
                  <a:pt x="3248167" y="1850709"/>
                </a:lnTo>
                <a:lnTo>
                  <a:pt x="3259377" y="1807163"/>
                </a:lnTo>
                <a:lnTo>
                  <a:pt x="3266177" y="1761258"/>
                </a:lnTo>
                <a:lnTo>
                  <a:pt x="3269669" y="1709613"/>
                </a:lnTo>
                <a:lnTo>
                  <a:pt x="3270955" y="1648850"/>
                </a:lnTo>
                <a:lnTo>
                  <a:pt x="3271139" y="1575588"/>
                </a:lnTo>
                <a:lnTo>
                  <a:pt x="3271033" y="407966"/>
                </a:lnTo>
                <a:lnTo>
                  <a:pt x="3270288" y="354437"/>
                </a:lnTo>
                <a:lnTo>
                  <a:pt x="3268268" y="308254"/>
                </a:lnTo>
                <a:lnTo>
                  <a:pt x="3264333" y="267405"/>
                </a:lnTo>
                <a:lnTo>
                  <a:pt x="3248167" y="193650"/>
                </a:lnTo>
                <a:lnTo>
                  <a:pt x="3226945" y="148212"/>
                </a:lnTo>
                <a:lnTo>
                  <a:pt x="3198461" y="107619"/>
                </a:lnTo>
                <a:lnTo>
                  <a:pt x="3163521" y="72678"/>
                </a:lnTo>
                <a:lnTo>
                  <a:pt x="3122928" y="44194"/>
                </a:lnTo>
                <a:lnTo>
                  <a:pt x="3077489" y="22972"/>
                </a:lnTo>
                <a:lnTo>
                  <a:pt x="3033944" y="11761"/>
                </a:lnTo>
                <a:lnTo>
                  <a:pt x="2988039" y="4961"/>
                </a:lnTo>
                <a:lnTo>
                  <a:pt x="2936394" y="1470"/>
                </a:lnTo>
                <a:lnTo>
                  <a:pt x="2875630" y="183"/>
                </a:lnTo>
                <a:lnTo>
                  <a:pt x="2802368" y="0"/>
                </a:lnTo>
                <a:close/>
              </a:path>
            </a:pathLst>
          </a:custGeom>
          <a:solidFill>
            <a:srgbClr val="C15E17"/>
          </a:solidFill>
        </p:spPr>
        <p:txBody>
          <a:bodyPr wrap="square" lIns="0" tIns="0" rIns="0" bIns="0" rtlCol="0"/>
          <a:lstStyle/>
          <a:p>
            <a:endParaRPr/>
          </a:p>
        </p:txBody>
      </p:sp>
      <p:sp>
        <p:nvSpPr>
          <p:cNvPr id="7" name="object 7"/>
          <p:cNvSpPr txBox="1"/>
          <p:nvPr/>
        </p:nvSpPr>
        <p:spPr>
          <a:xfrm>
            <a:off x="3317041" y="3149507"/>
            <a:ext cx="1651000" cy="553720"/>
          </a:xfrm>
          <a:prstGeom prst="rect">
            <a:avLst/>
          </a:prstGeom>
        </p:spPr>
        <p:txBody>
          <a:bodyPr vert="horz" wrap="square" lIns="0" tIns="13970" rIns="0" bIns="0" rtlCol="0">
            <a:spAutoFit/>
          </a:bodyPr>
          <a:lstStyle/>
          <a:p>
            <a:pPr marL="12700">
              <a:lnSpc>
                <a:spcPct val="100000"/>
              </a:lnSpc>
              <a:spcBef>
                <a:spcPts val="110"/>
              </a:spcBef>
            </a:pPr>
            <a:r>
              <a:rPr sz="3450" dirty="0">
                <a:solidFill>
                  <a:srgbClr val="FFFFFF"/>
                </a:solidFill>
                <a:latin typeface="Palatino Linotype"/>
                <a:cs typeface="Palatino Linotype"/>
              </a:rPr>
              <a:t>My</a:t>
            </a:r>
            <a:r>
              <a:rPr sz="3450" spc="-125" dirty="0">
                <a:solidFill>
                  <a:srgbClr val="FFFFFF"/>
                </a:solidFill>
                <a:latin typeface="Palatino Linotype"/>
                <a:cs typeface="Palatino Linotype"/>
              </a:rPr>
              <a:t> </a:t>
            </a:r>
            <a:r>
              <a:rPr sz="3450" spc="-25" dirty="0">
                <a:solidFill>
                  <a:srgbClr val="FFFFFF"/>
                </a:solidFill>
                <a:latin typeface="Palatino Linotype"/>
                <a:cs typeface="Palatino Linotype"/>
              </a:rPr>
              <a:t>App</a:t>
            </a:r>
            <a:endParaRPr sz="3450">
              <a:latin typeface="Palatino Linotype"/>
              <a:cs typeface="Palatino Linotype"/>
            </a:endParaRPr>
          </a:p>
        </p:txBody>
      </p:sp>
      <p:sp>
        <p:nvSpPr>
          <p:cNvPr id="8" name="object 8"/>
          <p:cNvSpPr/>
          <p:nvPr/>
        </p:nvSpPr>
        <p:spPr>
          <a:xfrm>
            <a:off x="9390464" y="7761192"/>
            <a:ext cx="2755900" cy="1177290"/>
          </a:xfrm>
          <a:custGeom>
            <a:avLst/>
            <a:gdLst/>
            <a:ahLst/>
            <a:cxnLst/>
            <a:rect l="l" t="t" r="r" b="b"/>
            <a:pathLst>
              <a:path w="2755900" h="1177290">
                <a:moveTo>
                  <a:pt x="2356738" y="0"/>
                </a:moveTo>
                <a:lnTo>
                  <a:pt x="400338" y="0"/>
                </a:lnTo>
                <a:lnTo>
                  <a:pt x="337183" y="156"/>
                </a:lnTo>
                <a:lnTo>
                  <a:pt x="284995" y="1250"/>
                </a:lnTo>
                <a:lnTo>
                  <a:pt x="240815" y="4218"/>
                </a:lnTo>
                <a:lnTo>
                  <a:pt x="201686" y="10000"/>
                </a:lnTo>
                <a:lnTo>
                  <a:pt x="164648" y="19531"/>
                </a:lnTo>
                <a:lnTo>
                  <a:pt x="116973" y="43078"/>
                </a:lnTo>
                <a:lnTo>
                  <a:pt x="76003" y="76004"/>
                </a:lnTo>
                <a:lnTo>
                  <a:pt x="43077" y="116973"/>
                </a:lnTo>
                <a:lnTo>
                  <a:pt x="19531" y="164648"/>
                </a:lnTo>
                <a:lnTo>
                  <a:pt x="9997" y="201686"/>
                </a:lnTo>
                <a:lnTo>
                  <a:pt x="4211" y="240816"/>
                </a:lnTo>
                <a:lnTo>
                  <a:pt x="1250" y="284613"/>
                </a:lnTo>
                <a:lnTo>
                  <a:pt x="156" y="336277"/>
                </a:lnTo>
                <a:lnTo>
                  <a:pt x="0" y="398566"/>
                </a:lnTo>
                <a:lnTo>
                  <a:pt x="4" y="778717"/>
                </a:lnTo>
                <a:lnTo>
                  <a:pt x="156" y="840100"/>
                </a:lnTo>
                <a:lnTo>
                  <a:pt x="1250" y="892289"/>
                </a:lnTo>
                <a:lnTo>
                  <a:pt x="4235" y="936582"/>
                </a:lnTo>
                <a:lnTo>
                  <a:pt x="10003" y="975612"/>
                </a:lnTo>
                <a:lnTo>
                  <a:pt x="19531" y="1012636"/>
                </a:lnTo>
                <a:lnTo>
                  <a:pt x="43077" y="1060311"/>
                </a:lnTo>
                <a:lnTo>
                  <a:pt x="76003" y="1101280"/>
                </a:lnTo>
                <a:lnTo>
                  <a:pt x="116973" y="1134207"/>
                </a:lnTo>
                <a:lnTo>
                  <a:pt x="164648" y="1157753"/>
                </a:lnTo>
                <a:lnTo>
                  <a:pt x="201671" y="1167284"/>
                </a:lnTo>
                <a:lnTo>
                  <a:pt x="240702" y="1173065"/>
                </a:lnTo>
                <a:lnTo>
                  <a:pt x="284612" y="1176034"/>
                </a:lnTo>
                <a:lnTo>
                  <a:pt x="336276" y="1177128"/>
                </a:lnTo>
                <a:lnTo>
                  <a:pt x="398566" y="1177284"/>
                </a:lnTo>
                <a:lnTo>
                  <a:pt x="2354969" y="1177284"/>
                </a:lnTo>
                <a:lnTo>
                  <a:pt x="2418122" y="1177128"/>
                </a:lnTo>
                <a:lnTo>
                  <a:pt x="2470310" y="1176034"/>
                </a:lnTo>
                <a:lnTo>
                  <a:pt x="2514489" y="1173065"/>
                </a:lnTo>
                <a:lnTo>
                  <a:pt x="2553619" y="1167284"/>
                </a:lnTo>
                <a:lnTo>
                  <a:pt x="2590658" y="1157753"/>
                </a:lnTo>
                <a:lnTo>
                  <a:pt x="2638333" y="1134207"/>
                </a:lnTo>
                <a:lnTo>
                  <a:pt x="2679303" y="1101280"/>
                </a:lnTo>
                <a:lnTo>
                  <a:pt x="2712229" y="1060311"/>
                </a:lnTo>
                <a:lnTo>
                  <a:pt x="2735774" y="1012636"/>
                </a:lnTo>
                <a:lnTo>
                  <a:pt x="2745311" y="975598"/>
                </a:lnTo>
                <a:lnTo>
                  <a:pt x="2751100" y="936468"/>
                </a:lnTo>
                <a:lnTo>
                  <a:pt x="2754062" y="892671"/>
                </a:lnTo>
                <a:lnTo>
                  <a:pt x="2755156" y="841007"/>
                </a:lnTo>
                <a:lnTo>
                  <a:pt x="2755312" y="778717"/>
                </a:lnTo>
                <a:lnTo>
                  <a:pt x="2755308" y="398566"/>
                </a:lnTo>
                <a:lnTo>
                  <a:pt x="2755156" y="337184"/>
                </a:lnTo>
                <a:lnTo>
                  <a:pt x="2754062" y="284996"/>
                </a:lnTo>
                <a:lnTo>
                  <a:pt x="2751075" y="240703"/>
                </a:lnTo>
                <a:lnTo>
                  <a:pt x="2745305" y="201672"/>
                </a:lnTo>
                <a:lnTo>
                  <a:pt x="2735774" y="164648"/>
                </a:lnTo>
                <a:lnTo>
                  <a:pt x="2712229" y="116973"/>
                </a:lnTo>
                <a:lnTo>
                  <a:pt x="2679303" y="76004"/>
                </a:lnTo>
                <a:lnTo>
                  <a:pt x="2638333" y="43078"/>
                </a:lnTo>
                <a:lnTo>
                  <a:pt x="2590658" y="19531"/>
                </a:lnTo>
                <a:lnTo>
                  <a:pt x="2553633" y="10000"/>
                </a:lnTo>
                <a:lnTo>
                  <a:pt x="2514603" y="4218"/>
                </a:lnTo>
                <a:lnTo>
                  <a:pt x="2470692" y="1250"/>
                </a:lnTo>
                <a:lnTo>
                  <a:pt x="2419028" y="156"/>
                </a:lnTo>
                <a:lnTo>
                  <a:pt x="2356738" y="0"/>
                </a:lnTo>
                <a:close/>
              </a:path>
            </a:pathLst>
          </a:custGeom>
          <a:solidFill>
            <a:srgbClr val="7E649B"/>
          </a:solidFill>
        </p:spPr>
        <p:txBody>
          <a:bodyPr wrap="square" lIns="0" tIns="0" rIns="0" bIns="0" rtlCol="0"/>
          <a:lstStyle/>
          <a:p>
            <a:endParaRPr/>
          </a:p>
        </p:txBody>
      </p:sp>
      <p:sp>
        <p:nvSpPr>
          <p:cNvPr id="9" name="object 9"/>
          <p:cNvSpPr txBox="1"/>
          <p:nvPr/>
        </p:nvSpPr>
        <p:spPr>
          <a:xfrm>
            <a:off x="9767106" y="8154590"/>
            <a:ext cx="199580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BaseballCoach</a:t>
            </a:r>
            <a:endParaRPr sz="2300">
              <a:latin typeface="Palatino Linotype"/>
              <a:cs typeface="Palatino Linotype"/>
            </a:endParaRPr>
          </a:p>
        </p:txBody>
      </p:sp>
      <p:pic>
        <p:nvPicPr>
          <p:cNvPr id="10" name="object 10"/>
          <p:cNvPicPr/>
          <p:nvPr/>
        </p:nvPicPr>
        <p:blipFill>
          <a:blip r:embed="rId3" cstate="print"/>
          <a:stretch>
            <a:fillRect/>
          </a:stretch>
        </p:blipFill>
        <p:spPr>
          <a:xfrm>
            <a:off x="6089826" y="2964665"/>
            <a:ext cx="6470073" cy="248920"/>
          </a:xfrm>
          <a:prstGeom prst="rect">
            <a:avLst/>
          </a:prstGeom>
        </p:spPr>
      </p:pic>
      <p:pic>
        <p:nvPicPr>
          <p:cNvPr id="11" name="object 11"/>
          <p:cNvPicPr/>
          <p:nvPr/>
        </p:nvPicPr>
        <p:blipFill>
          <a:blip r:embed="rId4" cstate="print"/>
          <a:stretch>
            <a:fillRect/>
          </a:stretch>
        </p:blipFill>
        <p:spPr>
          <a:xfrm>
            <a:off x="6059345" y="3881173"/>
            <a:ext cx="6470860" cy="248920"/>
          </a:xfrm>
          <a:prstGeom prst="rect">
            <a:avLst/>
          </a:prstGeom>
        </p:spPr>
      </p:pic>
      <p:sp>
        <p:nvSpPr>
          <p:cNvPr id="12" name="object 12"/>
          <p:cNvSpPr txBox="1"/>
          <p:nvPr/>
        </p:nvSpPr>
        <p:spPr>
          <a:xfrm>
            <a:off x="7201740" y="2322307"/>
            <a:ext cx="421640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a:cs typeface="Arial"/>
              </a:rPr>
              <a:t>give</a:t>
            </a:r>
            <a:r>
              <a:rPr sz="2950" spc="5" dirty="0">
                <a:latin typeface="Arial"/>
                <a:cs typeface="Arial"/>
              </a:rPr>
              <a:t> </a:t>
            </a:r>
            <a:r>
              <a:rPr sz="2950" dirty="0">
                <a:latin typeface="Arial"/>
                <a:cs typeface="Arial"/>
              </a:rPr>
              <a:t>me</a:t>
            </a:r>
            <a:r>
              <a:rPr sz="2950" spc="5" dirty="0">
                <a:latin typeface="Arial"/>
                <a:cs typeface="Arial"/>
              </a:rPr>
              <a:t> </a:t>
            </a:r>
            <a:r>
              <a:rPr sz="2950" dirty="0">
                <a:latin typeface="Arial"/>
                <a:cs typeface="Arial"/>
              </a:rPr>
              <a:t>a</a:t>
            </a:r>
            <a:r>
              <a:rPr sz="2950" spc="5" dirty="0">
                <a:latin typeface="Arial"/>
                <a:cs typeface="Arial"/>
              </a:rPr>
              <a:t> </a:t>
            </a:r>
            <a:r>
              <a:rPr sz="2950" dirty="0">
                <a:latin typeface="Arial"/>
                <a:cs typeface="Arial"/>
              </a:rPr>
              <a:t>“Coach” </a:t>
            </a:r>
            <a:r>
              <a:rPr sz="2950" spc="-10" dirty="0">
                <a:latin typeface="Arial"/>
                <a:cs typeface="Arial"/>
              </a:rPr>
              <a:t>object</a:t>
            </a:r>
            <a:endParaRPr sz="2950">
              <a:latin typeface="Arial"/>
              <a:cs typeface="Arial"/>
            </a:endParaRPr>
          </a:p>
        </p:txBody>
      </p:sp>
      <p:sp>
        <p:nvSpPr>
          <p:cNvPr id="13" name="object 13"/>
          <p:cNvSpPr txBox="1"/>
          <p:nvPr/>
        </p:nvSpPr>
        <p:spPr>
          <a:xfrm>
            <a:off x="13295794" y="8060352"/>
            <a:ext cx="188277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HockeyCoach</a:t>
            </a:r>
            <a:endParaRPr sz="2300">
              <a:latin typeface="Palatino Linotype"/>
              <a:cs typeface="Palatino Linotype"/>
            </a:endParaRPr>
          </a:p>
        </p:txBody>
      </p:sp>
      <p:pic>
        <p:nvPicPr>
          <p:cNvPr id="14" name="object 14"/>
          <p:cNvPicPr/>
          <p:nvPr/>
        </p:nvPicPr>
        <p:blipFill>
          <a:blip r:embed="rId5" cstate="print"/>
          <a:stretch>
            <a:fillRect/>
          </a:stretch>
        </p:blipFill>
        <p:spPr>
          <a:xfrm>
            <a:off x="16323712" y="7761192"/>
            <a:ext cx="2755308" cy="1177284"/>
          </a:xfrm>
          <a:prstGeom prst="rect">
            <a:avLst/>
          </a:prstGeom>
        </p:spPr>
      </p:pic>
      <p:sp>
        <p:nvSpPr>
          <p:cNvPr id="15" name="object 15"/>
          <p:cNvSpPr txBox="1"/>
          <p:nvPr/>
        </p:nvSpPr>
        <p:spPr>
          <a:xfrm>
            <a:off x="16782600" y="8154590"/>
            <a:ext cx="1833245" cy="37782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FFFFFF"/>
                </a:solidFill>
                <a:latin typeface="Palatino Linotype"/>
                <a:cs typeface="Palatino Linotype"/>
              </a:rPr>
              <a:t>CricketCoach</a:t>
            </a:r>
            <a:endParaRPr sz="2300">
              <a:latin typeface="Palatino Linotype"/>
              <a:cs typeface="Palatino Linotype"/>
            </a:endParaRPr>
          </a:p>
        </p:txBody>
      </p:sp>
      <p:sp>
        <p:nvSpPr>
          <p:cNvPr id="16" name="object 16"/>
          <p:cNvSpPr/>
          <p:nvPr/>
        </p:nvSpPr>
        <p:spPr>
          <a:xfrm>
            <a:off x="12845600" y="1947490"/>
            <a:ext cx="3271520" cy="2974975"/>
          </a:xfrm>
          <a:custGeom>
            <a:avLst/>
            <a:gdLst/>
            <a:ahLst/>
            <a:cxnLst/>
            <a:rect l="l" t="t" r="r" b="b"/>
            <a:pathLst>
              <a:path w="3271519" h="2974975">
                <a:moveTo>
                  <a:pt x="2802363" y="0"/>
                </a:moveTo>
                <a:lnTo>
                  <a:pt x="470748" y="0"/>
                </a:lnTo>
                <a:lnTo>
                  <a:pt x="407860" y="106"/>
                </a:lnTo>
                <a:lnTo>
                  <a:pt x="354332" y="850"/>
                </a:lnTo>
                <a:lnTo>
                  <a:pt x="308149" y="2871"/>
                </a:lnTo>
                <a:lnTo>
                  <a:pt x="267299" y="6806"/>
                </a:lnTo>
                <a:lnTo>
                  <a:pt x="193542" y="22971"/>
                </a:lnTo>
                <a:lnTo>
                  <a:pt x="148105" y="44193"/>
                </a:lnTo>
                <a:lnTo>
                  <a:pt x="107513" y="72677"/>
                </a:lnTo>
                <a:lnTo>
                  <a:pt x="72572" y="107618"/>
                </a:lnTo>
                <a:lnTo>
                  <a:pt x="44087" y="148210"/>
                </a:lnTo>
                <a:lnTo>
                  <a:pt x="22866" y="193649"/>
                </a:lnTo>
                <a:lnTo>
                  <a:pt x="11655" y="237194"/>
                </a:lnTo>
                <a:lnTo>
                  <a:pt x="4855" y="283100"/>
                </a:lnTo>
                <a:lnTo>
                  <a:pt x="1363" y="334745"/>
                </a:lnTo>
                <a:lnTo>
                  <a:pt x="77" y="395509"/>
                </a:lnTo>
                <a:lnTo>
                  <a:pt x="0" y="2566453"/>
                </a:lnTo>
                <a:lnTo>
                  <a:pt x="744" y="2619982"/>
                </a:lnTo>
                <a:lnTo>
                  <a:pt x="2765" y="2666164"/>
                </a:lnTo>
                <a:lnTo>
                  <a:pt x="6700" y="2707014"/>
                </a:lnTo>
                <a:lnTo>
                  <a:pt x="22866" y="2780769"/>
                </a:lnTo>
                <a:lnTo>
                  <a:pt x="44087" y="2826208"/>
                </a:lnTo>
                <a:lnTo>
                  <a:pt x="72572" y="2866800"/>
                </a:lnTo>
                <a:lnTo>
                  <a:pt x="107513" y="2901741"/>
                </a:lnTo>
                <a:lnTo>
                  <a:pt x="148105" y="2930225"/>
                </a:lnTo>
                <a:lnTo>
                  <a:pt x="193542" y="2951447"/>
                </a:lnTo>
                <a:lnTo>
                  <a:pt x="237089" y="2962657"/>
                </a:lnTo>
                <a:lnTo>
                  <a:pt x="282995" y="2969457"/>
                </a:lnTo>
                <a:lnTo>
                  <a:pt x="334640" y="2972949"/>
                </a:lnTo>
                <a:lnTo>
                  <a:pt x="395403" y="2974235"/>
                </a:lnTo>
                <a:lnTo>
                  <a:pt x="468664" y="2974419"/>
                </a:lnTo>
                <a:lnTo>
                  <a:pt x="2800279" y="2974419"/>
                </a:lnTo>
                <a:lnTo>
                  <a:pt x="2863171" y="2974313"/>
                </a:lnTo>
                <a:lnTo>
                  <a:pt x="2916702" y="2973568"/>
                </a:lnTo>
                <a:lnTo>
                  <a:pt x="2962885" y="2971547"/>
                </a:lnTo>
                <a:lnTo>
                  <a:pt x="3003735" y="2967612"/>
                </a:lnTo>
                <a:lnTo>
                  <a:pt x="3077485" y="2951447"/>
                </a:lnTo>
                <a:lnTo>
                  <a:pt x="3122926" y="2930225"/>
                </a:lnTo>
                <a:lnTo>
                  <a:pt x="3163519" y="2901741"/>
                </a:lnTo>
                <a:lnTo>
                  <a:pt x="3198460" y="2866800"/>
                </a:lnTo>
                <a:lnTo>
                  <a:pt x="3226946" y="2826208"/>
                </a:lnTo>
                <a:lnTo>
                  <a:pt x="3248171" y="2780769"/>
                </a:lnTo>
                <a:lnTo>
                  <a:pt x="3259377" y="2737224"/>
                </a:lnTo>
                <a:lnTo>
                  <a:pt x="3266174" y="2691319"/>
                </a:lnTo>
                <a:lnTo>
                  <a:pt x="3269664" y="2639674"/>
                </a:lnTo>
                <a:lnTo>
                  <a:pt x="3270950" y="2578910"/>
                </a:lnTo>
                <a:lnTo>
                  <a:pt x="3271134" y="2505648"/>
                </a:lnTo>
                <a:lnTo>
                  <a:pt x="3271028" y="407966"/>
                </a:lnTo>
                <a:lnTo>
                  <a:pt x="3270283" y="354437"/>
                </a:lnTo>
                <a:lnTo>
                  <a:pt x="3268264" y="308254"/>
                </a:lnTo>
                <a:lnTo>
                  <a:pt x="3264330" y="267404"/>
                </a:lnTo>
                <a:lnTo>
                  <a:pt x="3248171" y="193649"/>
                </a:lnTo>
                <a:lnTo>
                  <a:pt x="3226946" y="148210"/>
                </a:lnTo>
                <a:lnTo>
                  <a:pt x="3198460" y="107618"/>
                </a:lnTo>
                <a:lnTo>
                  <a:pt x="3163519" y="72677"/>
                </a:lnTo>
                <a:lnTo>
                  <a:pt x="3122926" y="44193"/>
                </a:lnTo>
                <a:lnTo>
                  <a:pt x="3077485" y="22971"/>
                </a:lnTo>
                <a:lnTo>
                  <a:pt x="3033943" y="11761"/>
                </a:lnTo>
                <a:lnTo>
                  <a:pt x="2988039" y="4961"/>
                </a:lnTo>
                <a:lnTo>
                  <a:pt x="2936394" y="1470"/>
                </a:lnTo>
                <a:lnTo>
                  <a:pt x="2875629" y="183"/>
                </a:lnTo>
                <a:lnTo>
                  <a:pt x="2802363" y="0"/>
                </a:lnTo>
                <a:close/>
              </a:path>
            </a:pathLst>
          </a:custGeom>
          <a:solidFill>
            <a:srgbClr val="729460"/>
          </a:solidFill>
        </p:spPr>
        <p:txBody>
          <a:bodyPr wrap="square" lIns="0" tIns="0" rIns="0" bIns="0" rtlCol="0"/>
          <a:lstStyle/>
          <a:p>
            <a:endParaRPr/>
          </a:p>
        </p:txBody>
      </p:sp>
      <p:sp>
        <p:nvSpPr>
          <p:cNvPr id="17" name="object 17"/>
          <p:cNvSpPr txBox="1"/>
          <p:nvPr/>
        </p:nvSpPr>
        <p:spPr>
          <a:xfrm>
            <a:off x="13735572" y="1960014"/>
            <a:ext cx="1492250" cy="1198245"/>
          </a:xfrm>
          <a:prstGeom prst="rect">
            <a:avLst/>
          </a:prstGeom>
        </p:spPr>
        <p:txBody>
          <a:bodyPr vert="horz" wrap="square" lIns="0" tIns="12065" rIns="0" bIns="0" rtlCol="0">
            <a:spAutoFit/>
          </a:bodyPr>
          <a:lstStyle/>
          <a:p>
            <a:pPr marL="12700" marR="5080" indent="62230">
              <a:lnSpc>
                <a:spcPct val="111500"/>
              </a:lnSpc>
              <a:spcBef>
                <a:spcPts val="95"/>
              </a:spcBef>
            </a:pPr>
            <a:r>
              <a:rPr sz="3450" b="1" spc="-10" dirty="0">
                <a:solidFill>
                  <a:srgbClr val="FFFFFF"/>
                </a:solidFill>
                <a:latin typeface="Palatino Linotype"/>
                <a:cs typeface="Palatino Linotype"/>
              </a:rPr>
              <a:t>Object Factory</a:t>
            </a:r>
            <a:endParaRPr sz="3450">
              <a:latin typeface="Palatino Linotype"/>
              <a:cs typeface="Palatino Linotype"/>
            </a:endParaRPr>
          </a:p>
        </p:txBody>
      </p:sp>
      <p:pic>
        <p:nvPicPr>
          <p:cNvPr id="18" name="object 18"/>
          <p:cNvPicPr/>
          <p:nvPr/>
        </p:nvPicPr>
        <p:blipFill>
          <a:blip r:embed="rId6" cstate="print"/>
          <a:stretch>
            <a:fillRect/>
          </a:stretch>
        </p:blipFill>
        <p:spPr>
          <a:xfrm>
            <a:off x="13699007" y="3299633"/>
            <a:ext cx="1564228" cy="1564228"/>
          </a:xfrm>
          <a:prstGeom prst="rect">
            <a:avLst/>
          </a:prstGeom>
        </p:spPr>
      </p:pic>
      <p:pic>
        <p:nvPicPr>
          <p:cNvPr id="19" name="object 19"/>
          <p:cNvPicPr/>
          <p:nvPr/>
        </p:nvPicPr>
        <p:blipFill>
          <a:blip r:embed="rId7" cstate="print"/>
          <a:stretch>
            <a:fillRect/>
          </a:stretch>
        </p:blipFill>
        <p:spPr>
          <a:xfrm>
            <a:off x="13842510" y="5476273"/>
            <a:ext cx="1570632" cy="1570632"/>
          </a:xfrm>
          <a:prstGeom prst="rect">
            <a:avLst/>
          </a:prstGeom>
        </p:spPr>
      </p:pic>
      <p:sp>
        <p:nvSpPr>
          <p:cNvPr id="20" name="object 20"/>
          <p:cNvSpPr txBox="1"/>
          <p:nvPr/>
        </p:nvSpPr>
        <p:spPr>
          <a:xfrm>
            <a:off x="15337617" y="6008059"/>
            <a:ext cx="218440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a:cs typeface="Arial"/>
              </a:rPr>
              <a:t>configuration</a:t>
            </a:r>
            <a:endParaRPr sz="2950">
              <a:latin typeface="Arial"/>
              <a:cs typeface="Arial"/>
            </a:endParaRPr>
          </a:p>
        </p:txBody>
      </p:sp>
      <p:grpSp>
        <p:nvGrpSpPr>
          <p:cNvPr id="21" name="object 21"/>
          <p:cNvGrpSpPr/>
          <p:nvPr/>
        </p:nvGrpSpPr>
        <p:grpSpPr>
          <a:xfrm>
            <a:off x="10947408" y="6542297"/>
            <a:ext cx="5457825" cy="1329690"/>
            <a:chOff x="10947408" y="6542297"/>
            <a:chExt cx="5457825" cy="1329690"/>
          </a:xfrm>
        </p:grpSpPr>
        <p:sp>
          <p:nvSpPr>
            <p:cNvPr id="22" name="object 22"/>
            <p:cNvSpPr/>
            <p:nvPr/>
          </p:nvSpPr>
          <p:spPr>
            <a:xfrm>
              <a:off x="10957886" y="6552775"/>
              <a:ext cx="3072130" cy="1148715"/>
            </a:xfrm>
            <a:custGeom>
              <a:avLst/>
              <a:gdLst/>
              <a:ahLst/>
              <a:cxnLst/>
              <a:rect l="l" t="t" r="r" b="b"/>
              <a:pathLst>
                <a:path w="3072130" h="1148715">
                  <a:moveTo>
                    <a:pt x="0" y="1148408"/>
                  </a:moveTo>
                  <a:lnTo>
                    <a:pt x="3071637" y="0"/>
                  </a:lnTo>
                </a:path>
              </a:pathLst>
            </a:custGeom>
            <a:ln w="20941">
              <a:solidFill>
                <a:srgbClr val="202020"/>
              </a:solidFill>
              <a:prstDash val="dash"/>
            </a:ln>
          </p:spPr>
          <p:txBody>
            <a:bodyPr wrap="square" lIns="0" tIns="0" rIns="0" bIns="0" rtlCol="0"/>
            <a:lstStyle/>
            <a:p>
              <a:endParaRPr/>
            </a:p>
          </p:txBody>
        </p:sp>
        <p:sp>
          <p:nvSpPr>
            <p:cNvPr id="23" name="object 23"/>
            <p:cNvSpPr/>
            <p:nvPr/>
          </p:nvSpPr>
          <p:spPr>
            <a:xfrm>
              <a:off x="14406765" y="7084735"/>
              <a:ext cx="102870" cy="550545"/>
            </a:xfrm>
            <a:custGeom>
              <a:avLst/>
              <a:gdLst/>
              <a:ahLst/>
              <a:cxnLst/>
              <a:rect l="l" t="t" r="r" b="b"/>
              <a:pathLst>
                <a:path w="102869" h="550545">
                  <a:moveTo>
                    <a:pt x="0" y="550220"/>
                  </a:moveTo>
                  <a:lnTo>
                    <a:pt x="102320" y="0"/>
                  </a:lnTo>
                </a:path>
              </a:pathLst>
            </a:custGeom>
            <a:ln w="20941">
              <a:solidFill>
                <a:srgbClr val="202020"/>
              </a:solidFill>
              <a:prstDash val="dash"/>
            </a:ln>
          </p:spPr>
          <p:txBody>
            <a:bodyPr wrap="square" lIns="0" tIns="0" rIns="0" bIns="0" rtlCol="0"/>
            <a:lstStyle/>
            <a:p>
              <a:endParaRPr/>
            </a:p>
          </p:txBody>
        </p:sp>
        <p:sp>
          <p:nvSpPr>
            <p:cNvPr id="24" name="object 24"/>
            <p:cNvSpPr/>
            <p:nvPr/>
          </p:nvSpPr>
          <p:spPr>
            <a:xfrm>
              <a:off x="15231799" y="6698757"/>
              <a:ext cx="1162685" cy="1162685"/>
            </a:xfrm>
            <a:custGeom>
              <a:avLst/>
              <a:gdLst/>
              <a:ahLst/>
              <a:cxnLst/>
              <a:rect l="l" t="t" r="r" b="b"/>
              <a:pathLst>
                <a:path w="1162684" h="1162684">
                  <a:moveTo>
                    <a:pt x="1162476" y="1162476"/>
                  </a:moveTo>
                  <a:lnTo>
                    <a:pt x="0" y="0"/>
                  </a:lnTo>
                </a:path>
              </a:pathLst>
            </a:custGeom>
            <a:ln w="20941">
              <a:solidFill>
                <a:srgbClr val="202020"/>
              </a:solidFill>
              <a:prstDash val="dash"/>
            </a:ln>
          </p:spPr>
          <p:txBody>
            <a:bodyPr wrap="square" lIns="0" tIns="0" rIns="0" bIns="0" rtlCol="0"/>
            <a:lstStyle/>
            <a:p>
              <a:endParaRPr/>
            </a:p>
          </p:txBody>
        </p:sp>
      </p:grpSp>
      <p:sp>
        <p:nvSpPr>
          <p:cNvPr id="25" name="object 25"/>
          <p:cNvSpPr txBox="1"/>
          <p:nvPr/>
        </p:nvSpPr>
        <p:spPr>
          <a:xfrm>
            <a:off x="6039471" y="7693871"/>
            <a:ext cx="2046605" cy="712470"/>
          </a:xfrm>
          <a:prstGeom prst="rect">
            <a:avLst/>
          </a:prstGeom>
        </p:spPr>
        <p:txBody>
          <a:bodyPr vert="horz" wrap="square" lIns="0" tIns="37465" rIns="0" bIns="0" rtlCol="0">
            <a:spAutoFit/>
          </a:bodyPr>
          <a:lstStyle/>
          <a:p>
            <a:pPr marL="12700" marR="5080" indent="104139">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6" name="object 26"/>
          <p:cNvSpPr txBox="1"/>
          <p:nvPr/>
        </p:nvSpPr>
        <p:spPr>
          <a:xfrm>
            <a:off x="13212027" y="9808990"/>
            <a:ext cx="2046605" cy="712470"/>
          </a:xfrm>
          <a:prstGeom prst="rect">
            <a:avLst/>
          </a:prstGeom>
        </p:spPr>
        <p:txBody>
          <a:bodyPr vert="horz" wrap="square" lIns="0" tIns="37465" rIns="0" bIns="0" rtlCol="0">
            <a:spAutoFit/>
          </a:bodyPr>
          <a:lstStyle/>
          <a:p>
            <a:pPr marL="12700" marR="5080" indent="93980">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7" name="object 27"/>
          <p:cNvSpPr txBox="1"/>
          <p:nvPr/>
        </p:nvSpPr>
        <p:spPr>
          <a:xfrm>
            <a:off x="16960605" y="9808990"/>
            <a:ext cx="2046605" cy="712470"/>
          </a:xfrm>
          <a:prstGeom prst="rect">
            <a:avLst/>
          </a:prstGeom>
        </p:spPr>
        <p:txBody>
          <a:bodyPr vert="horz" wrap="square" lIns="0" tIns="37465" rIns="0" bIns="0" rtlCol="0">
            <a:spAutoFit/>
          </a:bodyPr>
          <a:lstStyle/>
          <a:p>
            <a:pPr marL="12700" marR="5080" indent="104139">
              <a:lnSpc>
                <a:spcPts val="2640"/>
              </a:lnSpc>
              <a:spcBef>
                <a:spcPts val="295"/>
              </a:spcBef>
            </a:pPr>
            <a:r>
              <a:rPr sz="2300" i="1" spc="-10" dirty="0">
                <a:latin typeface="Arial"/>
                <a:cs typeface="Arial"/>
              </a:rPr>
              <a:t>dependencies </a:t>
            </a:r>
            <a:r>
              <a:rPr sz="2300" i="1" dirty="0">
                <a:latin typeface="Arial"/>
                <a:cs typeface="Arial"/>
              </a:rPr>
              <a:t>(helper </a:t>
            </a:r>
            <a:r>
              <a:rPr sz="2300" i="1" spc="-10" dirty="0">
                <a:latin typeface="Arial"/>
                <a:cs typeface="Arial"/>
              </a:rPr>
              <a:t>objects)</a:t>
            </a:r>
            <a:endParaRPr sz="2300">
              <a:latin typeface="Arial"/>
              <a:cs typeface="Arial"/>
            </a:endParaRPr>
          </a:p>
        </p:txBody>
      </p:sp>
      <p:sp>
        <p:nvSpPr>
          <p:cNvPr id="28" name="object 28"/>
          <p:cNvSpPr txBox="1"/>
          <p:nvPr/>
        </p:nvSpPr>
        <p:spPr>
          <a:xfrm>
            <a:off x="13766984" y="1086742"/>
            <a:ext cx="1417955" cy="553720"/>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Spring</a:t>
            </a:r>
            <a:endParaRPr sz="3450">
              <a:latin typeface="Arial"/>
              <a:cs typeface="Arial"/>
            </a:endParaRPr>
          </a:p>
        </p:txBody>
      </p:sp>
      <p:grpSp>
        <p:nvGrpSpPr>
          <p:cNvPr id="29" name="object 29"/>
          <p:cNvGrpSpPr/>
          <p:nvPr/>
        </p:nvGrpSpPr>
        <p:grpSpPr>
          <a:xfrm>
            <a:off x="8287617" y="7892815"/>
            <a:ext cx="954405" cy="849630"/>
            <a:chOff x="8287617" y="7892815"/>
            <a:chExt cx="954405" cy="849630"/>
          </a:xfrm>
        </p:grpSpPr>
        <p:sp>
          <p:nvSpPr>
            <p:cNvPr id="30" name="object 30"/>
            <p:cNvSpPr/>
            <p:nvPr/>
          </p:nvSpPr>
          <p:spPr>
            <a:xfrm>
              <a:off x="8298088" y="7903286"/>
              <a:ext cx="608330" cy="612775"/>
            </a:xfrm>
            <a:custGeom>
              <a:avLst/>
              <a:gdLst/>
              <a:ahLst/>
              <a:cxnLst/>
              <a:rect l="l" t="t" r="r" b="b"/>
              <a:pathLst>
                <a:path w="608329" h="612775">
                  <a:moveTo>
                    <a:pt x="303992" y="0"/>
                  </a:moveTo>
                  <a:lnTo>
                    <a:pt x="0" y="233894"/>
                  </a:lnTo>
                  <a:lnTo>
                    <a:pt x="116114" y="612343"/>
                  </a:lnTo>
                  <a:lnTo>
                    <a:pt x="491871" y="612343"/>
                  </a:lnTo>
                  <a:lnTo>
                    <a:pt x="607986" y="233894"/>
                  </a:lnTo>
                  <a:lnTo>
                    <a:pt x="303992" y="0"/>
                  </a:lnTo>
                  <a:close/>
                </a:path>
              </a:pathLst>
            </a:custGeom>
            <a:solidFill>
              <a:srgbClr val="615F5C"/>
            </a:solidFill>
          </p:spPr>
          <p:txBody>
            <a:bodyPr wrap="square" lIns="0" tIns="0" rIns="0" bIns="0" rtlCol="0"/>
            <a:lstStyle/>
            <a:p>
              <a:endParaRPr/>
            </a:p>
          </p:txBody>
        </p:sp>
        <p:sp>
          <p:nvSpPr>
            <p:cNvPr id="31" name="object 31"/>
            <p:cNvSpPr/>
            <p:nvPr/>
          </p:nvSpPr>
          <p:spPr>
            <a:xfrm>
              <a:off x="8298088" y="7903286"/>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2" name="object 32"/>
            <p:cNvSpPr/>
            <p:nvPr/>
          </p:nvSpPr>
          <p:spPr>
            <a:xfrm>
              <a:off x="8460405" y="8025735"/>
              <a:ext cx="608330" cy="612775"/>
            </a:xfrm>
            <a:custGeom>
              <a:avLst/>
              <a:gdLst/>
              <a:ahLst/>
              <a:cxnLst/>
              <a:rect l="l" t="t" r="r" b="b"/>
              <a:pathLst>
                <a:path w="608329" h="612775">
                  <a:moveTo>
                    <a:pt x="303993" y="0"/>
                  </a:moveTo>
                  <a:lnTo>
                    <a:pt x="0" y="233894"/>
                  </a:lnTo>
                  <a:lnTo>
                    <a:pt x="116114" y="612343"/>
                  </a:lnTo>
                  <a:lnTo>
                    <a:pt x="491871" y="612343"/>
                  </a:lnTo>
                  <a:lnTo>
                    <a:pt x="607986" y="233894"/>
                  </a:lnTo>
                  <a:lnTo>
                    <a:pt x="303993" y="0"/>
                  </a:lnTo>
                  <a:close/>
                </a:path>
              </a:pathLst>
            </a:custGeom>
            <a:solidFill>
              <a:srgbClr val="C15E17"/>
            </a:solidFill>
          </p:spPr>
          <p:txBody>
            <a:bodyPr wrap="square" lIns="0" tIns="0" rIns="0" bIns="0" rtlCol="0"/>
            <a:lstStyle/>
            <a:p>
              <a:endParaRPr/>
            </a:p>
          </p:txBody>
        </p:sp>
        <p:sp>
          <p:nvSpPr>
            <p:cNvPr id="33" name="object 33"/>
            <p:cNvSpPr/>
            <p:nvPr/>
          </p:nvSpPr>
          <p:spPr>
            <a:xfrm>
              <a:off x="8460404" y="8025735"/>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4" name="object 34"/>
            <p:cNvSpPr/>
            <p:nvPr/>
          </p:nvSpPr>
          <p:spPr>
            <a:xfrm>
              <a:off x="8623446" y="8119391"/>
              <a:ext cx="608330" cy="612775"/>
            </a:xfrm>
            <a:custGeom>
              <a:avLst/>
              <a:gdLst/>
              <a:ahLst/>
              <a:cxnLst/>
              <a:rect l="l" t="t" r="r" b="b"/>
              <a:pathLst>
                <a:path w="608329" h="612775">
                  <a:moveTo>
                    <a:pt x="303993" y="0"/>
                  </a:moveTo>
                  <a:lnTo>
                    <a:pt x="0" y="233894"/>
                  </a:lnTo>
                  <a:lnTo>
                    <a:pt x="116115" y="612343"/>
                  </a:lnTo>
                  <a:lnTo>
                    <a:pt x="491871" y="612343"/>
                  </a:lnTo>
                  <a:lnTo>
                    <a:pt x="607987" y="233894"/>
                  </a:lnTo>
                  <a:lnTo>
                    <a:pt x="303993" y="0"/>
                  </a:lnTo>
                  <a:close/>
                </a:path>
              </a:pathLst>
            </a:custGeom>
            <a:solidFill>
              <a:srgbClr val="314864"/>
            </a:solidFill>
          </p:spPr>
          <p:txBody>
            <a:bodyPr wrap="square" lIns="0" tIns="0" rIns="0" bIns="0" rtlCol="0"/>
            <a:lstStyle/>
            <a:p>
              <a:endParaRPr/>
            </a:p>
          </p:txBody>
        </p:sp>
        <p:sp>
          <p:nvSpPr>
            <p:cNvPr id="35" name="object 35"/>
            <p:cNvSpPr/>
            <p:nvPr/>
          </p:nvSpPr>
          <p:spPr>
            <a:xfrm>
              <a:off x="8623446" y="8119391"/>
              <a:ext cx="608330" cy="612775"/>
            </a:xfrm>
            <a:custGeom>
              <a:avLst/>
              <a:gdLst/>
              <a:ahLst/>
              <a:cxnLst/>
              <a:rect l="l" t="t" r="r" b="b"/>
              <a:pathLst>
                <a:path w="608329"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grpSp>
      <p:grpSp>
        <p:nvGrpSpPr>
          <p:cNvPr id="36" name="object 36"/>
          <p:cNvGrpSpPr/>
          <p:nvPr/>
        </p:nvGrpSpPr>
        <p:grpSpPr>
          <a:xfrm>
            <a:off x="13757602" y="8875301"/>
            <a:ext cx="4707890" cy="986155"/>
            <a:chOff x="13757602" y="8875301"/>
            <a:chExt cx="4707890" cy="986155"/>
          </a:xfrm>
        </p:grpSpPr>
        <p:sp>
          <p:nvSpPr>
            <p:cNvPr id="37" name="object 37"/>
            <p:cNvSpPr/>
            <p:nvPr/>
          </p:nvSpPr>
          <p:spPr>
            <a:xfrm>
              <a:off x="13768072" y="8885772"/>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615F5C"/>
            </a:solidFill>
          </p:spPr>
          <p:txBody>
            <a:bodyPr wrap="square" lIns="0" tIns="0" rIns="0" bIns="0" rtlCol="0"/>
            <a:lstStyle/>
            <a:p>
              <a:endParaRPr/>
            </a:p>
          </p:txBody>
        </p:sp>
        <p:sp>
          <p:nvSpPr>
            <p:cNvPr id="38" name="object 38"/>
            <p:cNvSpPr/>
            <p:nvPr/>
          </p:nvSpPr>
          <p:spPr>
            <a:xfrm>
              <a:off x="13768072" y="8885772"/>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39" name="object 39"/>
            <p:cNvSpPr/>
            <p:nvPr/>
          </p:nvSpPr>
          <p:spPr>
            <a:xfrm>
              <a:off x="13930391" y="9008221"/>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C15E17"/>
            </a:solidFill>
          </p:spPr>
          <p:txBody>
            <a:bodyPr wrap="square" lIns="0" tIns="0" rIns="0" bIns="0" rtlCol="0"/>
            <a:lstStyle/>
            <a:p>
              <a:endParaRPr/>
            </a:p>
          </p:txBody>
        </p:sp>
        <p:sp>
          <p:nvSpPr>
            <p:cNvPr id="40" name="object 40"/>
            <p:cNvSpPr/>
            <p:nvPr/>
          </p:nvSpPr>
          <p:spPr>
            <a:xfrm>
              <a:off x="13930382" y="9008221"/>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1" name="object 41"/>
            <p:cNvSpPr/>
            <p:nvPr/>
          </p:nvSpPr>
          <p:spPr>
            <a:xfrm>
              <a:off x="14093423" y="9101876"/>
              <a:ext cx="608330" cy="612775"/>
            </a:xfrm>
            <a:custGeom>
              <a:avLst/>
              <a:gdLst/>
              <a:ahLst/>
              <a:cxnLst/>
              <a:rect l="l" t="t" r="r" b="b"/>
              <a:pathLst>
                <a:path w="608330" h="612775">
                  <a:moveTo>
                    <a:pt x="304001" y="0"/>
                  </a:moveTo>
                  <a:lnTo>
                    <a:pt x="0" y="233894"/>
                  </a:lnTo>
                  <a:lnTo>
                    <a:pt x="116122" y="612343"/>
                  </a:lnTo>
                  <a:lnTo>
                    <a:pt x="491880" y="612343"/>
                  </a:lnTo>
                  <a:lnTo>
                    <a:pt x="607991" y="233894"/>
                  </a:lnTo>
                  <a:lnTo>
                    <a:pt x="304001" y="0"/>
                  </a:lnTo>
                  <a:close/>
                </a:path>
              </a:pathLst>
            </a:custGeom>
            <a:solidFill>
              <a:srgbClr val="314864"/>
            </a:solidFill>
          </p:spPr>
          <p:txBody>
            <a:bodyPr wrap="square" lIns="0" tIns="0" rIns="0" bIns="0" rtlCol="0"/>
            <a:lstStyle/>
            <a:p>
              <a:endParaRPr/>
            </a:p>
          </p:txBody>
        </p:sp>
        <p:sp>
          <p:nvSpPr>
            <p:cNvPr id="42" name="object 42"/>
            <p:cNvSpPr/>
            <p:nvPr/>
          </p:nvSpPr>
          <p:spPr>
            <a:xfrm>
              <a:off x="14093424" y="9101876"/>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3" name="object 43"/>
            <p:cNvSpPr/>
            <p:nvPr/>
          </p:nvSpPr>
          <p:spPr>
            <a:xfrm>
              <a:off x="17521057" y="9022296"/>
              <a:ext cx="608330" cy="612775"/>
            </a:xfrm>
            <a:custGeom>
              <a:avLst/>
              <a:gdLst/>
              <a:ahLst/>
              <a:cxnLst/>
              <a:rect l="l" t="t" r="r" b="b"/>
              <a:pathLst>
                <a:path w="608330" h="612775">
                  <a:moveTo>
                    <a:pt x="303990" y="0"/>
                  </a:moveTo>
                  <a:lnTo>
                    <a:pt x="0" y="233894"/>
                  </a:lnTo>
                  <a:lnTo>
                    <a:pt x="116111" y="612343"/>
                  </a:lnTo>
                  <a:lnTo>
                    <a:pt x="491869" y="612343"/>
                  </a:lnTo>
                  <a:lnTo>
                    <a:pt x="607981" y="233894"/>
                  </a:lnTo>
                  <a:lnTo>
                    <a:pt x="303990" y="0"/>
                  </a:lnTo>
                  <a:close/>
                </a:path>
              </a:pathLst>
            </a:custGeom>
            <a:solidFill>
              <a:srgbClr val="615F5C"/>
            </a:solidFill>
          </p:spPr>
          <p:txBody>
            <a:bodyPr wrap="square" lIns="0" tIns="0" rIns="0" bIns="0" rtlCol="0"/>
            <a:lstStyle/>
            <a:p>
              <a:endParaRPr/>
            </a:p>
          </p:txBody>
        </p:sp>
        <p:sp>
          <p:nvSpPr>
            <p:cNvPr id="44" name="object 44"/>
            <p:cNvSpPr/>
            <p:nvPr/>
          </p:nvSpPr>
          <p:spPr>
            <a:xfrm>
              <a:off x="17521058" y="9022296"/>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5" name="object 45"/>
            <p:cNvSpPr/>
            <p:nvPr/>
          </p:nvSpPr>
          <p:spPr>
            <a:xfrm>
              <a:off x="17683366" y="9144743"/>
              <a:ext cx="608330" cy="612775"/>
            </a:xfrm>
            <a:custGeom>
              <a:avLst/>
              <a:gdLst/>
              <a:ahLst/>
              <a:cxnLst/>
              <a:rect l="l" t="t" r="r" b="b"/>
              <a:pathLst>
                <a:path w="608330" h="612775">
                  <a:moveTo>
                    <a:pt x="304001" y="0"/>
                  </a:moveTo>
                  <a:lnTo>
                    <a:pt x="0" y="233894"/>
                  </a:lnTo>
                  <a:lnTo>
                    <a:pt x="116122" y="612343"/>
                  </a:lnTo>
                  <a:lnTo>
                    <a:pt x="491869" y="612343"/>
                  </a:lnTo>
                  <a:lnTo>
                    <a:pt x="607991" y="233894"/>
                  </a:lnTo>
                  <a:lnTo>
                    <a:pt x="304001" y="0"/>
                  </a:lnTo>
                  <a:close/>
                </a:path>
              </a:pathLst>
            </a:custGeom>
            <a:solidFill>
              <a:srgbClr val="C15E17"/>
            </a:solidFill>
          </p:spPr>
          <p:txBody>
            <a:bodyPr wrap="square" lIns="0" tIns="0" rIns="0" bIns="0" rtlCol="0"/>
            <a:lstStyle/>
            <a:p>
              <a:endParaRPr/>
            </a:p>
          </p:txBody>
        </p:sp>
        <p:sp>
          <p:nvSpPr>
            <p:cNvPr id="46" name="object 46"/>
            <p:cNvSpPr/>
            <p:nvPr/>
          </p:nvSpPr>
          <p:spPr>
            <a:xfrm>
              <a:off x="17683367" y="9144743"/>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sp>
          <p:nvSpPr>
            <p:cNvPr id="47" name="object 47"/>
            <p:cNvSpPr/>
            <p:nvPr/>
          </p:nvSpPr>
          <p:spPr>
            <a:xfrm>
              <a:off x="17846408" y="9238399"/>
              <a:ext cx="608330" cy="612775"/>
            </a:xfrm>
            <a:custGeom>
              <a:avLst/>
              <a:gdLst/>
              <a:ahLst/>
              <a:cxnLst/>
              <a:rect l="l" t="t" r="r" b="b"/>
              <a:pathLst>
                <a:path w="608330" h="612775">
                  <a:moveTo>
                    <a:pt x="303990" y="0"/>
                  </a:moveTo>
                  <a:lnTo>
                    <a:pt x="0" y="233894"/>
                  </a:lnTo>
                  <a:lnTo>
                    <a:pt x="116122" y="612343"/>
                  </a:lnTo>
                  <a:lnTo>
                    <a:pt x="491869" y="612343"/>
                  </a:lnTo>
                  <a:lnTo>
                    <a:pt x="607991" y="233894"/>
                  </a:lnTo>
                  <a:lnTo>
                    <a:pt x="303990" y="0"/>
                  </a:lnTo>
                  <a:close/>
                </a:path>
              </a:pathLst>
            </a:custGeom>
            <a:solidFill>
              <a:srgbClr val="314864"/>
            </a:solidFill>
          </p:spPr>
          <p:txBody>
            <a:bodyPr wrap="square" lIns="0" tIns="0" rIns="0" bIns="0" rtlCol="0"/>
            <a:lstStyle/>
            <a:p>
              <a:endParaRPr/>
            </a:p>
          </p:txBody>
        </p:sp>
        <p:sp>
          <p:nvSpPr>
            <p:cNvPr id="48" name="object 48"/>
            <p:cNvSpPr/>
            <p:nvPr/>
          </p:nvSpPr>
          <p:spPr>
            <a:xfrm>
              <a:off x="17846409" y="9238399"/>
              <a:ext cx="608330" cy="612775"/>
            </a:xfrm>
            <a:custGeom>
              <a:avLst/>
              <a:gdLst/>
              <a:ahLst/>
              <a:cxnLst/>
              <a:rect l="l" t="t" r="r" b="b"/>
              <a:pathLst>
                <a:path w="608330" h="612775">
                  <a:moveTo>
                    <a:pt x="303993" y="0"/>
                  </a:moveTo>
                  <a:lnTo>
                    <a:pt x="607987" y="233894"/>
                  </a:lnTo>
                  <a:lnTo>
                    <a:pt x="491871" y="612343"/>
                  </a:lnTo>
                  <a:lnTo>
                    <a:pt x="116115" y="612343"/>
                  </a:lnTo>
                  <a:lnTo>
                    <a:pt x="0" y="233894"/>
                  </a:lnTo>
                  <a:lnTo>
                    <a:pt x="303993" y="0"/>
                  </a:lnTo>
                  <a:close/>
                </a:path>
              </a:pathLst>
            </a:custGeom>
            <a:ln w="20941">
              <a:solidFill>
                <a:srgbClr val="615F5C"/>
              </a:solidFill>
            </a:ln>
          </p:spPr>
          <p:txBody>
            <a:bodyPr wrap="square" lIns="0" tIns="0" rIns="0" bIns="0" rtlCol="0"/>
            <a:lstStyle/>
            <a:p>
              <a:endParaRPr/>
            </a:p>
          </p:txBody>
        </p:sp>
      </p:grpSp>
      <p:sp>
        <p:nvSpPr>
          <p:cNvPr id="49" name="object 49"/>
          <p:cNvSpPr/>
          <p:nvPr/>
        </p:nvSpPr>
        <p:spPr>
          <a:xfrm>
            <a:off x="1009641" y="6302982"/>
            <a:ext cx="3728720" cy="2101850"/>
          </a:xfrm>
          <a:custGeom>
            <a:avLst/>
            <a:gdLst/>
            <a:ahLst/>
            <a:cxnLst/>
            <a:rect l="l" t="t" r="r" b="b"/>
            <a:pathLst>
              <a:path w="3728720" h="2101850">
                <a:moveTo>
                  <a:pt x="440110" y="0"/>
                </a:moveTo>
                <a:lnTo>
                  <a:pt x="400704" y="579"/>
                </a:lnTo>
                <a:lnTo>
                  <a:pt x="358125" y="10786"/>
                </a:lnTo>
                <a:lnTo>
                  <a:pt x="319218" y="29748"/>
                </a:lnTo>
                <a:lnTo>
                  <a:pt x="285302" y="56637"/>
                </a:lnTo>
                <a:lnTo>
                  <a:pt x="257695" y="90621"/>
                </a:lnTo>
                <a:lnTo>
                  <a:pt x="240145" y="125884"/>
                </a:lnTo>
                <a:lnTo>
                  <a:pt x="226230" y="165568"/>
                </a:lnTo>
                <a:lnTo>
                  <a:pt x="213454" y="213845"/>
                </a:lnTo>
                <a:lnTo>
                  <a:pt x="199322" y="274888"/>
                </a:lnTo>
                <a:lnTo>
                  <a:pt x="27908" y="1029114"/>
                </a:lnTo>
                <a:lnTo>
                  <a:pt x="14080" y="1091091"/>
                </a:lnTo>
                <a:lnTo>
                  <a:pt x="4638" y="1140571"/>
                </a:lnTo>
                <a:lnTo>
                  <a:pt x="0" y="1182527"/>
                </a:lnTo>
                <a:lnTo>
                  <a:pt x="579" y="1221933"/>
                </a:lnTo>
                <a:lnTo>
                  <a:pt x="10786" y="1264512"/>
                </a:lnTo>
                <a:lnTo>
                  <a:pt x="29748" y="1303418"/>
                </a:lnTo>
                <a:lnTo>
                  <a:pt x="56636" y="1337334"/>
                </a:lnTo>
                <a:lnTo>
                  <a:pt x="90621" y="1364942"/>
                </a:lnTo>
                <a:lnTo>
                  <a:pt x="125884" y="1382491"/>
                </a:lnTo>
                <a:lnTo>
                  <a:pt x="165568" y="1396407"/>
                </a:lnTo>
                <a:lnTo>
                  <a:pt x="213846" y="1409183"/>
                </a:lnTo>
                <a:lnTo>
                  <a:pt x="3197124" y="2087201"/>
                </a:lnTo>
                <a:lnTo>
                  <a:pt x="3246603" y="2096642"/>
                </a:lnTo>
                <a:lnTo>
                  <a:pt x="3288559" y="2101281"/>
                </a:lnTo>
                <a:lnTo>
                  <a:pt x="3327965" y="2100702"/>
                </a:lnTo>
                <a:lnTo>
                  <a:pt x="3370545" y="2090495"/>
                </a:lnTo>
                <a:lnTo>
                  <a:pt x="3409451" y="2071532"/>
                </a:lnTo>
                <a:lnTo>
                  <a:pt x="3443367" y="2044644"/>
                </a:lnTo>
                <a:lnTo>
                  <a:pt x="3470975" y="2010659"/>
                </a:lnTo>
                <a:lnTo>
                  <a:pt x="3488524" y="1975397"/>
                </a:lnTo>
                <a:lnTo>
                  <a:pt x="3502440" y="1935712"/>
                </a:lnTo>
                <a:lnTo>
                  <a:pt x="3515216" y="1887435"/>
                </a:lnTo>
                <a:lnTo>
                  <a:pt x="3529347" y="1826392"/>
                </a:lnTo>
                <a:lnTo>
                  <a:pt x="3700761" y="1072166"/>
                </a:lnTo>
                <a:lnTo>
                  <a:pt x="3714590" y="1010189"/>
                </a:lnTo>
                <a:lnTo>
                  <a:pt x="3724031" y="960709"/>
                </a:lnTo>
                <a:lnTo>
                  <a:pt x="3728670" y="918753"/>
                </a:lnTo>
                <a:lnTo>
                  <a:pt x="3728090" y="879347"/>
                </a:lnTo>
                <a:lnTo>
                  <a:pt x="3717884" y="836768"/>
                </a:lnTo>
                <a:lnTo>
                  <a:pt x="3698921" y="797862"/>
                </a:lnTo>
                <a:lnTo>
                  <a:pt x="3672033" y="763946"/>
                </a:lnTo>
                <a:lnTo>
                  <a:pt x="3638048" y="736339"/>
                </a:lnTo>
                <a:lnTo>
                  <a:pt x="3602786" y="718789"/>
                </a:lnTo>
                <a:lnTo>
                  <a:pt x="3563101" y="704873"/>
                </a:lnTo>
                <a:lnTo>
                  <a:pt x="3514824" y="692097"/>
                </a:lnTo>
                <a:lnTo>
                  <a:pt x="593524" y="27908"/>
                </a:lnTo>
                <a:lnTo>
                  <a:pt x="531546" y="14080"/>
                </a:lnTo>
                <a:lnTo>
                  <a:pt x="482066" y="4638"/>
                </a:lnTo>
                <a:lnTo>
                  <a:pt x="440110" y="0"/>
                </a:lnTo>
                <a:close/>
              </a:path>
              <a:path w="3728720" h="2101850">
                <a:moveTo>
                  <a:pt x="592100" y="27585"/>
                </a:moveTo>
                <a:lnTo>
                  <a:pt x="593523" y="27908"/>
                </a:lnTo>
                <a:lnTo>
                  <a:pt x="592100" y="27585"/>
                </a:lnTo>
                <a:close/>
              </a:path>
            </a:pathLst>
          </a:custGeom>
          <a:solidFill>
            <a:srgbClr val="0433FF"/>
          </a:solidFill>
        </p:spPr>
        <p:txBody>
          <a:bodyPr wrap="square" lIns="0" tIns="0" rIns="0" bIns="0" rtlCol="0"/>
          <a:lstStyle/>
          <a:p>
            <a:endParaRPr/>
          </a:p>
        </p:txBody>
      </p:sp>
      <p:sp>
        <p:nvSpPr>
          <p:cNvPr id="50" name="object 50"/>
          <p:cNvSpPr txBox="1"/>
          <p:nvPr/>
        </p:nvSpPr>
        <p:spPr>
          <a:xfrm rot="720000">
            <a:off x="1521567" y="6903310"/>
            <a:ext cx="2810879" cy="438150"/>
          </a:xfrm>
          <a:prstGeom prst="rect">
            <a:avLst/>
          </a:prstGeom>
        </p:spPr>
        <p:txBody>
          <a:bodyPr vert="horz" wrap="square" lIns="0" tIns="0" rIns="0" bIns="0" rtlCol="0">
            <a:spAutoFit/>
          </a:bodyPr>
          <a:lstStyle/>
          <a:p>
            <a:pPr>
              <a:lnSpc>
                <a:spcPts val="3365"/>
              </a:lnSpc>
            </a:pPr>
            <a:r>
              <a:rPr sz="5175" b="1" baseline="1610" dirty="0">
                <a:solidFill>
                  <a:srgbClr val="FFFFFF"/>
                </a:solidFill>
                <a:latin typeface="Arial"/>
                <a:cs typeface="Arial"/>
              </a:rPr>
              <a:t>No</a:t>
            </a:r>
            <a:r>
              <a:rPr sz="5175" b="1" spc="-284" baseline="1610" dirty="0">
                <a:solidFill>
                  <a:srgbClr val="FFFFFF"/>
                </a:solidFill>
                <a:latin typeface="Arial"/>
                <a:cs typeface="Arial"/>
              </a:rPr>
              <a:t> </a:t>
            </a:r>
            <a:r>
              <a:rPr sz="3450" b="1" spc="-10" dirty="0">
                <a:solidFill>
                  <a:srgbClr val="FFFFFF"/>
                </a:solidFill>
                <a:latin typeface="Arial"/>
                <a:cs typeface="Arial"/>
              </a:rPr>
              <a:t>Assembly</a:t>
            </a:r>
            <a:endParaRPr sz="3450">
              <a:latin typeface="Arial"/>
              <a:cs typeface="Arial"/>
            </a:endParaRPr>
          </a:p>
        </p:txBody>
      </p:sp>
      <p:sp>
        <p:nvSpPr>
          <p:cNvPr id="51" name="object 51"/>
          <p:cNvSpPr txBox="1"/>
          <p:nvPr/>
        </p:nvSpPr>
        <p:spPr>
          <a:xfrm rot="720000">
            <a:off x="1834856" y="7390513"/>
            <a:ext cx="1963209" cy="438150"/>
          </a:xfrm>
          <a:prstGeom prst="rect">
            <a:avLst/>
          </a:prstGeom>
        </p:spPr>
        <p:txBody>
          <a:bodyPr vert="horz" wrap="square" lIns="0" tIns="0" rIns="0" bIns="0" rtlCol="0">
            <a:spAutoFit/>
          </a:bodyPr>
          <a:lstStyle/>
          <a:p>
            <a:pPr>
              <a:lnSpc>
                <a:spcPts val="3360"/>
              </a:lnSpc>
            </a:pPr>
            <a:r>
              <a:rPr sz="3450" b="1" spc="-10" dirty="0">
                <a:solidFill>
                  <a:srgbClr val="FFFFFF"/>
                </a:solidFill>
                <a:latin typeface="Arial"/>
                <a:cs typeface="Arial"/>
              </a:rPr>
              <a:t>Required</a:t>
            </a:r>
            <a:endParaRPr sz="345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4202" y="9998060"/>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7" name="object 7"/>
          <p:cNvSpPr txBox="1">
            <a:spLocks noGrp="1"/>
          </p:cNvSpPr>
          <p:nvPr>
            <p:ph type="title"/>
          </p:nvPr>
        </p:nvSpPr>
        <p:spPr>
          <a:xfrm>
            <a:off x="3224212" y="4054475"/>
            <a:ext cx="13655675" cy="2138680"/>
          </a:xfrm>
          <a:prstGeom prst="rect">
            <a:avLst/>
          </a:prstGeom>
        </p:spPr>
        <p:txBody>
          <a:bodyPr vert="horz" wrap="square" lIns="0" tIns="9525" rIns="0" bIns="0" rtlCol="0">
            <a:spAutoFit/>
          </a:bodyPr>
          <a:lstStyle/>
          <a:p>
            <a:pPr marL="5331460" marR="9525" indent="-5319395">
              <a:lnSpc>
                <a:spcPct val="100600"/>
              </a:lnSpc>
              <a:spcBef>
                <a:spcPts val="75"/>
              </a:spcBef>
            </a:pPr>
            <a:r>
              <a:rPr sz="6900" b="1" spc="-125" dirty="0">
                <a:solidFill>
                  <a:srgbClr val="000000"/>
                </a:solidFill>
                <a:latin typeface="Arial"/>
                <a:cs typeface="Arial"/>
              </a:rPr>
              <a:t>Constructor</a:t>
            </a:r>
            <a:r>
              <a:rPr sz="6900" b="1" spc="-305" dirty="0">
                <a:solidFill>
                  <a:srgbClr val="000000"/>
                </a:solidFill>
                <a:latin typeface="Arial"/>
                <a:cs typeface="Arial"/>
              </a:rPr>
              <a:t> </a:t>
            </a:r>
            <a:r>
              <a:rPr sz="6900" b="1" spc="-114" dirty="0">
                <a:solidFill>
                  <a:srgbClr val="000000"/>
                </a:solidFill>
                <a:latin typeface="Arial"/>
                <a:cs typeface="Arial"/>
              </a:rPr>
              <a:t>Injection</a:t>
            </a:r>
            <a:r>
              <a:rPr sz="6900" b="1" spc="-305" dirty="0">
                <a:solidFill>
                  <a:srgbClr val="000000"/>
                </a:solidFill>
                <a:latin typeface="Arial"/>
                <a:cs typeface="Arial"/>
              </a:rPr>
              <a:t> </a:t>
            </a:r>
            <a:r>
              <a:rPr sz="6900" b="1" dirty="0">
                <a:solidFill>
                  <a:srgbClr val="000000"/>
                </a:solidFill>
                <a:latin typeface="Arial"/>
                <a:cs typeface="Arial"/>
              </a:rPr>
              <a:t>-</a:t>
            </a:r>
            <a:r>
              <a:rPr sz="6900" b="1" spc="-300" dirty="0">
                <a:solidFill>
                  <a:srgbClr val="000000"/>
                </a:solidFill>
                <a:latin typeface="Arial"/>
                <a:cs typeface="Arial"/>
              </a:rPr>
              <a:t> </a:t>
            </a:r>
            <a:r>
              <a:rPr sz="6900" b="1" spc="-105" dirty="0">
                <a:solidFill>
                  <a:srgbClr val="000000"/>
                </a:solidFill>
                <a:latin typeface="Arial"/>
                <a:cs typeface="Arial"/>
              </a:rPr>
              <a:t>Behind</a:t>
            </a:r>
            <a:r>
              <a:rPr sz="6900" b="1" spc="-305" dirty="0">
                <a:solidFill>
                  <a:srgbClr val="000000"/>
                </a:solidFill>
                <a:latin typeface="Arial"/>
                <a:cs typeface="Arial"/>
              </a:rPr>
              <a:t> </a:t>
            </a:r>
            <a:r>
              <a:rPr sz="6900" b="1" spc="-25" dirty="0">
                <a:solidFill>
                  <a:srgbClr val="000000"/>
                </a:solidFill>
                <a:latin typeface="Arial"/>
                <a:cs typeface="Arial"/>
              </a:rPr>
              <a:t>the </a:t>
            </a:r>
            <a:r>
              <a:rPr sz="6900" b="1" spc="-10" dirty="0">
                <a:solidFill>
                  <a:srgbClr val="000000"/>
                </a:solidFill>
                <a:latin typeface="Arial"/>
                <a:cs typeface="Arial"/>
              </a:rPr>
              <a:t>Scenes</a:t>
            </a:r>
            <a:endParaRPr sz="6900" dirty="0">
              <a:latin typeface="Arial"/>
              <a:cs typeface="Arial"/>
            </a:endParaRPr>
          </a:p>
        </p:txBody>
      </p:sp>
      <p:pic>
        <p:nvPicPr>
          <p:cNvPr id="8" name="object 8"/>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397990" cy="1021080"/>
          </a:xfrm>
          <a:prstGeom prst="rect">
            <a:avLst/>
          </a:prstGeom>
        </p:spPr>
        <p:txBody>
          <a:bodyPr vert="horz" wrap="square" lIns="0" tIns="16510" rIns="0" bIns="0" rtlCol="0">
            <a:spAutoFit/>
          </a:bodyPr>
          <a:lstStyle/>
          <a:p>
            <a:pPr marL="12700">
              <a:lnSpc>
                <a:spcPct val="100000"/>
              </a:lnSpc>
              <a:spcBef>
                <a:spcPts val="130"/>
              </a:spcBef>
            </a:pPr>
            <a:r>
              <a:rPr sz="6500" b="1" spc="-315" dirty="0">
                <a:solidFill>
                  <a:srgbClr val="000000"/>
                </a:solidFill>
                <a:latin typeface="Book Antiqua"/>
                <a:cs typeface="Book Antiqua"/>
              </a:rPr>
              <a:t>How</a:t>
            </a:r>
            <a:r>
              <a:rPr sz="6500" b="1" spc="-95" dirty="0">
                <a:solidFill>
                  <a:srgbClr val="000000"/>
                </a:solidFill>
                <a:latin typeface="Book Antiqua"/>
                <a:cs typeface="Book Antiqua"/>
              </a:rPr>
              <a:t> </a:t>
            </a:r>
            <a:r>
              <a:rPr sz="6500" b="1" dirty="0">
                <a:solidFill>
                  <a:srgbClr val="000000"/>
                </a:solidFill>
                <a:latin typeface="Book Antiqua"/>
                <a:cs typeface="Book Antiqua"/>
              </a:rPr>
              <a:t>Spring</a:t>
            </a:r>
            <a:r>
              <a:rPr sz="6500" b="1" spc="-405" dirty="0">
                <a:solidFill>
                  <a:srgbClr val="000000"/>
                </a:solidFill>
                <a:latin typeface="Book Antiqua"/>
                <a:cs typeface="Book Antiqua"/>
              </a:rPr>
              <a:t> </a:t>
            </a:r>
            <a:r>
              <a:rPr sz="6500" b="1" spc="-30" dirty="0">
                <a:solidFill>
                  <a:srgbClr val="000000"/>
                </a:solidFill>
                <a:latin typeface="Book Antiqua"/>
                <a:cs typeface="Book Antiqua"/>
              </a:rPr>
              <a:t>Processes</a:t>
            </a:r>
            <a:r>
              <a:rPr sz="6500" b="1" spc="-275" dirty="0">
                <a:solidFill>
                  <a:srgbClr val="000000"/>
                </a:solidFill>
                <a:latin typeface="Book Antiqua"/>
                <a:cs typeface="Book Antiqua"/>
              </a:rPr>
              <a:t> </a:t>
            </a:r>
            <a:r>
              <a:rPr sz="6500" b="1" spc="-85" dirty="0">
                <a:solidFill>
                  <a:srgbClr val="000000"/>
                </a:solidFill>
                <a:latin typeface="Book Antiqua"/>
                <a:cs typeface="Book Antiqua"/>
              </a:rPr>
              <a:t>your</a:t>
            </a:r>
            <a:r>
              <a:rPr sz="6500" b="1" spc="-260" dirty="0">
                <a:solidFill>
                  <a:srgbClr val="000000"/>
                </a:solidFill>
                <a:latin typeface="Book Antiqua"/>
                <a:cs typeface="Book Antiqua"/>
              </a:rPr>
              <a:t> </a:t>
            </a:r>
            <a:r>
              <a:rPr sz="6500" b="1" spc="-135" dirty="0">
                <a:solidFill>
                  <a:srgbClr val="000000"/>
                </a:solidFill>
                <a:latin typeface="Book Antiqua"/>
                <a:cs typeface="Book Antiqua"/>
              </a:rPr>
              <a:t>Config</a:t>
            </a:r>
            <a:r>
              <a:rPr sz="6500" b="1" spc="-254" dirty="0">
                <a:solidFill>
                  <a:srgbClr val="000000"/>
                </a:solidFill>
                <a:latin typeface="Book Antiqua"/>
                <a:cs typeface="Book Antiqua"/>
              </a:rPr>
              <a:t> </a:t>
            </a:r>
            <a:r>
              <a:rPr sz="6500" b="1" spc="-20" dirty="0">
                <a:solidFill>
                  <a:srgbClr val="000000"/>
                </a:solidFill>
                <a:latin typeface="Book Antiqua"/>
                <a:cs typeface="Book Antiqua"/>
              </a:rPr>
              <a:t>File</a:t>
            </a:r>
            <a:endParaRPr sz="6500">
              <a:latin typeface="Book Antiqua"/>
              <a:cs typeface="Book Antiqua"/>
            </a:endParaRPr>
          </a:p>
        </p:txBody>
      </p:sp>
      <p:grpSp>
        <p:nvGrpSpPr>
          <p:cNvPr id="3" name="object 3"/>
          <p:cNvGrpSpPr/>
          <p:nvPr/>
        </p:nvGrpSpPr>
        <p:grpSpPr>
          <a:xfrm>
            <a:off x="2776852" y="2852768"/>
            <a:ext cx="14796135" cy="5835015"/>
            <a:chOff x="2776852" y="2852768"/>
            <a:chExt cx="14796135" cy="5835015"/>
          </a:xfrm>
        </p:grpSpPr>
        <p:sp>
          <p:nvSpPr>
            <p:cNvPr id="4" name="object 4"/>
            <p:cNvSpPr/>
            <p:nvPr/>
          </p:nvSpPr>
          <p:spPr>
            <a:xfrm>
              <a:off x="2954857" y="2967948"/>
              <a:ext cx="14440535" cy="5374640"/>
            </a:xfrm>
            <a:custGeom>
              <a:avLst/>
              <a:gdLst/>
              <a:ahLst/>
              <a:cxnLst/>
              <a:rect l="l" t="t" r="r" b="b"/>
              <a:pathLst>
                <a:path w="14440535" h="5374640">
                  <a:moveTo>
                    <a:pt x="0" y="0"/>
                  </a:moveTo>
                  <a:lnTo>
                    <a:pt x="14439932" y="0"/>
                  </a:lnTo>
                  <a:lnTo>
                    <a:pt x="14439932" y="5374181"/>
                  </a:lnTo>
                  <a:lnTo>
                    <a:pt x="0" y="537418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776852" y="2852768"/>
              <a:ext cx="14795947" cy="5834900"/>
            </a:xfrm>
            <a:prstGeom prst="rect">
              <a:avLst/>
            </a:prstGeom>
          </p:spPr>
        </p:pic>
      </p:grpSp>
      <p:sp>
        <p:nvSpPr>
          <p:cNvPr id="6" name="object 6"/>
          <p:cNvSpPr txBox="1"/>
          <p:nvPr/>
        </p:nvSpPr>
        <p:spPr>
          <a:xfrm>
            <a:off x="3257754" y="3526459"/>
            <a:ext cx="13050519" cy="4218305"/>
          </a:xfrm>
          <a:prstGeom prst="rect">
            <a:avLst/>
          </a:prstGeom>
        </p:spPr>
        <p:txBody>
          <a:bodyPr vert="horz" wrap="square" lIns="0" tIns="33655" rIns="0" bIns="0" rtlCol="0">
            <a:spAutoFit/>
          </a:bodyPr>
          <a:lstStyle/>
          <a:p>
            <a:pPr marL="766445" marR="5080" indent="-687705">
              <a:lnSpc>
                <a:spcPts val="4120"/>
              </a:lnSpc>
              <a:spcBef>
                <a:spcPts val="265"/>
              </a:spcBef>
            </a:pPr>
            <a:r>
              <a:rPr sz="3450" b="1" dirty="0">
                <a:solidFill>
                  <a:srgbClr val="009193"/>
                </a:solidFill>
                <a:latin typeface="Arial"/>
                <a:cs typeface="Arial"/>
              </a:rPr>
              <a:t>&lt;</a:t>
            </a:r>
            <a:r>
              <a:rPr sz="3450" b="1" dirty="0">
                <a:solidFill>
                  <a:srgbClr val="4E9192"/>
                </a:solidFill>
                <a:latin typeface="Arial"/>
                <a:cs typeface="Arial"/>
              </a:rPr>
              <a:t>bean</a:t>
            </a:r>
            <a:r>
              <a:rPr sz="3450" b="1" spc="-15" dirty="0">
                <a:solidFill>
                  <a:srgbClr val="4E9192"/>
                </a:solidFill>
                <a:latin typeface="Arial"/>
                <a:cs typeface="Arial"/>
              </a:rPr>
              <a:t> </a:t>
            </a:r>
            <a:r>
              <a:rPr sz="3450" b="1" spc="-10" dirty="0">
                <a:solidFill>
                  <a:srgbClr val="932192"/>
                </a:solidFill>
                <a:latin typeface="Arial"/>
                <a:cs typeface="Arial"/>
              </a:rPr>
              <a:t>id</a:t>
            </a:r>
            <a:r>
              <a:rPr sz="3450" b="1" spc="-10" dirty="0">
                <a:latin typeface="Arial"/>
                <a:cs typeface="Arial"/>
              </a:rPr>
              <a:t>=</a:t>
            </a:r>
            <a:r>
              <a:rPr sz="3450" b="1" i="1" spc="-10" dirty="0">
                <a:solidFill>
                  <a:srgbClr val="3933FF"/>
                </a:solidFill>
                <a:latin typeface="Arial"/>
                <a:cs typeface="Arial"/>
              </a:rPr>
              <a:t>"myFortuneService" </a:t>
            </a: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"com.luv2code.springdemo.HappyFortuneService"</a:t>
            </a:r>
            <a:r>
              <a:rPr sz="3450" b="1" spc="-10" dirty="0">
                <a:solidFill>
                  <a:srgbClr val="009193"/>
                </a:solidFill>
                <a:latin typeface="Arial"/>
                <a:cs typeface="Arial"/>
              </a:rPr>
              <a:t>&gt;</a:t>
            </a:r>
            <a:endParaRPr sz="3450">
              <a:latin typeface="Arial"/>
              <a:cs typeface="Arial"/>
            </a:endParaRPr>
          </a:p>
          <a:p>
            <a:pPr marL="144780">
              <a:lnSpc>
                <a:spcPts val="3990"/>
              </a:lnSpc>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a:latin typeface="Arial"/>
              <a:cs typeface="Arial"/>
            </a:endParaRPr>
          </a:p>
          <a:p>
            <a:pPr>
              <a:lnSpc>
                <a:spcPct val="100000"/>
              </a:lnSpc>
              <a:spcBef>
                <a:spcPts val="5"/>
              </a:spcBef>
            </a:pPr>
            <a:endParaRPr sz="3700">
              <a:latin typeface="Arial"/>
              <a:cs typeface="Arial"/>
            </a:endParaRPr>
          </a:p>
          <a:p>
            <a:pPr marL="501015" marR="1662430" indent="-488950">
              <a:lnSpc>
                <a:spcPts val="4120"/>
              </a:lnSpc>
              <a:tabLst>
                <a:tab pos="1539875" algn="l"/>
              </a:tabLst>
            </a:pPr>
            <a:r>
              <a:rPr sz="3450" b="1" spc="-10" dirty="0">
                <a:solidFill>
                  <a:srgbClr val="009193"/>
                </a:solidFill>
                <a:latin typeface="Arial"/>
                <a:cs typeface="Arial"/>
              </a:rPr>
              <a:t>&lt;</a:t>
            </a:r>
            <a:r>
              <a:rPr sz="3450" b="1" spc="-10" dirty="0">
                <a:solidFill>
                  <a:srgbClr val="4E9192"/>
                </a:solidFill>
                <a:latin typeface="Arial"/>
                <a:cs typeface="Arial"/>
              </a:rPr>
              <a:t>bean</a:t>
            </a:r>
            <a:r>
              <a:rPr sz="3450" b="1" dirty="0">
                <a:solidFill>
                  <a:srgbClr val="4E9192"/>
                </a:solidFill>
                <a:latin typeface="Arial"/>
                <a:cs typeface="Arial"/>
              </a:rPr>
              <a:t>	</a:t>
            </a:r>
            <a:r>
              <a:rPr sz="3450" b="1" spc="-10" dirty="0">
                <a:solidFill>
                  <a:srgbClr val="932192"/>
                </a:solidFill>
                <a:latin typeface="Arial"/>
                <a:cs typeface="Arial"/>
              </a:rPr>
              <a:t>id</a:t>
            </a:r>
            <a:r>
              <a:rPr sz="3450" b="1" spc="-10" dirty="0">
                <a:latin typeface="Arial"/>
                <a:cs typeface="Arial"/>
              </a:rPr>
              <a:t>=</a:t>
            </a:r>
            <a:r>
              <a:rPr sz="3450" b="1" i="1" spc="-10" dirty="0">
                <a:solidFill>
                  <a:srgbClr val="3933FF"/>
                </a:solidFill>
                <a:latin typeface="Arial"/>
                <a:cs typeface="Arial"/>
              </a:rPr>
              <a:t>"myCoach" </a:t>
            </a: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"com.luv2code.springdemo.BaseballCoach"</a:t>
            </a:r>
            <a:r>
              <a:rPr sz="3450" b="1" spc="-10" dirty="0">
                <a:solidFill>
                  <a:srgbClr val="009193"/>
                </a:solidFill>
                <a:latin typeface="Arial"/>
                <a:cs typeface="Arial"/>
              </a:rPr>
              <a:t>&gt;</a:t>
            </a:r>
            <a:endParaRPr sz="3450">
              <a:latin typeface="Arial"/>
              <a:cs typeface="Arial"/>
            </a:endParaRPr>
          </a:p>
          <a:p>
            <a:pPr marL="899160">
              <a:lnSpc>
                <a:spcPts val="3979"/>
              </a:lnSpc>
            </a:pPr>
            <a:r>
              <a:rPr sz="3450" b="1" spc="-10" dirty="0">
                <a:solidFill>
                  <a:srgbClr val="009193"/>
                </a:solidFill>
                <a:latin typeface="Arial"/>
                <a:cs typeface="Arial"/>
              </a:rPr>
              <a:t>&lt;</a:t>
            </a:r>
            <a:r>
              <a:rPr sz="3450" b="1" spc="-10" dirty="0">
                <a:solidFill>
                  <a:srgbClr val="4E9192"/>
                </a:solidFill>
                <a:latin typeface="Arial"/>
                <a:cs typeface="Arial"/>
              </a:rPr>
              <a:t>constructor-</a:t>
            </a:r>
            <a:r>
              <a:rPr sz="3450" b="1" dirty="0">
                <a:solidFill>
                  <a:srgbClr val="4E9192"/>
                </a:solidFill>
                <a:latin typeface="Arial"/>
                <a:cs typeface="Arial"/>
              </a:rPr>
              <a:t>arg</a:t>
            </a:r>
            <a:r>
              <a:rPr sz="3450" b="1" spc="30" dirty="0">
                <a:solidFill>
                  <a:srgbClr val="4E9192"/>
                </a:solidFill>
                <a:latin typeface="Arial"/>
                <a:cs typeface="Arial"/>
              </a:rPr>
              <a:t> </a:t>
            </a:r>
            <a:r>
              <a:rPr sz="3450" b="1" dirty="0">
                <a:solidFill>
                  <a:srgbClr val="932192"/>
                </a:solidFill>
                <a:latin typeface="Arial"/>
                <a:cs typeface="Arial"/>
              </a:rPr>
              <a:t>ref</a:t>
            </a:r>
            <a:r>
              <a:rPr sz="3450" b="1" dirty="0">
                <a:latin typeface="Arial"/>
                <a:cs typeface="Arial"/>
              </a:rPr>
              <a:t>=</a:t>
            </a:r>
            <a:r>
              <a:rPr sz="3450" b="1" i="1" dirty="0">
                <a:solidFill>
                  <a:srgbClr val="3933FF"/>
                </a:solidFill>
                <a:latin typeface="Arial"/>
                <a:cs typeface="Arial"/>
              </a:rPr>
              <a:t>"myFortuneService"</a:t>
            </a:r>
            <a:r>
              <a:rPr sz="3450" b="1" i="1" spc="35" dirty="0">
                <a:solidFill>
                  <a:srgbClr val="3933FF"/>
                </a:solidFill>
                <a:latin typeface="Arial"/>
                <a:cs typeface="Arial"/>
              </a:rPr>
              <a:t> </a:t>
            </a:r>
            <a:r>
              <a:rPr sz="3450" b="1" spc="-25" dirty="0">
                <a:solidFill>
                  <a:srgbClr val="009193"/>
                </a:solidFill>
                <a:latin typeface="Arial"/>
                <a:cs typeface="Arial"/>
              </a:rPr>
              <a:t>/&gt;</a:t>
            </a:r>
            <a:endParaRPr sz="3450">
              <a:latin typeface="Arial"/>
              <a:cs typeface="Arial"/>
            </a:endParaRPr>
          </a:p>
          <a:p>
            <a:pPr marL="12700">
              <a:lnSpc>
                <a:spcPts val="4130"/>
              </a:lnSpc>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a:latin typeface="Arial"/>
              <a:cs typeface="Arial"/>
            </a:endParaRPr>
          </a:p>
        </p:txBody>
      </p:sp>
      <p:sp>
        <p:nvSpPr>
          <p:cNvPr id="7" name="object 7"/>
          <p:cNvSpPr txBox="1"/>
          <p:nvPr/>
        </p:nvSpPr>
        <p:spPr>
          <a:xfrm>
            <a:off x="2824909" y="2364190"/>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1549" y="10397589"/>
            <a:ext cx="2020880" cy="827199"/>
          </a:xfrm>
          <a:prstGeom prst="rect">
            <a:avLst/>
          </a:prstGeom>
        </p:spPr>
      </p:pic>
      <p:grpSp>
        <p:nvGrpSpPr>
          <p:cNvPr id="3" name="object 3"/>
          <p:cNvGrpSpPr/>
          <p:nvPr/>
        </p:nvGrpSpPr>
        <p:grpSpPr>
          <a:xfrm>
            <a:off x="2432050" y="3216275"/>
            <a:ext cx="15820390" cy="2955925"/>
            <a:chOff x="2447246" y="2993219"/>
            <a:chExt cx="15820390" cy="2955925"/>
          </a:xfrm>
        </p:grpSpPr>
        <p:sp>
          <p:nvSpPr>
            <p:cNvPr id="4" name="object 4"/>
            <p:cNvSpPr/>
            <p:nvPr/>
          </p:nvSpPr>
          <p:spPr>
            <a:xfrm>
              <a:off x="2625251" y="3108399"/>
              <a:ext cx="15464790" cy="2494915"/>
            </a:xfrm>
            <a:custGeom>
              <a:avLst/>
              <a:gdLst/>
              <a:ahLst/>
              <a:cxnLst/>
              <a:rect l="l" t="t" r="r" b="b"/>
              <a:pathLst>
                <a:path w="15464790" h="2494915">
                  <a:moveTo>
                    <a:pt x="0" y="0"/>
                  </a:moveTo>
                  <a:lnTo>
                    <a:pt x="15464364" y="0"/>
                  </a:lnTo>
                  <a:lnTo>
                    <a:pt x="15464364" y="2494688"/>
                  </a:lnTo>
                  <a:lnTo>
                    <a:pt x="0" y="249468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2447246" y="2993219"/>
              <a:ext cx="15820377" cy="2955407"/>
            </a:xfrm>
            <a:prstGeom prst="rect">
              <a:avLst/>
            </a:prstGeom>
          </p:spPr>
        </p:pic>
      </p:grpSp>
      <p:sp>
        <p:nvSpPr>
          <p:cNvPr id="6" name="object 6"/>
          <p:cNvSpPr txBox="1">
            <a:spLocks noGrp="1"/>
          </p:cNvSpPr>
          <p:nvPr>
            <p:ph type="title"/>
          </p:nvPr>
        </p:nvSpPr>
        <p:spPr>
          <a:xfrm>
            <a:off x="3584635" y="3516697"/>
            <a:ext cx="12934830" cy="2060179"/>
          </a:xfrm>
          <a:prstGeom prst="rect">
            <a:avLst/>
          </a:prstGeom>
        </p:spPr>
        <p:txBody>
          <a:bodyPr vert="horz" wrap="square" lIns="0" tIns="15875" rIns="0" bIns="0" rtlCol="0">
            <a:spAutoFit/>
          </a:bodyPr>
          <a:lstStyle/>
          <a:p>
            <a:pPr marL="602615" algn="ctr">
              <a:lnSpc>
                <a:spcPct val="100000"/>
              </a:lnSpc>
              <a:spcBef>
                <a:spcPts val="125"/>
              </a:spcBef>
            </a:pPr>
            <a:r>
              <a:rPr sz="4400" dirty="0"/>
              <a:t>The</a:t>
            </a:r>
            <a:r>
              <a:rPr sz="4400" spc="-85" dirty="0"/>
              <a:t> </a:t>
            </a:r>
            <a:r>
              <a:rPr sz="4400" dirty="0"/>
              <a:t>Spring</a:t>
            </a:r>
            <a:r>
              <a:rPr sz="4400" spc="-75" dirty="0"/>
              <a:t> </a:t>
            </a:r>
            <a:r>
              <a:rPr sz="4400" spc="-40" dirty="0"/>
              <a:t>Framework</a:t>
            </a:r>
            <a:r>
              <a:rPr sz="4400" spc="-75" dirty="0"/>
              <a:t> </a:t>
            </a:r>
            <a:r>
              <a:rPr sz="4400" dirty="0"/>
              <a:t>will</a:t>
            </a:r>
            <a:r>
              <a:rPr sz="4400" spc="-75" dirty="0"/>
              <a:t> </a:t>
            </a:r>
            <a:r>
              <a:rPr sz="4400" dirty="0"/>
              <a:t>perform</a:t>
            </a:r>
            <a:r>
              <a:rPr sz="4400" spc="-75" dirty="0"/>
              <a:t> </a:t>
            </a:r>
            <a:r>
              <a:rPr sz="4400" spc="-10" dirty="0"/>
              <a:t>operations</a:t>
            </a:r>
          </a:p>
          <a:p>
            <a:pPr marL="602615">
              <a:lnSpc>
                <a:spcPct val="100000"/>
              </a:lnSpc>
              <a:spcBef>
                <a:spcPts val="50"/>
              </a:spcBef>
            </a:pPr>
            <a:endParaRPr sz="4400" dirty="0"/>
          </a:p>
          <a:p>
            <a:pPr marL="612775" algn="ctr">
              <a:lnSpc>
                <a:spcPct val="100000"/>
              </a:lnSpc>
            </a:pPr>
            <a:r>
              <a:rPr sz="4400" dirty="0"/>
              <a:t>behind</a:t>
            </a:r>
            <a:r>
              <a:rPr sz="4400" spc="-25" dirty="0"/>
              <a:t> </a:t>
            </a:r>
            <a:r>
              <a:rPr sz="4400" dirty="0"/>
              <a:t>the</a:t>
            </a:r>
            <a:r>
              <a:rPr sz="4400" spc="-25" dirty="0"/>
              <a:t> </a:t>
            </a:r>
            <a:r>
              <a:rPr sz="4400" dirty="0"/>
              <a:t>scenes</a:t>
            </a:r>
            <a:r>
              <a:rPr sz="4400" spc="-25" dirty="0"/>
              <a:t> </a:t>
            </a:r>
            <a:r>
              <a:rPr sz="4400" dirty="0"/>
              <a:t>for</a:t>
            </a:r>
            <a:r>
              <a:rPr sz="4400" spc="-25" dirty="0"/>
              <a:t> </a:t>
            </a:r>
            <a:r>
              <a:rPr sz="4400" dirty="0"/>
              <a:t>you</a:t>
            </a:r>
            <a:r>
              <a:rPr sz="4400" spc="-20" dirty="0"/>
              <a:t> </a:t>
            </a:r>
            <a:r>
              <a:rPr sz="4400" dirty="0"/>
              <a:t>:-</a:t>
            </a:r>
            <a:r>
              <a:rPr sz="4400" spc="-50"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397990" cy="1021080"/>
          </a:xfrm>
          <a:prstGeom prst="rect">
            <a:avLst/>
          </a:prstGeom>
        </p:spPr>
        <p:txBody>
          <a:bodyPr vert="horz" wrap="square" lIns="0" tIns="16510" rIns="0" bIns="0" rtlCol="0">
            <a:spAutoFit/>
          </a:bodyPr>
          <a:lstStyle/>
          <a:p>
            <a:pPr marL="12700">
              <a:lnSpc>
                <a:spcPct val="100000"/>
              </a:lnSpc>
              <a:spcBef>
                <a:spcPts val="130"/>
              </a:spcBef>
            </a:pPr>
            <a:r>
              <a:rPr sz="6500" b="1" spc="-315" dirty="0">
                <a:solidFill>
                  <a:srgbClr val="000000"/>
                </a:solidFill>
                <a:latin typeface="Book Antiqua"/>
                <a:cs typeface="Book Antiqua"/>
              </a:rPr>
              <a:t>How</a:t>
            </a:r>
            <a:r>
              <a:rPr sz="6500" b="1" spc="-95" dirty="0">
                <a:solidFill>
                  <a:srgbClr val="000000"/>
                </a:solidFill>
                <a:latin typeface="Book Antiqua"/>
                <a:cs typeface="Book Antiqua"/>
              </a:rPr>
              <a:t> </a:t>
            </a:r>
            <a:r>
              <a:rPr sz="6500" b="1" dirty="0">
                <a:solidFill>
                  <a:srgbClr val="000000"/>
                </a:solidFill>
                <a:latin typeface="Book Antiqua"/>
                <a:cs typeface="Book Antiqua"/>
              </a:rPr>
              <a:t>Spring</a:t>
            </a:r>
            <a:r>
              <a:rPr sz="6500" b="1" spc="-405" dirty="0">
                <a:solidFill>
                  <a:srgbClr val="000000"/>
                </a:solidFill>
                <a:latin typeface="Book Antiqua"/>
                <a:cs typeface="Book Antiqua"/>
              </a:rPr>
              <a:t> </a:t>
            </a:r>
            <a:r>
              <a:rPr sz="6500" b="1" spc="-30" dirty="0">
                <a:solidFill>
                  <a:srgbClr val="000000"/>
                </a:solidFill>
                <a:latin typeface="Book Antiqua"/>
                <a:cs typeface="Book Antiqua"/>
              </a:rPr>
              <a:t>Processes</a:t>
            </a:r>
            <a:r>
              <a:rPr sz="6500" b="1" spc="-275" dirty="0">
                <a:solidFill>
                  <a:srgbClr val="000000"/>
                </a:solidFill>
                <a:latin typeface="Book Antiqua"/>
                <a:cs typeface="Book Antiqua"/>
              </a:rPr>
              <a:t> </a:t>
            </a:r>
            <a:r>
              <a:rPr sz="6500" b="1" spc="-85" dirty="0">
                <a:solidFill>
                  <a:srgbClr val="000000"/>
                </a:solidFill>
                <a:latin typeface="Book Antiqua"/>
                <a:cs typeface="Book Antiqua"/>
              </a:rPr>
              <a:t>your</a:t>
            </a:r>
            <a:r>
              <a:rPr sz="6500" b="1" spc="-260" dirty="0">
                <a:solidFill>
                  <a:srgbClr val="000000"/>
                </a:solidFill>
                <a:latin typeface="Book Antiqua"/>
                <a:cs typeface="Book Antiqua"/>
              </a:rPr>
              <a:t> </a:t>
            </a:r>
            <a:r>
              <a:rPr sz="6500" b="1" spc="-135" dirty="0">
                <a:solidFill>
                  <a:srgbClr val="000000"/>
                </a:solidFill>
                <a:latin typeface="Book Antiqua"/>
                <a:cs typeface="Book Antiqua"/>
              </a:rPr>
              <a:t>Config</a:t>
            </a:r>
            <a:r>
              <a:rPr sz="6500" b="1" spc="-254" dirty="0">
                <a:solidFill>
                  <a:srgbClr val="000000"/>
                </a:solidFill>
                <a:latin typeface="Book Antiqua"/>
                <a:cs typeface="Book Antiqua"/>
              </a:rPr>
              <a:t> </a:t>
            </a:r>
            <a:r>
              <a:rPr sz="6500" b="1" spc="-20" dirty="0">
                <a:solidFill>
                  <a:srgbClr val="000000"/>
                </a:solidFill>
                <a:latin typeface="Book Antiqua"/>
                <a:cs typeface="Book Antiqua"/>
              </a:rPr>
              <a:t>File</a:t>
            </a:r>
            <a:endParaRPr sz="6500">
              <a:latin typeface="Book Antiqua"/>
              <a:cs typeface="Book Antiqua"/>
            </a:endParaRPr>
          </a:p>
        </p:txBody>
      </p:sp>
      <p:grpSp>
        <p:nvGrpSpPr>
          <p:cNvPr id="3" name="object 3"/>
          <p:cNvGrpSpPr/>
          <p:nvPr/>
        </p:nvGrpSpPr>
        <p:grpSpPr>
          <a:xfrm>
            <a:off x="179783" y="2175820"/>
            <a:ext cx="11549380" cy="4578985"/>
            <a:chOff x="179783" y="2175820"/>
            <a:chExt cx="11549380" cy="4578985"/>
          </a:xfrm>
        </p:grpSpPr>
        <p:sp>
          <p:nvSpPr>
            <p:cNvPr id="4" name="object 4"/>
            <p:cNvSpPr/>
            <p:nvPr/>
          </p:nvSpPr>
          <p:spPr>
            <a:xfrm>
              <a:off x="357788" y="2291000"/>
              <a:ext cx="11193145" cy="4117975"/>
            </a:xfrm>
            <a:custGeom>
              <a:avLst/>
              <a:gdLst/>
              <a:ahLst/>
              <a:cxnLst/>
              <a:rect l="l" t="t" r="r" b="b"/>
              <a:pathLst>
                <a:path w="11193145" h="4117975">
                  <a:moveTo>
                    <a:pt x="0" y="0"/>
                  </a:moveTo>
                  <a:lnTo>
                    <a:pt x="11192959" y="0"/>
                  </a:lnTo>
                  <a:lnTo>
                    <a:pt x="11192959" y="4117674"/>
                  </a:lnTo>
                  <a:lnTo>
                    <a:pt x="0" y="411767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79783" y="2175820"/>
              <a:ext cx="11548978" cy="4578394"/>
            </a:xfrm>
            <a:prstGeom prst="rect">
              <a:avLst/>
            </a:prstGeom>
          </p:spPr>
        </p:pic>
      </p:grpSp>
      <p:sp>
        <p:nvSpPr>
          <p:cNvPr id="6" name="object 6"/>
          <p:cNvSpPr txBox="1"/>
          <p:nvPr/>
        </p:nvSpPr>
        <p:spPr>
          <a:xfrm>
            <a:off x="602791" y="2730671"/>
            <a:ext cx="10128885" cy="3213100"/>
          </a:xfrm>
          <a:prstGeom prst="rect">
            <a:avLst/>
          </a:prstGeom>
        </p:spPr>
        <p:txBody>
          <a:bodyPr vert="horz" wrap="square" lIns="0" tIns="15875" rIns="0" bIns="0" rtlCol="0">
            <a:spAutoFit/>
          </a:bodyPr>
          <a:lstStyle/>
          <a:p>
            <a:pPr marL="766445" marR="5080" indent="-659130">
              <a:lnSpc>
                <a:spcPct val="100400"/>
              </a:lnSpc>
              <a:spcBef>
                <a:spcPts val="125"/>
              </a:spcBef>
            </a:pPr>
            <a:r>
              <a:rPr sz="2600" b="1" dirty="0">
                <a:solidFill>
                  <a:srgbClr val="009193"/>
                </a:solidFill>
                <a:latin typeface="Arial"/>
                <a:cs typeface="Arial"/>
              </a:rPr>
              <a:t>&lt;</a:t>
            </a:r>
            <a:r>
              <a:rPr sz="2600" b="1" dirty="0">
                <a:solidFill>
                  <a:srgbClr val="4E9192"/>
                </a:solidFill>
                <a:latin typeface="Arial"/>
                <a:cs typeface="Arial"/>
              </a:rPr>
              <a:t>bean</a:t>
            </a:r>
            <a:r>
              <a:rPr sz="2600" b="1" spc="70" dirty="0">
                <a:solidFill>
                  <a:srgbClr val="4E9192"/>
                </a:solidFill>
                <a:latin typeface="Arial"/>
                <a:cs typeface="Arial"/>
              </a:rPr>
              <a:t> </a:t>
            </a:r>
            <a:r>
              <a:rPr sz="2600" b="1" spc="-10" dirty="0">
                <a:solidFill>
                  <a:srgbClr val="932192"/>
                </a:solidFill>
                <a:latin typeface="Arial"/>
                <a:cs typeface="Arial"/>
              </a:rPr>
              <a:t>id</a:t>
            </a:r>
            <a:r>
              <a:rPr sz="2600" b="1" spc="-10" dirty="0">
                <a:latin typeface="Arial"/>
                <a:cs typeface="Arial"/>
              </a:rPr>
              <a:t>=</a:t>
            </a:r>
            <a:r>
              <a:rPr sz="2600" b="1" i="1" spc="-10" dirty="0">
                <a:solidFill>
                  <a:srgbClr val="3933FF"/>
                </a:solidFill>
                <a:latin typeface="Arial"/>
                <a:cs typeface="Arial"/>
              </a:rPr>
              <a:t>"myFortuneService" </a:t>
            </a:r>
            <a:r>
              <a:rPr sz="2600" b="1" spc="-10" dirty="0">
                <a:solidFill>
                  <a:srgbClr val="932192"/>
                </a:solidFill>
                <a:latin typeface="Arial"/>
                <a:cs typeface="Arial"/>
              </a:rPr>
              <a:t>class</a:t>
            </a:r>
            <a:r>
              <a:rPr sz="2600" b="1" spc="-10" dirty="0">
                <a:latin typeface="Arial"/>
                <a:cs typeface="Arial"/>
              </a:rPr>
              <a:t>=</a:t>
            </a:r>
            <a:r>
              <a:rPr sz="2600" b="1" i="1" spc="-10" dirty="0">
                <a:solidFill>
                  <a:srgbClr val="3933FF"/>
                </a:solidFill>
                <a:latin typeface="Arial"/>
                <a:cs typeface="Arial"/>
              </a:rPr>
              <a:t>"com.luv2code.springdemo.HappyFortuneService"</a:t>
            </a:r>
            <a:r>
              <a:rPr sz="2600" b="1" spc="-10" dirty="0">
                <a:solidFill>
                  <a:srgbClr val="009193"/>
                </a:solidFill>
                <a:latin typeface="Arial"/>
                <a:cs typeface="Arial"/>
              </a:rPr>
              <a:t>&gt;</a:t>
            </a:r>
            <a:endParaRPr sz="2600" dirty="0">
              <a:latin typeface="Arial"/>
              <a:cs typeface="Arial"/>
            </a:endParaRPr>
          </a:p>
          <a:p>
            <a:pPr marL="203200">
              <a:lnSpc>
                <a:spcPct val="100000"/>
              </a:lnSpc>
              <a:spcBef>
                <a:spcPts val="10"/>
              </a:spcBef>
            </a:pPr>
            <a:r>
              <a:rPr sz="2600" b="1" spc="-10" dirty="0">
                <a:solidFill>
                  <a:srgbClr val="009193"/>
                </a:solidFill>
                <a:latin typeface="Arial"/>
                <a:cs typeface="Arial"/>
              </a:rPr>
              <a:t>&lt;/</a:t>
            </a:r>
            <a:r>
              <a:rPr sz="2600" b="1" spc="-10" dirty="0">
                <a:solidFill>
                  <a:srgbClr val="4E9192"/>
                </a:solidFill>
                <a:latin typeface="Arial"/>
                <a:cs typeface="Arial"/>
              </a:rPr>
              <a:t>bean</a:t>
            </a:r>
            <a:r>
              <a:rPr sz="2600" b="1" spc="-10" dirty="0">
                <a:solidFill>
                  <a:srgbClr val="009193"/>
                </a:solidFill>
                <a:latin typeface="Arial"/>
                <a:cs typeface="Arial"/>
              </a:rPr>
              <a:t>&gt;</a:t>
            </a:r>
            <a:endParaRPr sz="2600" dirty="0">
              <a:latin typeface="Arial"/>
              <a:cs typeface="Arial"/>
            </a:endParaRPr>
          </a:p>
          <a:p>
            <a:pPr>
              <a:lnSpc>
                <a:spcPct val="100000"/>
              </a:lnSpc>
              <a:spcBef>
                <a:spcPts val="30"/>
              </a:spcBef>
            </a:pPr>
            <a:endParaRPr sz="2700" dirty="0">
              <a:latin typeface="Arial"/>
              <a:cs typeface="Arial"/>
            </a:endParaRPr>
          </a:p>
          <a:p>
            <a:pPr marL="384810" marR="1447165" indent="-372745">
              <a:lnSpc>
                <a:spcPct val="100400"/>
              </a:lnSpc>
              <a:tabLst>
                <a:tab pos="1176020" algn="l"/>
              </a:tabLst>
            </a:pPr>
            <a:r>
              <a:rPr sz="2600" b="1" spc="-10" dirty="0">
                <a:solidFill>
                  <a:srgbClr val="009193"/>
                </a:solidFill>
                <a:latin typeface="Arial"/>
                <a:cs typeface="Arial"/>
              </a:rPr>
              <a:t>&lt;</a:t>
            </a:r>
            <a:r>
              <a:rPr sz="2600" b="1" spc="-10" dirty="0">
                <a:solidFill>
                  <a:srgbClr val="4E9192"/>
                </a:solidFill>
                <a:latin typeface="Arial"/>
                <a:cs typeface="Arial"/>
              </a:rPr>
              <a:t>bean</a:t>
            </a:r>
            <a:r>
              <a:rPr sz="2600" b="1" dirty="0">
                <a:solidFill>
                  <a:srgbClr val="4E9192"/>
                </a:solidFill>
                <a:latin typeface="Arial"/>
                <a:cs typeface="Arial"/>
              </a:rPr>
              <a:t>	</a:t>
            </a:r>
            <a:r>
              <a:rPr sz="2600" b="1" spc="-10" dirty="0">
                <a:solidFill>
                  <a:srgbClr val="932192"/>
                </a:solidFill>
                <a:latin typeface="Arial"/>
                <a:cs typeface="Arial"/>
              </a:rPr>
              <a:t>id</a:t>
            </a:r>
            <a:r>
              <a:rPr sz="2600" b="1" spc="-10" dirty="0">
                <a:latin typeface="Arial"/>
                <a:cs typeface="Arial"/>
              </a:rPr>
              <a:t>=</a:t>
            </a:r>
            <a:r>
              <a:rPr sz="2600" b="1" i="1" spc="-10" dirty="0">
                <a:solidFill>
                  <a:srgbClr val="3933FF"/>
                </a:solidFill>
                <a:latin typeface="Arial"/>
                <a:cs typeface="Arial"/>
              </a:rPr>
              <a:t>"myCoach" </a:t>
            </a:r>
            <a:r>
              <a:rPr sz="2600" b="1" spc="-10" dirty="0">
                <a:solidFill>
                  <a:srgbClr val="932192"/>
                </a:solidFill>
                <a:latin typeface="Arial"/>
                <a:cs typeface="Arial"/>
              </a:rPr>
              <a:t>class</a:t>
            </a:r>
            <a:r>
              <a:rPr sz="2600" b="1" spc="-10" dirty="0">
                <a:latin typeface="Arial"/>
                <a:cs typeface="Arial"/>
              </a:rPr>
              <a:t>=</a:t>
            </a:r>
            <a:r>
              <a:rPr sz="2600" b="1" i="1" spc="-10" dirty="0">
                <a:solidFill>
                  <a:srgbClr val="3933FF"/>
                </a:solidFill>
                <a:latin typeface="Arial"/>
                <a:cs typeface="Arial"/>
              </a:rPr>
              <a:t>"com.luv2code.springdemo.BaseballCoach"</a:t>
            </a:r>
            <a:r>
              <a:rPr sz="2600" b="1" spc="-10" dirty="0">
                <a:solidFill>
                  <a:srgbClr val="009193"/>
                </a:solidFill>
                <a:latin typeface="Arial"/>
                <a:cs typeface="Arial"/>
              </a:rPr>
              <a:t>&gt;</a:t>
            </a:r>
            <a:endParaRPr sz="2600" dirty="0">
              <a:latin typeface="Arial"/>
              <a:cs typeface="Arial"/>
            </a:endParaRPr>
          </a:p>
          <a:p>
            <a:pPr marL="580390">
              <a:lnSpc>
                <a:spcPct val="100000"/>
              </a:lnSpc>
              <a:spcBef>
                <a:spcPts val="15"/>
              </a:spcBef>
            </a:pPr>
            <a:r>
              <a:rPr sz="2600" b="1" dirty="0">
                <a:solidFill>
                  <a:srgbClr val="009193"/>
                </a:solidFill>
                <a:latin typeface="Arial"/>
                <a:cs typeface="Arial"/>
              </a:rPr>
              <a:t>&lt;</a:t>
            </a:r>
            <a:r>
              <a:rPr sz="2600" b="1" dirty="0">
                <a:solidFill>
                  <a:srgbClr val="4E9192"/>
                </a:solidFill>
                <a:latin typeface="Arial"/>
                <a:cs typeface="Arial"/>
              </a:rPr>
              <a:t>constructor-arg</a:t>
            </a:r>
            <a:r>
              <a:rPr sz="2600" b="1" spc="235" dirty="0">
                <a:solidFill>
                  <a:srgbClr val="4E9192"/>
                </a:solidFill>
                <a:latin typeface="Arial"/>
                <a:cs typeface="Arial"/>
              </a:rPr>
              <a:t> </a:t>
            </a:r>
            <a:r>
              <a:rPr sz="2600" b="1" dirty="0">
                <a:solidFill>
                  <a:srgbClr val="932192"/>
                </a:solidFill>
                <a:latin typeface="Arial"/>
                <a:cs typeface="Arial"/>
              </a:rPr>
              <a:t>ref</a:t>
            </a:r>
            <a:r>
              <a:rPr sz="2600" b="1" dirty="0">
                <a:latin typeface="Arial"/>
                <a:cs typeface="Arial"/>
              </a:rPr>
              <a:t>=</a:t>
            </a:r>
            <a:r>
              <a:rPr sz="2600" b="1" i="1" dirty="0">
                <a:solidFill>
                  <a:srgbClr val="3933FF"/>
                </a:solidFill>
                <a:latin typeface="Arial"/>
                <a:cs typeface="Arial"/>
              </a:rPr>
              <a:t>"myFortuneService"</a:t>
            </a:r>
            <a:r>
              <a:rPr sz="2600" b="1" i="1" spc="235" dirty="0">
                <a:solidFill>
                  <a:srgbClr val="3933FF"/>
                </a:solidFill>
                <a:latin typeface="Arial"/>
                <a:cs typeface="Arial"/>
              </a:rPr>
              <a:t> </a:t>
            </a:r>
            <a:r>
              <a:rPr sz="2600" b="1" spc="-25" dirty="0">
                <a:solidFill>
                  <a:srgbClr val="009193"/>
                </a:solidFill>
                <a:latin typeface="Arial"/>
                <a:cs typeface="Arial"/>
              </a:rPr>
              <a:t>/&gt;</a:t>
            </a:r>
            <a:endParaRPr sz="2600" dirty="0">
              <a:latin typeface="Arial"/>
              <a:cs typeface="Arial"/>
            </a:endParaRPr>
          </a:p>
          <a:p>
            <a:pPr marL="12700">
              <a:lnSpc>
                <a:spcPct val="100000"/>
              </a:lnSpc>
              <a:spcBef>
                <a:spcPts val="10"/>
              </a:spcBef>
            </a:pPr>
            <a:r>
              <a:rPr sz="2600" b="1" spc="-10" dirty="0">
                <a:solidFill>
                  <a:srgbClr val="009193"/>
                </a:solidFill>
                <a:latin typeface="Arial"/>
                <a:cs typeface="Arial"/>
              </a:rPr>
              <a:t>&lt;/</a:t>
            </a:r>
            <a:r>
              <a:rPr sz="2600" b="1" spc="-10" dirty="0">
                <a:solidFill>
                  <a:srgbClr val="4E9192"/>
                </a:solidFill>
                <a:latin typeface="Arial"/>
                <a:cs typeface="Arial"/>
              </a:rPr>
              <a:t>bean</a:t>
            </a:r>
            <a:r>
              <a:rPr sz="2600" b="1" spc="-10" dirty="0">
                <a:solidFill>
                  <a:srgbClr val="009193"/>
                </a:solidFill>
                <a:latin typeface="Arial"/>
                <a:cs typeface="Arial"/>
              </a:rPr>
              <a:t>&gt;</a:t>
            </a:r>
            <a:endParaRPr sz="2600" dirty="0">
              <a:latin typeface="Arial"/>
              <a:cs typeface="Arial"/>
            </a:endParaRPr>
          </a:p>
        </p:txBody>
      </p:sp>
      <p:grpSp>
        <p:nvGrpSpPr>
          <p:cNvPr id="7" name="object 7"/>
          <p:cNvGrpSpPr/>
          <p:nvPr/>
        </p:nvGrpSpPr>
        <p:grpSpPr>
          <a:xfrm>
            <a:off x="10429566" y="4065217"/>
            <a:ext cx="9528175" cy="3698875"/>
            <a:chOff x="10429566" y="4065217"/>
            <a:chExt cx="9528175" cy="3698875"/>
          </a:xfrm>
        </p:grpSpPr>
        <p:sp>
          <p:nvSpPr>
            <p:cNvPr id="8" name="object 8"/>
            <p:cNvSpPr/>
            <p:nvPr/>
          </p:nvSpPr>
          <p:spPr>
            <a:xfrm>
              <a:off x="10607572" y="4180397"/>
              <a:ext cx="9172575" cy="3238500"/>
            </a:xfrm>
            <a:custGeom>
              <a:avLst/>
              <a:gdLst/>
              <a:ahLst/>
              <a:cxnLst/>
              <a:rect l="l" t="t" r="r" b="b"/>
              <a:pathLst>
                <a:path w="9172575" h="3238500">
                  <a:moveTo>
                    <a:pt x="0" y="0"/>
                  </a:moveTo>
                  <a:lnTo>
                    <a:pt x="9172066" y="0"/>
                  </a:lnTo>
                  <a:lnTo>
                    <a:pt x="9172066" y="3238120"/>
                  </a:lnTo>
                  <a:lnTo>
                    <a:pt x="0" y="3238120"/>
                  </a:lnTo>
                  <a:lnTo>
                    <a:pt x="0"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0429566" y="4065217"/>
              <a:ext cx="9528074" cy="3698840"/>
            </a:xfrm>
            <a:prstGeom prst="rect">
              <a:avLst/>
            </a:prstGeom>
          </p:spPr>
        </p:pic>
      </p:grpSp>
      <p:sp>
        <p:nvSpPr>
          <p:cNvPr id="10" name="object 10"/>
          <p:cNvSpPr txBox="1"/>
          <p:nvPr/>
        </p:nvSpPr>
        <p:spPr>
          <a:xfrm>
            <a:off x="10772319" y="3421750"/>
            <a:ext cx="8634730" cy="3482975"/>
          </a:xfrm>
          <a:prstGeom prst="rect">
            <a:avLst/>
          </a:prstGeom>
        </p:spPr>
        <p:txBody>
          <a:bodyPr vert="horz" wrap="square" lIns="0" tIns="13970" rIns="0" bIns="0" rtlCol="0">
            <a:spAutoFit/>
          </a:bodyPr>
          <a:lstStyle/>
          <a:p>
            <a:pPr marL="214629" algn="ctr">
              <a:lnSpc>
                <a:spcPct val="100000"/>
              </a:lnSpc>
              <a:spcBef>
                <a:spcPts val="110"/>
              </a:spcBef>
            </a:pPr>
            <a:r>
              <a:rPr sz="3450" b="1" dirty="0">
                <a:solidFill>
                  <a:srgbClr val="5F844C"/>
                </a:solidFill>
                <a:latin typeface="Arial"/>
                <a:cs typeface="Arial"/>
              </a:rPr>
              <a:t>Spring</a:t>
            </a:r>
            <a:r>
              <a:rPr sz="3450" b="1" spc="-15" dirty="0">
                <a:solidFill>
                  <a:srgbClr val="5F844C"/>
                </a:solidFill>
                <a:latin typeface="Arial"/>
                <a:cs typeface="Arial"/>
              </a:rPr>
              <a:t> </a:t>
            </a:r>
            <a:r>
              <a:rPr sz="3450" b="1" spc="-10" dirty="0">
                <a:solidFill>
                  <a:srgbClr val="5F844C"/>
                </a:solidFill>
                <a:latin typeface="Arial"/>
                <a:cs typeface="Arial"/>
              </a:rPr>
              <a:t>Framework</a:t>
            </a:r>
            <a:endParaRPr sz="3450" dirty="0">
              <a:latin typeface="Arial"/>
              <a:cs typeface="Arial"/>
            </a:endParaRPr>
          </a:p>
          <a:p>
            <a:pPr>
              <a:lnSpc>
                <a:spcPct val="100000"/>
              </a:lnSpc>
            </a:pPr>
            <a:endParaRPr sz="4650" dirty="0">
              <a:latin typeface="Arial"/>
              <a:cs typeface="Arial"/>
            </a:endParaRPr>
          </a:p>
          <a:p>
            <a:pPr marL="12700">
              <a:lnSpc>
                <a:spcPct val="100000"/>
              </a:lnSpc>
            </a:pPr>
            <a:r>
              <a:rPr sz="2950" b="1" dirty="0">
                <a:latin typeface="Arial"/>
                <a:cs typeface="Arial"/>
              </a:rPr>
              <a:t>HappyFortuneService</a:t>
            </a:r>
            <a:r>
              <a:rPr sz="2950" b="1" spc="-30" dirty="0">
                <a:latin typeface="Arial"/>
                <a:cs typeface="Arial"/>
              </a:rPr>
              <a:t> </a:t>
            </a:r>
            <a:r>
              <a:rPr sz="2950" b="1" dirty="0">
                <a:solidFill>
                  <a:srgbClr val="7E504F"/>
                </a:solidFill>
                <a:latin typeface="Arial"/>
                <a:cs typeface="Arial"/>
              </a:rPr>
              <a:t>myFortuneService</a:t>
            </a:r>
            <a:r>
              <a:rPr sz="2950" b="1" spc="-30" dirty="0">
                <a:solidFill>
                  <a:srgbClr val="7E504F"/>
                </a:solidFill>
                <a:latin typeface="Arial"/>
                <a:cs typeface="Arial"/>
              </a:rPr>
              <a:t> </a:t>
            </a:r>
            <a:r>
              <a:rPr sz="2950" b="1" spc="-50" dirty="0">
                <a:latin typeface="Arial"/>
                <a:cs typeface="Arial"/>
              </a:rPr>
              <a:t>=</a:t>
            </a:r>
            <a:endParaRPr sz="2950" dirty="0">
              <a:latin typeface="Arial"/>
              <a:cs typeface="Arial"/>
            </a:endParaRPr>
          </a:p>
          <a:p>
            <a:pPr marL="3300095">
              <a:lnSpc>
                <a:spcPct val="100000"/>
              </a:lnSpc>
              <a:spcBef>
                <a:spcPts val="5"/>
              </a:spcBef>
            </a:pPr>
            <a:r>
              <a:rPr sz="2950" b="1" dirty="0">
                <a:solidFill>
                  <a:srgbClr val="931A68"/>
                </a:solidFill>
                <a:latin typeface="Arial"/>
                <a:cs typeface="Arial"/>
              </a:rPr>
              <a:t>new</a:t>
            </a:r>
            <a:r>
              <a:rPr sz="2950" b="1" spc="-5" dirty="0">
                <a:solidFill>
                  <a:srgbClr val="931A68"/>
                </a:solidFill>
                <a:latin typeface="Arial"/>
                <a:cs typeface="Arial"/>
              </a:rPr>
              <a:t> </a:t>
            </a:r>
            <a:r>
              <a:rPr sz="2950" b="1" spc="-10" dirty="0">
                <a:latin typeface="Arial"/>
                <a:cs typeface="Arial"/>
              </a:rPr>
              <a:t>HappyFortuneService();</a:t>
            </a:r>
            <a:endParaRPr sz="2950" dirty="0">
              <a:latin typeface="Arial"/>
              <a:cs typeface="Arial"/>
            </a:endParaRPr>
          </a:p>
          <a:p>
            <a:pPr>
              <a:lnSpc>
                <a:spcPct val="100000"/>
              </a:lnSpc>
              <a:spcBef>
                <a:spcPts val="45"/>
              </a:spcBef>
            </a:pPr>
            <a:endParaRPr sz="3050" dirty="0">
              <a:latin typeface="Arial"/>
              <a:cs typeface="Arial"/>
            </a:endParaRPr>
          </a:p>
          <a:p>
            <a:pPr marL="12700">
              <a:lnSpc>
                <a:spcPct val="100000"/>
              </a:lnSpc>
            </a:pPr>
            <a:r>
              <a:rPr sz="2950" b="1" dirty="0">
                <a:latin typeface="Arial"/>
                <a:cs typeface="Arial"/>
              </a:rPr>
              <a:t>BaseballCoach</a:t>
            </a:r>
            <a:r>
              <a:rPr sz="2950" b="1" spc="-25" dirty="0">
                <a:latin typeface="Arial"/>
                <a:cs typeface="Arial"/>
              </a:rPr>
              <a:t> </a:t>
            </a:r>
            <a:r>
              <a:rPr sz="2950" b="1" dirty="0">
                <a:solidFill>
                  <a:srgbClr val="7E504F"/>
                </a:solidFill>
                <a:latin typeface="Arial"/>
                <a:cs typeface="Arial"/>
              </a:rPr>
              <a:t>myCoach</a:t>
            </a:r>
            <a:r>
              <a:rPr sz="2950" b="1" spc="-25" dirty="0">
                <a:solidFill>
                  <a:srgbClr val="7E504F"/>
                </a:solidFill>
                <a:latin typeface="Arial"/>
                <a:cs typeface="Arial"/>
              </a:rPr>
              <a:t> </a:t>
            </a:r>
            <a:r>
              <a:rPr sz="2950" b="1" spc="-50" dirty="0">
                <a:latin typeface="Arial"/>
                <a:cs typeface="Arial"/>
              </a:rPr>
              <a:t>=</a:t>
            </a:r>
            <a:endParaRPr sz="2950" dirty="0">
              <a:latin typeface="Arial"/>
              <a:cs typeface="Arial"/>
            </a:endParaRPr>
          </a:p>
          <a:p>
            <a:pPr marL="1415415">
              <a:lnSpc>
                <a:spcPct val="100000"/>
              </a:lnSpc>
              <a:spcBef>
                <a:spcPts val="5"/>
              </a:spcBef>
            </a:pPr>
            <a:r>
              <a:rPr sz="2950" b="1" dirty="0">
                <a:solidFill>
                  <a:srgbClr val="931A68"/>
                </a:solidFill>
                <a:latin typeface="Arial"/>
                <a:cs typeface="Arial"/>
              </a:rPr>
              <a:t>new</a:t>
            </a:r>
            <a:r>
              <a:rPr sz="2950" b="1" spc="-5" dirty="0">
                <a:solidFill>
                  <a:srgbClr val="931A68"/>
                </a:solidFill>
                <a:latin typeface="Arial"/>
                <a:cs typeface="Arial"/>
              </a:rPr>
              <a:t> </a:t>
            </a:r>
            <a:r>
              <a:rPr sz="2950" b="1" spc="-10" dirty="0">
                <a:latin typeface="Arial"/>
                <a:cs typeface="Arial"/>
              </a:rPr>
              <a:t>BaseballCoach(</a:t>
            </a:r>
            <a:r>
              <a:rPr sz="2950" b="1" spc="-10" dirty="0">
                <a:solidFill>
                  <a:srgbClr val="7E504F"/>
                </a:solidFill>
                <a:latin typeface="Arial"/>
                <a:cs typeface="Arial"/>
              </a:rPr>
              <a:t>myFortuneService</a:t>
            </a:r>
            <a:r>
              <a:rPr sz="2950" b="1" spc="-10" dirty="0">
                <a:latin typeface="Arial"/>
                <a:cs typeface="Arial"/>
              </a:rPr>
              <a:t>);</a:t>
            </a:r>
            <a:endParaRPr sz="295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82034" y="3113906"/>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2992443"/>
            <a:ext cx="13281660" cy="678815"/>
          </a:xfrm>
          <a:prstGeom prst="rect">
            <a:avLst/>
          </a:prstGeom>
        </p:spPr>
        <p:txBody>
          <a:bodyPr vert="horz" wrap="square" lIns="0" tIns="17145" rIns="0" bIns="0" rtlCol="0">
            <a:spAutoFit/>
          </a:bodyPr>
          <a:lstStyle/>
          <a:p>
            <a:pPr marL="12700">
              <a:lnSpc>
                <a:spcPct val="100000"/>
              </a:lnSpc>
              <a:spcBef>
                <a:spcPts val="135"/>
              </a:spcBef>
            </a:pPr>
            <a:r>
              <a:rPr sz="4250" spc="-70" dirty="0">
                <a:latin typeface="Palatino Linotype"/>
                <a:cs typeface="Palatino Linotype"/>
              </a:rPr>
              <a:t>Very</a:t>
            </a:r>
            <a:r>
              <a:rPr sz="4250" spc="-50" dirty="0">
                <a:latin typeface="Palatino Linotype"/>
                <a:cs typeface="Palatino Linotype"/>
              </a:rPr>
              <a:t> </a:t>
            </a:r>
            <a:r>
              <a:rPr sz="4250" dirty="0">
                <a:latin typeface="Palatino Linotype"/>
                <a:cs typeface="Palatino Linotype"/>
              </a:rPr>
              <a:t>popular</a:t>
            </a:r>
            <a:r>
              <a:rPr sz="4250" spc="-40" dirty="0">
                <a:latin typeface="Palatino Linotype"/>
                <a:cs typeface="Palatino Linotype"/>
              </a:rPr>
              <a:t> </a:t>
            </a:r>
            <a:r>
              <a:rPr sz="4250" dirty="0">
                <a:latin typeface="Palatino Linotype"/>
                <a:cs typeface="Palatino Linotype"/>
              </a:rPr>
              <a:t>framework</a:t>
            </a:r>
            <a:r>
              <a:rPr sz="4250" spc="-35" dirty="0">
                <a:latin typeface="Palatino Linotype"/>
                <a:cs typeface="Palatino Linotype"/>
              </a:rPr>
              <a:t> </a:t>
            </a:r>
            <a:r>
              <a:rPr sz="4250" dirty="0">
                <a:latin typeface="Palatino Linotype"/>
                <a:cs typeface="Palatino Linotype"/>
              </a:rPr>
              <a:t>for</a:t>
            </a:r>
            <a:r>
              <a:rPr sz="4250" spc="-40" dirty="0">
                <a:latin typeface="Palatino Linotype"/>
                <a:cs typeface="Palatino Linotype"/>
              </a:rPr>
              <a:t> </a:t>
            </a:r>
            <a:r>
              <a:rPr sz="4250" dirty="0">
                <a:latin typeface="Palatino Linotype"/>
                <a:cs typeface="Palatino Linotype"/>
              </a:rPr>
              <a:t>building</a:t>
            </a:r>
            <a:r>
              <a:rPr sz="4250" spc="-35" dirty="0">
                <a:latin typeface="Palatino Linotype"/>
                <a:cs typeface="Palatino Linotype"/>
              </a:rPr>
              <a:t> </a:t>
            </a:r>
            <a:r>
              <a:rPr sz="4250" dirty="0">
                <a:latin typeface="Palatino Linotype"/>
                <a:cs typeface="Palatino Linotype"/>
              </a:rPr>
              <a:t>Java</a:t>
            </a:r>
            <a:r>
              <a:rPr sz="4250" spc="-40" dirty="0">
                <a:latin typeface="Palatino Linotype"/>
                <a:cs typeface="Palatino Linotype"/>
              </a:rPr>
              <a:t> </a:t>
            </a:r>
            <a:r>
              <a:rPr sz="4250" spc="-10" dirty="0">
                <a:latin typeface="Palatino Linotype"/>
                <a:cs typeface="Palatino Linotype"/>
              </a:rPr>
              <a:t>applications</a:t>
            </a:r>
            <a:endParaRPr sz="4250">
              <a:latin typeface="Palatino Linotype"/>
              <a:cs typeface="Palatino Linotype"/>
            </a:endParaRPr>
          </a:p>
        </p:txBody>
      </p:sp>
      <p:sp>
        <p:nvSpPr>
          <p:cNvPr id="5" name="object 5"/>
          <p:cNvSpPr txBox="1"/>
          <p:nvPr/>
        </p:nvSpPr>
        <p:spPr>
          <a:xfrm>
            <a:off x="982034" y="497772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dirty="0">
              <a:latin typeface="Lucida Sans"/>
              <a:cs typeface="Lucida Sans"/>
            </a:endParaRPr>
          </a:p>
        </p:txBody>
      </p:sp>
      <p:sp>
        <p:nvSpPr>
          <p:cNvPr id="6" name="object 6"/>
          <p:cNvSpPr txBox="1"/>
          <p:nvPr/>
        </p:nvSpPr>
        <p:spPr>
          <a:xfrm>
            <a:off x="1557932" y="4856261"/>
            <a:ext cx="1284732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Initially</a:t>
            </a:r>
            <a:r>
              <a:rPr sz="4250" spc="-15" dirty="0">
                <a:latin typeface="Palatino Linotype"/>
                <a:cs typeface="Palatino Linotype"/>
              </a:rPr>
              <a:t> </a:t>
            </a:r>
            <a:r>
              <a:rPr sz="4250" dirty="0">
                <a:latin typeface="Palatino Linotype"/>
                <a:cs typeface="Palatino Linotype"/>
              </a:rPr>
              <a:t>a</a:t>
            </a:r>
            <a:r>
              <a:rPr sz="4250" spc="-10" dirty="0">
                <a:latin typeface="Palatino Linotype"/>
                <a:cs typeface="Palatino Linotype"/>
              </a:rPr>
              <a:t> </a:t>
            </a:r>
            <a:r>
              <a:rPr sz="4250" dirty="0">
                <a:latin typeface="Palatino Linotype"/>
                <a:cs typeface="Palatino Linotype"/>
              </a:rPr>
              <a:t>simpler</a:t>
            </a:r>
            <a:r>
              <a:rPr sz="4250" spc="-5" dirty="0">
                <a:latin typeface="Palatino Linotype"/>
                <a:cs typeface="Palatino Linotype"/>
              </a:rPr>
              <a:t> </a:t>
            </a:r>
            <a:r>
              <a:rPr sz="4250" dirty="0">
                <a:latin typeface="Palatino Linotype"/>
                <a:cs typeface="Palatino Linotype"/>
              </a:rPr>
              <a:t>and</a:t>
            </a:r>
            <a:r>
              <a:rPr sz="4250" spc="-10" dirty="0">
                <a:latin typeface="Palatino Linotype"/>
                <a:cs typeface="Palatino Linotype"/>
              </a:rPr>
              <a:t> </a:t>
            </a:r>
            <a:r>
              <a:rPr sz="4250" dirty="0">
                <a:latin typeface="Palatino Linotype"/>
                <a:cs typeface="Palatino Linotype"/>
              </a:rPr>
              <a:t>lightweight alternative</a:t>
            </a:r>
            <a:r>
              <a:rPr sz="4250" spc="-10" dirty="0">
                <a:latin typeface="Palatino Linotype"/>
                <a:cs typeface="Palatino Linotype"/>
              </a:rPr>
              <a:t> </a:t>
            </a:r>
            <a:r>
              <a:rPr sz="4250" dirty="0">
                <a:latin typeface="Palatino Linotype"/>
                <a:cs typeface="Palatino Linotype"/>
              </a:rPr>
              <a:t>to</a:t>
            </a:r>
            <a:r>
              <a:rPr sz="4250" spc="-5" dirty="0">
                <a:latin typeface="Palatino Linotype"/>
                <a:cs typeface="Palatino Linotype"/>
              </a:rPr>
              <a:t> </a:t>
            </a:r>
            <a:r>
              <a:rPr sz="4250" spc="-20" dirty="0">
                <a:latin typeface="Palatino Linotype"/>
                <a:cs typeface="Palatino Linotype"/>
              </a:rPr>
              <a:t>J2EE</a:t>
            </a:r>
            <a:endParaRPr sz="4250" dirty="0">
              <a:latin typeface="Palatino Linotype"/>
              <a:cs typeface="Palatino Linotype"/>
            </a:endParaRPr>
          </a:p>
        </p:txBody>
      </p:sp>
      <p:sp>
        <p:nvSpPr>
          <p:cNvPr id="7" name="object 7"/>
          <p:cNvSpPr txBox="1"/>
          <p:nvPr/>
        </p:nvSpPr>
        <p:spPr>
          <a:xfrm>
            <a:off x="962014" y="861433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dirty="0">
              <a:latin typeface="Lucida Sans"/>
              <a:cs typeface="Lucida Sans"/>
            </a:endParaRPr>
          </a:p>
        </p:txBody>
      </p:sp>
      <p:sp>
        <p:nvSpPr>
          <p:cNvPr id="8" name="object 8"/>
          <p:cNvSpPr txBox="1"/>
          <p:nvPr/>
        </p:nvSpPr>
        <p:spPr>
          <a:xfrm>
            <a:off x="1552874" y="8516543"/>
            <a:ext cx="1552003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Provides</a:t>
            </a:r>
            <a:r>
              <a:rPr sz="4250" spc="-25" dirty="0">
                <a:latin typeface="Palatino Linotype"/>
                <a:cs typeface="Palatino Linotype"/>
              </a:rPr>
              <a:t> </a:t>
            </a:r>
            <a:r>
              <a:rPr sz="4250" dirty="0">
                <a:latin typeface="Palatino Linotype"/>
                <a:cs typeface="Palatino Linotype"/>
              </a:rPr>
              <a:t>a</a:t>
            </a:r>
            <a:r>
              <a:rPr sz="4250" spc="-20" dirty="0">
                <a:latin typeface="Palatino Linotype"/>
                <a:cs typeface="Palatino Linotype"/>
              </a:rPr>
              <a:t> </a:t>
            </a:r>
            <a:r>
              <a:rPr sz="4250" dirty="0">
                <a:latin typeface="Palatino Linotype"/>
                <a:cs typeface="Palatino Linotype"/>
              </a:rPr>
              <a:t>large</a:t>
            </a:r>
            <a:r>
              <a:rPr sz="4250" spc="-20" dirty="0">
                <a:latin typeface="Palatino Linotype"/>
                <a:cs typeface="Palatino Linotype"/>
              </a:rPr>
              <a:t> </a:t>
            </a:r>
            <a:r>
              <a:rPr sz="4250" dirty="0">
                <a:latin typeface="Palatino Linotype"/>
                <a:cs typeface="Palatino Linotype"/>
              </a:rPr>
              <a:t>number</a:t>
            </a:r>
            <a:r>
              <a:rPr sz="4250" spc="-20" dirty="0">
                <a:latin typeface="Palatino Linotype"/>
                <a:cs typeface="Palatino Linotype"/>
              </a:rPr>
              <a:t> </a:t>
            </a:r>
            <a:r>
              <a:rPr sz="4250" dirty="0">
                <a:latin typeface="Palatino Linotype"/>
                <a:cs typeface="Palatino Linotype"/>
              </a:rPr>
              <a:t>of</a:t>
            </a:r>
            <a:r>
              <a:rPr sz="4250" spc="-20" dirty="0">
                <a:latin typeface="Palatino Linotype"/>
                <a:cs typeface="Palatino Linotype"/>
              </a:rPr>
              <a:t> </a:t>
            </a:r>
            <a:r>
              <a:rPr sz="4250" dirty="0">
                <a:latin typeface="Palatino Linotype"/>
                <a:cs typeface="Palatino Linotype"/>
              </a:rPr>
              <a:t>helper</a:t>
            </a:r>
            <a:r>
              <a:rPr sz="4250" spc="-20" dirty="0">
                <a:latin typeface="Palatino Linotype"/>
                <a:cs typeface="Palatino Linotype"/>
              </a:rPr>
              <a:t> </a:t>
            </a:r>
            <a:r>
              <a:rPr sz="4250" dirty="0">
                <a:latin typeface="Palatino Linotype"/>
                <a:cs typeface="Palatino Linotype"/>
              </a:rPr>
              <a:t>classes</a:t>
            </a:r>
            <a:r>
              <a:rPr sz="4250" spc="-20" dirty="0">
                <a:latin typeface="Palatino Linotype"/>
                <a:cs typeface="Palatino Linotype"/>
              </a:rPr>
              <a:t> </a:t>
            </a:r>
            <a:r>
              <a:rPr sz="4250" dirty="0">
                <a:latin typeface="Palatino Linotype"/>
                <a:cs typeface="Palatino Linotype"/>
              </a:rPr>
              <a:t>…</a:t>
            </a:r>
            <a:r>
              <a:rPr sz="4250" spc="-20" dirty="0">
                <a:latin typeface="Palatino Linotype"/>
                <a:cs typeface="Palatino Linotype"/>
              </a:rPr>
              <a:t> </a:t>
            </a:r>
            <a:r>
              <a:rPr sz="4250" dirty="0">
                <a:latin typeface="Palatino Linotype"/>
                <a:cs typeface="Palatino Linotype"/>
              </a:rPr>
              <a:t>makes</a:t>
            </a:r>
            <a:r>
              <a:rPr sz="4250" spc="-25" dirty="0">
                <a:latin typeface="Palatino Linotype"/>
                <a:cs typeface="Palatino Linotype"/>
              </a:rPr>
              <a:t> </a:t>
            </a:r>
            <a:r>
              <a:rPr sz="4250" dirty="0">
                <a:latin typeface="Palatino Linotype"/>
                <a:cs typeface="Palatino Linotype"/>
              </a:rPr>
              <a:t>things</a:t>
            </a:r>
            <a:r>
              <a:rPr sz="4250" spc="-20" dirty="0">
                <a:latin typeface="Palatino Linotype"/>
                <a:cs typeface="Palatino Linotype"/>
              </a:rPr>
              <a:t> </a:t>
            </a:r>
            <a:r>
              <a:rPr sz="4250" spc="-10" dirty="0">
                <a:latin typeface="Palatino Linotype"/>
                <a:cs typeface="Palatino Linotype"/>
              </a:rPr>
              <a:t>easier</a:t>
            </a:r>
            <a:endParaRPr sz="4250" dirty="0">
              <a:latin typeface="Palatino Linotype"/>
              <a:cs typeface="Palatino Linotype"/>
            </a:endParaRPr>
          </a:p>
        </p:txBody>
      </p:sp>
      <p:sp>
        <p:nvSpPr>
          <p:cNvPr id="11" name="object 2">
            <a:extLst>
              <a:ext uri="{FF2B5EF4-FFF2-40B4-BE49-F238E27FC236}">
                <a16:creationId xmlns:a16="http://schemas.microsoft.com/office/drawing/2014/main" id="{B8F8E5ED-0961-49B0-8A67-0F15B31E4E78}"/>
              </a:ext>
            </a:extLst>
          </p:cNvPr>
          <p:cNvSpPr txBox="1">
            <a:spLocks noGrp="1"/>
          </p:cNvSpPr>
          <p:nvPr>
            <p:ph type="title"/>
          </p:nvPr>
        </p:nvSpPr>
        <p:spPr>
          <a:xfrm>
            <a:off x="5808959" y="771321"/>
            <a:ext cx="7017980" cy="1032975"/>
          </a:xfrm>
          <a:prstGeom prst="rect">
            <a:avLst/>
          </a:prstGeom>
        </p:spPr>
        <p:txBody>
          <a:bodyPr vert="horz" wrap="square" lIns="0" tIns="17145" rIns="0" bIns="0" rtlCol="0">
            <a:spAutoFit/>
          </a:bodyPr>
          <a:lstStyle/>
          <a:p>
            <a:pPr marL="21590">
              <a:lnSpc>
                <a:spcPct val="100000"/>
              </a:lnSpc>
              <a:spcBef>
                <a:spcPts val="135"/>
              </a:spcBef>
            </a:pPr>
            <a:r>
              <a:rPr sz="6600" spc="-50" dirty="0"/>
              <a:t>Why</a:t>
            </a:r>
            <a:r>
              <a:rPr sz="6600" spc="-580" dirty="0"/>
              <a:t> </a:t>
            </a:r>
            <a:r>
              <a:rPr sz="6600" spc="-145" dirty="0"/>
              <a:t>Spring?</a:t>
            </a:r>
          </a:p>
        </p:txBody>
      </p:sp>
      <p:sp>
        <p:nvSpPr>
          <p:cNvPr id="9" name="object 6">
            <a:extLst>
              <a:ext uri="{FF2B5EF4-FFF2-40B4-BE49-F238E27FC236}">
                <a16:creationId xmlns:a16="http://schemas.microsoft.com/office/drawing/2014/main" id="{6F88B803-1A4C-467F-95FE-40F34B75038E}"/>
              </a:ext>
            </a:extLst>
          </p:cNvPr>
          <p:cNvSpPr txBox="1"/>
          <p:nvPr/>
        </p:nvSpPr>
        <p:spPr>
          <a:xfrm>
            <a:off x="1576120" y="6411760"/>
            <a:ext cx="15257729" cy="1325363"/>
          </a:xfrm>
          <a:prstGeom prst="rect">
            <a:avLst/>
          </a:prstGeom>
        </p:spPr>
        <p:txBody>
          <a:bodyPr vert="horz" wrap="square" lIns="0" tIns="17145" rIns="0" bIns="0" rtlCol="0">
            <a:spAutoFit/>
          </a:bodyPr>
          <a:lstStyle/>
          <a:p>
            <a:pPr algn="l"/>
            <a:r>
              <a:rPr lang="en-GB" sz="4250" dirty="0">
                <a:latin typeface="Palatino Linotype"/>
              </a:rPr>
              <a:t>you have to make few, if any, changes to your application code</a:t>
            </a:r>
          </a:p>
          <a:p>
            <a:pPr algn="l"/>
            <a:r>
              <a:rPr lang="en-GB" sz="4250" dirty="0">
                <a:latin typeface="Palatino Linotype"/>
              </a:rPr>
              <a:t>to gain the benefits of Spring Core</a:t>
            </a:r>
            <a:endParaRPr sz="4250" dirty="0">
              <a:latin typeface="Palatino Linotype"/>
            </a:endParaRPr>
          </a:p>
        </p:txBody>
      </p:sp>
      <p:sp>
        <p:nvSpPr>
          <p:cNvPr id="10" name="object 5">
            <a:extLst>
              <a:ext uri="{FF2B5EF4-FFF2-40B4-BE49-F238E27FC236}">
                <a16:creationId xmlns:a16="http://schemas.microsoft.com/office/drawing/2014/main" id="{06056DA1-BEB8-434A-8D84-C778AED59A4C}"/>
              </a:ext>
            </a:extLst>
          </p:cNvPr>
          <p:cNvSpPr txBox="1"/>
          <p:nvPr/>
        </p:nvSpPr>
        <p:spPr>
          <a:xfrm>
            <a:off x="963599" y="650809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dirty="0">
              <a:latin typeface="Lucida Sans"/>
              <a:cs typeface="Lucida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4202" y="9998060"/>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7" name="object 7"/>
          <p:cNvSpPr txBox="1">
            <a:spLocks noGrp="1"/>
          </p:cNvSpPr>
          <p:nvPr>
            <p:ph type="title"/>
          </p:nvPr>
        </p:nvSpPr>
        <p:spPr>
          <a:xfrm>
            <a:off x="3584635" y="4799965"/>
            <a:ext cx="12934830" cy="1709420"/>
          </a:xfrm>
          <a:prstGeom prst="rect">
            <a:avLst/>
          </a:prstGeom>
        </p:spPr>
        <p:txBody>
          <a:bodyPr vert="horz" wrap="square" lIns="0" tIns="17145" rIns="0" bIns="0" rtlCol="0">
            <a:spAutoFit/>
          </a:bodyPr>
          <a:lstStyle/>
          <a:p>
            <a:pPr marL="17145" algn="ctr">
              <a:lnSpc>
                <a:spcPct val="100000"/>
              </a:lnSpc>
              <a:spcBef>
                <a:spcPts val="135"/>
              </a:spcBef>
            </a:pPr>
            <a:r>
              <a:rPr spc="-135" dirty="0"/>
              <a:t>Setter</a:t>
            </a:r>
            <a:r>
              <a:rPr spc="-475" dirty="0"/>
              <a:t> </a:t>
            </a:r>
            <a:r>
              <a:rPr spc="-150" dirty="0"/>
              <a:t>Injection</a:t>
            </a:r>
          </a:p>
        </p:txBody>
      </p:sp>
      <p:pic>
        <p:nvPicPr>
          <p:cNvPr id="8" name="object 8"/>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1549" y="10397589"/>
            <a:ext cx="2020880" cy="827199"/>
          </a:xfrm>
          <a:prstGeom prst="rect">
            <a:avLst/>
          </a:prstGeom>
        </p:spPr>
      </p:pic>
      <p:grpSp>
        <p:nvGrpSpPr>
          <p:cNvPr id="3" name="object 3"/>
          <p:cNvGrpSpPr/>
          <p:nvPr/>
        </p:nvGrpSpPr>
        <p:grpSpPr>
          <a:xfrm>
            <a:off x="2447246" y="2993219"/>
            <a:ext cx="15820390" cy="2955925"/>
            <a:chOff x="2447246" y="2993219"/>
            <a:chExt cx="15820390" cy="2955925"/>
          </a:xfrm>
        </p:grpSpPr>
        <p:sp>
          <p:nvSpPr>
            <p:cNvPr id="4" name="object 4"/>
            <p:cNvSpPr/>
            <p:nvPr/>
          </p:nvSpPr>
          <p:spPr>
            <a:xfrm>
              <a:off x="2625251" y="3108399"/>
              <a:ext cx="15464790" cy="2494915"/>
            </a:xfrm>
            <a:custGeom>
              <a:avLst/>
              <a:gdLst/>
              <a:ahLst/>
              <a:cxnLst/>
              <a:rect l="l" t="t" r="r" b="b"/>
              <a:pathLst>
                <a:path w="15464790" h="2494915">
                  <a:moveTo>
                    <a:pt x="0" y="0"/>
                  </a:moveTo>
                  <a:lnTo>
                    <a:pt x="15464364" y="0"/>
                  </a:lnTo>
                  <a:lnTo>
                    <a:pt x="15464364" y="2494688"/>
                  </a:lnTo>
                  <a:lnTo>
                    <a:pt x="0" y="249468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2447246" y="2993219"/>
              <a:ext cx="15820377" cy="2955407"/>
            </a:xfrm>
            <a:prstGeom prst="rect">
              <a:avLst/>
            </a:prstGeom>
          </p:spPr>
        </p:pic>
      </p:grpSp>
      <p:sp>
        <p:nvSpPr>
          <p:cNvPr id="6" name="object 6"/>
          <p:cNvSpPr txBox="1">
            <a:spLocks noGrp="1"/>
          </p:cNvSpPr>
          <p:nvPr>
            <p:ph type="title"/>
          </p:nvPr>
        </p:nvSpPr>
        <p:spPr>
          <a:xfrm>
            <a:off x="5411218" y="3139036"/>
            <a:ext cx="9890125" cy="2400300"/>
          </a:xfrm>
          <a:prstGeom prst="rect">
            <a:avLst/>
          </a:prstGeom>
        </p:spPr>
        <p:txBody>
          <a:bodyPr vert="horz" wrap="square" lIns="0" tIns="15875" rIns="0" bIns="0" rtlCol="0">
            <a:spAutoFit/>
          </a:bodyPr>
          <a:lstStyle/>
          <a:p>
            <a:pPr marL="12700">
              <a:lnSpc>
                <a:spcPct val="100000"/>
              </a:lnSpc>
              <a:spcBef>
                <a:spcPts val="125"/>
              </a:spcBef>
            </a:pPr>
            <a:r>
              <a:rPr sz="5250" b="0" dirty="0">
                <a:solidFill>
                  <a:srgbClr val="0433FF"/>
                </a:solidFill>
                <a:latin typeface="Arial Rounded MT Bold"/>
                <a:cs typeface="Arial Rounded MT Bold"/>
              </a:rPr>
              <a:t>Inject</a:t>
            </a:r>
            <a:r>
              <a:rPr sz="5250" b="0" spc="-55" dirty="0">
                <a:solidFill>
                  <a:srgbClr val="0433FF"/>
                </a:solidFill>
                <a:latin typeface="Arial Rounded MT Bold"/>
                <a:cs typeface="Arial Rounded MT Bold"/>
              </a:rPr>
              <a:t> </a:t>
            </a:r>
            <a:r>
              <a:rPr sz="5250" b="0" dirty="0">
                <a:solidFill>
                  <a:srgbClr val="0433FF"/>
                </a:solidFill>
                <a:latin typeface="Arial Rounded MT Bold"/>
                <a:cs typeface="Arial Rounded MT Bold"/>
              </a:rPr>
              <a:t>dependencies</a:t>
            </a:r>
            <a:r>
              <a:rPr sz="5250" b="0" spc="-45" dirty="0">
                <a:solidFill>
                  <a:srgbClr val="0433FF"/>
                </a:solidFill>
                <a:latin typeface="Arial Rounded MT Bold"/>
                <a:cs typeface="Arial Rounded MT Bold"/>
              </a:rPr>
              <a:t> </a:t>
            </a:r>
            <a:r>
              <a:rPr sz="5250" b="0" dirty="0">
                <a:solidFill>
                  <a:srgbClr val="0433FF"/>
                </a:solidFill>
                <a:latin typeface="Arial Rounded MT Bold"/>
                <a:cs typeface="Arial Rounded MT Bold"/>
              </a:rPr>
              <a:t>by</a:t>
            </a:r>
            <a:r>
              <a:rPr sz="5250" b="0" spc="-40" dirty="0">
                <a:solidFill>
                  <a:srgbClr val="0433FF"/>
                </a:solidFill>
                <a:latin typeface="Arial Rounded MT Bold"/>
                <a:cs typeface="Arial Rounded MT Bold"/>
              </a:rPr>
              <a:t> </a:t>
            </a:r>
            <a:r>
              <a:rPr sz="5250" b="0" spc="-10" dirty="0">
                <a:solidFill>
                  <a:srgbClr val="0433FF"/>
                </a:solidFill>
                <a:latin typeface="Arial Rounded MT Bold"/>
                <a:cs typeface="Arial Rounded MT Bold"/>
              </a:rPr>
              <a:t>calling</a:t>
            </a:r>
            <a:endParaRPr sz="5250">
              <a:latin typeface="Arial Rounded MT Bold"/>
              <a:cs typeface="Arial Rounded MT Bold"/>
            </a:endParaRPr>
          </a:p>
          <a:p>
            <a:pPr>
              <a:lnSpc>
                <a:spcPct val="100000"/>
              </a:lnSpc>
              <a:spcBef>
                <a:spcPts val="50"/>
              </a:spcBef>
            </a:pPr>
            <a:endParaRPr sz="5200">
              <a:latin typeface="Arial Rounded MT Bold"/>
              <a:cs typeface="Arial Rounded MT Bold"/>
            </a:endParaRPr>
          </a:p>
          <a:p>
            <a:pPr marL="22860">
              <a:lnSpc>
                <a:spcPct val="100000"/>
              </a:lnSpc>
            </a:pPr>
            <a:r>
              <a:rPr sz="5250" b="0" dirty="0">
                <a:solidFill>
                  <a:srgbClr val="0433FF"/>
                </a:solidFill>
                <a:latin typeface="Arial Rounded MT Bold"/>
                <a:cs typeface="Arial Rounded MT Bold"/>
              </a:rPr>
              <a:t>setter</a:t>
            </a:r>
            <a:r>
              <a:rPr sz="5250" b="0" spc="-25" dirty="0">
                <a:solidFill>
                  <a:srgbClr val="0433FF"/>
                </a:solidFill>
                <a:latin typeface="Arial Rounded MT Bold"/>
                <a:cs typeface="Arial Rounded MT Bold"/>
              </a:rPr>
              <a:t> </a:t>
            </a:r>
            <a:r>
              <a:rPr sz="5250" b="0" dirty="0">
                <a:solidFill>
                  <a:srgbClr val="0433FF"/>
                </a:solidFill>
                <a:latin typeface="Arial Rounded MT Bold"/>
                <a:cs typeface="Arial Rounded MT Bold"/>
              </a:rPr>
              <a:t>method(s)</a:t>
            </a:r>
            <a:r>
              <a:rPr sz="5250" b="0" spc="-15" dirty="0">
                <a:solidFill>
                  <a:srgbClr val="0433FF"/>
                </a:solidFill>
                <a:latin typeface="Arial Rounded MT Bold"/>
                <a:cs typeface="Arial Rounded MT Bold"/>
              </a:rPr>
              <a:t> </a:t>
            </a:r>
            <a:r>
              <a:rPr sz="5250" b="0" dirty="0">
                <a:solidFill>
                  <a:srgbClr val="0433FF"/>
                </a:solidFill>
                <a:latin typeface="Arial Rounded MT Bold"/>
                <a:cs typeface="Arial Rounded MT Bold"/>
              </a:rPr>
              <a:t>on</a:t>
            </a:r>
            <a:r>
              <a:rPr sz="5250" b="0" spc="-15" dirty="0">
                <a:solidFill>
                  <a:srgbClr val="0433FF"/>
                </a:solidFill>
                <a:latin typeface="Arial Rounded MT Bold"/>
                <a:cs typeface="Arial Rounded MT Bold"/>
              </a:rPr>
              <a:t> </a:t>
            </a:r>
            <a:r>
              <a:rPr sz="5250" b="0" dirty="0">
                <a:solidFill>
                  <a:srgbClr val="0433FF"/>
                </a:solidFill>
                <a:latin typeface="Arial Rounded MT Bold"/>
                <a:cs typeface="Arial Rounded MT Bold"/>
              </a:rPr>
              <a:t>your</a:t>
            </a:r>
            <a:r>
              <a:rPr sz="5250" b="0" spc="-10" dirty="0">
                <a:solidFill>
                  <a:srgbClr val="0433FF"/>
                </a:solidFill>
                <a:latin typeface="Arial Rounded MT Bold"/>
                <a:cs typeface="Arial Rounded MT Bold"/>
              </a:rPr>
              <a:t> class</a:t>
            </a:r>
            <a:endParaRPr sz="5250">
              <a:latin typeface="Arial Rounded MT Bold"/>
              <a:cs typeface="Arial Rounded MT Bo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432915"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Development</a:t>
            </a:r>
            <a:r>
              <a:rPr sz="6500" spc="-135" dirty="0">
                <a:latin typeface="Book Antiqua"/>
                <a:cs typeface="Book Antiqua"/>
              </a:rPr>
              <a:t> </a:t>
            </a:r>
            <a:r>
              <a:rPr sz="6500" dirty="0">
                <a:latin typeface="Book Antiqua"/>
                <a:cs typeface="Book Antiqua"/>
              </a:rPr>
              <a:t>Process</a:t>
            </a:r>
            <a:r>
              <a:rPr sz="6500" spc="-135" dirty="0">
                <a:latin typeface="Book Antiqua"/>
                <a:cs typeface="Book Antiqua"/>
              </a:rPr>
              <a:t> </a:t>
            </a:r>
            <a:r>
              <a:rPr sz="6500" spc="235" dirty="0">
                <a:latin typeface="Book Antiqua"/>
                <a:cs typeface="Book Antiqua"/>
              </a:rPr>
              <a:t>-</a:t>
            </a:r>
            <a:r>
              <a:rPr sz="6500" spc="-130" dirty="0">
                <a:latin typeface="Book Antiqua"/>
                <a:cs typeface="Book Antiqua"/>
              </a:rPr>
              <a:t> </a:t>
            </a:r>
            <a:r>
              <a:rPr sz="6500" spc="60" dirty="0">
                <a:latin typeface="Book Antiqua"/>
                <a:cs typeface="Book Antiqua"/>
              </a:rPr>
              <a:t>Setter</a:t>
            </a:r>
            <a:r>
              <a:rPr sz="6500" spc="-135" dirty="0">
                <a:latin typeface="Book Antiqua"/>
                <a:cs typeface="Book Antiqua"/>
              </a:rPr>
              <a:t> </a:t>
            </a:r>
            <a:r>
              <a:rPr sz="6500" spc="-10" dirty="0">
                <a:latin typeface="Book Antiqua"/>
                <a:cs typeface="Book Antiqua"/>
              </a:rPr>
              <a:t>Injection</a:t>
            </a:r>
            <a:endParaRPr sz="6500">
              <a:latin typeface="Book Antiqua"/>
              <a:cs typeface="Book Antiqua"/>
            </a:endParaRPr>
          </a:p>
        </p:txBody>
      </p:sp>
      <p:sp>
        <p:nvSpPr>
          <p:cNvPr id="3" name="object 3"/>
          <p:cNvSpPr txBox="1"/>
          <p:nvPr/>
        </p:nvSpPr>
        <p:spPr>
          <a:xfrm>
            <a:off x="982034" y="3798702"/>
            <a:ext cx="14210030" cy="2543175"/>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Create</a:t>
            </a:r>
            <a:r>
              <a:rPr sz="4250" spc="-30" dirty="0">
                <a:latin typeface="Palatino Linotype"/>
                <a:cs typeface="Palatino Linotype"/>
              </a:rPr>
              <a:t> </a:t>
            </a:r>
            <a:r>
              <a:rPr sz="4250" dirty="0">
                <a:latin typeface="Palatino Linotype"/>
                <a:cs typeface="Palatino Linotype"/>
              </a:rPr>
              <a:t>setter</a:t>
            </a:r>
            <a:r>
              <a:rPr sz="4250" spc="-15" dirty="0">
                <a:latin typeface="Palatino Linotype"/>
                <a:cs typeface="Palatino Linotype"/>
              </a:rPr>
              <a:t> </a:t>
            </a:r>
            <a:r>
              <a:rPr sz="4250" dirty="0">
                <a:latin typeface="Palatino Linotype"/>
                <a:cs typeface="Palatino Linotype"/>
              </a:rPr>
              <a:t>method(s)</a:t>
            </a:r>
            <a:r>
              <a:rPr sz="4250" spc="-15" dirty="0">
                <a:latin typeface="Palatino Linotype"/>
                <a:cs typeface="Palatino Linotype"/>
              </a:rPr>
              <a:t> </a:t>
            </a:r>
            <a:r>
              <a:rPr sz="4250" dirty="0">
                <a:latin typeface="Palatino Linotype"/>
                <a:cs typeface="Palatino Linotype"/>
              </a:rPr>
              <a:t>in</a:t>
            </a:r>
            <a:r>
              <a:rPr sz="4250" spc="-15" dirty="0">
                <a:latin typeface="Palatino Linotype"/>
                <a:cs typeface="Palatino Linotype"/>
              </a:rPr>
              <a:t> </a:t>
            </a:r>
            <a:r>
              <a:rPr sz="4250" dirty="0">
                <a:latin typeface="Palatino Linotype"/>
                <a:cs typeface="Palatino Linotype"/>
              </a:rPr>
              <a:t>your</a:t>
            </a:r>
            <a:r>
              <a:rPr sz="4250" spc="-15" dirty="0">
                <a:latin typeface="Palatino Linotype"/>
                <a:cs typeface="Palatino Linotype"/>
              </a:rPr>
              <a:t> </a:t>
            </a:r>
            <a:r>
              <a:rPr sz="4250" dirty="0">
                <a:latin typeface="Palatino Linotype"/>
                <a:cs typeface="Palatino Linotype"/>
              </a:rPr>
              <a:t>class</a:t>
            </a:r>
            <a:r>
              <a:rPr sz="4250" spc="-15" dirty="0">
                <a:latin typeface="Palatino Linotype"/>
                <a:cs typeface="Palatino Linotype"/>
              </a:rPr>
              <a:t> </a:t>
            </a:r>
            <a:r>
              <a:rPr sz="4250" dirty="0">
                <a:latin typeface="Palatino Linotype"/>
                <a:cs typeface="Palatino Linotype"/>
              </a:rPr>
              <a:t>for</a:t>
            </a:r>
            <a:r>
              <a:rPr sz="4250" spc="-15" dirty="0">
                <a:latin typeface="Palatino Linotype"/>
                <a:cs typeface="Palatino Linotype"/>
              </a:rPr>
              <a:t> </a:t>
            </a:r>
            <a:r>
              <a:rPr sz="4250" spc="-10" dirty="0">
                <a:latin typeface="Palatino Linotype"/>
                <a:cs typeface="Palatino Linotype"/>
              </a:rPr>
              <a:t>injections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Configure</a:t>
            </a:r>
            <a:r>
              <a:rPr sz="4250" spc="-45" dirty="0">
                <a:latin typeface="Palatino Linotype"/>
                <a:cs typeface="Palatino Linotype"/>
              </a:rPr>
              <a:t> </a:t>
            </a:r>
            <a:r>
              <a:rPr sz="4250" dirty="0">
                <a:latin typeface="Palatino Linotype"/>
                <a:cs typeface="Palatino Linotype"/>
              </a:rPr>
              <a:t>the</a:t>
            </a:r>
            <a:r>
              <a:rPr sz="4250" spc="-45" dirty="0">
                <a:latin typeface="Palatino Linotype"/>
                <a:cs typeface="Palatino Linotype"/>
              </a:rPr>
              <a:t> </a:t>
            </a:r>
            <a:r>
              <a:rPr sz="4250" dirty="0">
                <a:latin typeface="Palatino Linotype"/>
                <a:cs typeface="Palatino Linotype"/>
              </a:rPr>
              <a:t>dependency</a:t>
            </a:r>
            <a:r>
              <a:rPr sz="4250" spc="-45" dirty="0">
                <a:latin typeface="Palatino Linotype"/>
                <a:cs typeface="Palatino Linotype"/>
              </a:rPr>
              <a:t> </a:t>
            </a:r>
            <a:r>
              <a:rPr sz="4250" dirty="0">
                <a:latin typeface="Palatino Linotype"/>
                <a:cs typeface="Palatino Linotype"/>
              </a:rPr>
              <a:t>injection</a:t>
            </a:r>
            <a:r>
              <a:rPr sz="4250" spc="-45" dirty="0">
                <a:latin typeface="Palatino Linotype"/>
                <a:cs typeface="Palatino Linotype"/>
              </a:rPr>
              <a:t> </a:t>
            </a:r>
            <a:r>
              <a:rPr sz="4250" dirty="0">
                <a:latin typeface="Palatino Linotype"/>
                <a:cs typeface="Palatino Linotype"/>
              </a:rPr>
              <a:t>in</a:t>
            </a:r>
            <a:r>
              <a:rPr sz="4250" spc="-45" dirty="0">
                <a:latin typeface="Palatino Linotype"/>
                <a:cs typeface="Palatino Linotype"/>
              </a:rPr>
              <a:t> </a:t>
            </a:r>
            <a:r>
              <a:rPr sz="4250" dirty="0">
                <a:latin typeface="Palatino Linotype"/>
                <a:cs typeface="Palatino Linotype"/>
              </a:rPr>
              <a:t>Spring</a:t>
            </a:r>
            <a:r>
              <a:rPr sz="4250" spc="-40" dirty="0">
                <a:latin typeface="Palatino Linotype"/>
                <a:cs typeface="Palatino Linotype"/>
              </a:rPr>
              <a:t> </a:t>
            </a:r>
            <a:r>
              <a:rPr sz="4250" dirty="0">
                <a:latin typeface="Palatino Linotype"/>
                <a:cs typeface="Palatino Linotype"/>
              </a:rPr>
              <a:t>config</a:t>
            </a:r>
            <a:r>
              <a:rPr sz="4250" spc="-35" dirty="0">
                <a:latin typeface="Palatino Linotype"/>
                <a:cs typeface="Palatino Linotype"/>
              </a:rPr>
              <a:t> </a:t>
            </a:r>
            <a:r>
              <a:rPr sz="4250" spc="-20" dirty="0">
                <a:latin typeface="Palatino Linotype"/>
                <a:cs typeface="Palatino Linotype"/>
              </a:rPr>
              <a:t>file</a:t>
            </a:r>
            <a:endParaRPr sz="4250">
              <a:latin typeface="Palatino Linotype"/>
              <a:cs typeface="Palatino Linotype"/>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60057"/>
            <a:ext cx="18293715" cy="896619"/>
          </a:xfrm>
          <a:prstGeom prst="rect">
            <a:avLst/>
          </a:prstGeom>
        </p:spPr>
        <p:txBody>
          <a:bodyPr vert="horz" wrap="square" lIns="0" tIns="13970" rIns="0" bIns="0" rtlCol="0">
            <a:spAutoFit/>
          </a:bodyPr>
          <a:lstStyle/>
          <a:p>
            <a:pPr marL="12700">
              <a:lnSpc>
                <a:spcPct val="100000"/>
              </a:lnSpc>
              <a:spcBef>
                <a:spcPts val="110"/>
              </a:spcBef>
            </a:pPr>
            <a:r>
              <a:rPr sz="5700" dirty="0">
                <a:latin typeface="Book Antiqua"/>
                <a:cs typeface="Book Antiqua"/>
              </a:rPr>
              <a:t>Step1:</a:t>
            </a:r>
            <a:r>
              <a:rPr sz="5700" spc="-380" dirty="0">
                <a:latin typeface="Book Antiqua"/>
                <a:cs typeface="Book Antiqua"/>
              </a:rPr>
              <a:t> </a:t>
            </a:r>
            <a:r>
              <a:rPr sz="5700" dirty="0">
                <a:latin typeface="Book Antiqua"/>
                <a:cs typeface="Book Antiqua"/>
              </a:rPr>
              <a:t>Create</a:t>
            </a:r>
            <a:r>
              <a:rPr sz="5700" spc="-170" dirty="0">
                <a:latin typeface="Book Antiqua"/>
                <a:cs typeface="Book Antiqua"/>
              </a:rPr>
              <a:t> </a:t>
            </a:r>
            <a:r>
              <a:rPr sz="5700" dirty="0">
                <a:latin typeface="Book Antiqua"/>
                <a:cs typeface="Book Antiqua"/>
              </a:rPr>
              <a:t>setter</a:t>
            </a:r>
            <a:r>
              <a:rPr sz="5700" spc="-125" dirty="0">
                <a:latin typeface="Book Antiqua"/>
                <a:cs typeface="Book Antiqua"/>
              </a:rPr>
              <a:t> </a:t>
            </a:r>
            <a:r>
              <a:rPr sz="5700" spc="-185" dirty="0">
                <a:latin typeface="Book Antiqua"/>
                <a:cs typeface="Book Antiqua"/>
              </a:rPr>
              <a:t>method(s)</a:t>
            </a:r>
            <a:r>
              <a:rPr sz="5700" spc="-125" dirty="0">
                <a:latin typeface="Book Antiqua"/>
                <a:cs typeface="Book Antiqua"/>
              </a:rPr>
              <a:t> </a:t>
            </a:r>
            <a:r>
              <a:rPr sz="5700" dirty="0">
                <a:latin typeface="Book Antiqua"/>
                <a:cs typeface="Book Antiqua"/>
              </a:rPr>
              <a:t>in</a:t>
            </a:r>
            <a:r>
              <a:rPr sz="5700" spc="-125" dirty="0">
                <a:latin typeface="Book Antiqua"/>
                <a:cs typeface="Book Antiqua"/>
              </a:rPr>
              <a:t> </a:t>
            </a:r>
            <a:r>
              <a:rPr sz="5700" spc="-100" dirty="0">
                <a:latin typeface="Book Antiqua"/>
                <a:cs typeface="Book Antiqua"/>
              </a:rPr>
              <a:t>your</a:t>
            </a:r>
            <a:r>
              <a:rPr sz="5700" spc="-120" dirty="0">
                <a:latin typeface="Book Antiqua"/>
                <a:cs typeface="Book Antiqua"/>
              </a:rPr>
              <a:t> </a:t>
            </a:r>
            <a:r>
              <a:rPr sz="5700" spc="-50" dirty="0">
                <a:latin typeface="Book Antiqua"/>
                <a:cs typeface="Book Antiqua"/>
              </a:rPr>
              <a:t>class</a:t>
            </a:r>
            <a:r>
              <a:rPr sz="5700" spc="-125" dirty="0">
                <a:latin typeface="Book Antiqua"/>
                <a:cs typeface="Book Antiqua"/>
              </a:rPr>
              <a:t> </a:t>
            </a:r>
            <a:r>
              <a:rPr sz="5700" dirty="0">
                <a:latin typeface="Book Antiqua"/>
                <a:cs typeface="Book Antiqua"/>
              </a:rPr>
              <a:t>for</a:t>
            </a:r>
            <a:r>
              <a:rPr sz="5700" spc="-125" dirty="0">
                <a:latin typeface="Book Antiqua"/>
                <a:cs typeface="Book Antiqua"/>
              </a:rPr>
              <a:t> </a:t>
            </a:r>
            <a:r>
              <a:rPr sz="5700" spc="-25" dirty="0">
                <a:latin typeface="Book Antiqua"/>
                <a:cs typeface="Book Antiqua"/>
              </a:rPr>
              <a:t>injections</a:t>
            </a:r>
            <a:endParaRPr sz="5700">
              <a:latin typeface="Book Antiqua"/>
              <a:cs typeface="Book Antiqua"/>
            </a:endParaRPr>
          </a:p>
        </p:txBody>
      </p:sp>
      <p:grpSp>
        <p:nvGrpSpPr>
          <p:cNvPr id="3" name="object 3"/>
          <p:cNvGrpSpPr/>
          <p:nvPr/>
        </p:nvGrpSpPr>
        <p:grpSpPr>
          <a:xfrm>
            <a:off x="1994529" y="2504937"/>
            <a:ext cx="14274800" cy="7406005"/>
            <a:chOff x="1994529" y="2504937"/>
            <a:chExt cx="14274800" cy="7406005"/>
          </a:xfrm>
        </p:grpSpPr>
        <p:sp>
          <p:nvSpPr>
            <p:cNvPr id="4" name="object 4"/>
            <p:cNvSpPr/>
            <p:nvPr/>
          </p:nvSpPr>
          <p:spPr>
            <a:xfrm>
              <a:off x="2172534" y="2620117"/>
              <a:ext cx="13918565" cy="6944995"/>
            </a:xfrm>
            <a:custGeom>
              <a:avLst/>
              <a:gdLst/>
              <a:ahLst/>
              <a:cxnLst/>
              <a:rect l="l" t="t" r="r" b="b"/>
              <a:pathLst>
                <a:path w="13918565" h="6944995">
                  <a:moveTo>
                    <a:pt x="0" y="0"/>
                  </a:moveTo>
                  <a:lnTo>
                    <a:pt x="13918535" y="0"/>
                  </a:lnTo>
                  <a:lnTo>
                    <a:pt x="13918535" y="6944814"/>
                  </a:lnTo>
                  <a:lnTo>
                    <a:pt x="0" y="694481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994529" y="2504937"/>
              <a:ext cx="14274549" cy="7405533"/>
            </a:xfrm>
            <a:prstGeom prst="rect">
              <a:avLst/>
            </a:prstGeom>
          </p:spPr>
        </p:pic>
      </p:grpSp>
      <p:sp>
        <p:nvSpPr>
          <p:cNvPr id="6" name="object 6"/>
          <p:cNvSpPr txBox="1"/>
          <p:nvPr/>
        </p:nvSpPr>
        <p:spPr>
          <a:xfrm>
            <a:off x="2228069" y="2657375"/>
            <a:ext cx="13672819" cy="6312535"/>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15" dirty="0">
                <a:solidFill>
                  <a:srgbClr val="931A68"/>
                </a:solidFill>
                <a:latin typeface="Arial"/>
                <a:cs typeface="Arial"/>
              </a:rPr>
              <a:t> </a:t>
            </a:r>
            <a:r>
              <a:rPr sz="3450" b="1" dirty="0">
                <a:solidFill>
                  <a:srgbClr val="931A68"/>
                </a:solidFill>
                <a:latin typeface="Arial"/>
                <a:cs typeface="Arial"/>
              </a:rPr>
              <a:t>class</a:t>
            </a:r>
            <a:r>
              <a:rPr sz="3450" b="1" spc="-15" dirty="0">
                <a:solidFill>
                  <a:srgbClr val="931A68"/>
                </a:solidFill>
                <a:latin typeface="Arial"/>
                <a:cs typeface="Arial"/>
              </a:rPr>
              <a:t> </a:t>
            </a:r>
            <a:r>
              <a:rPr sz="3450" b="1" dirty="0">
                <a:latin typeface="Arial"/>
                <a:cs typeface="Arial"/>
              </a:rPr>
              <a:t>CricketCoach</a:t>
            </a:r>
            <a:r>
              <a:rPr sz="3450" b="1" spc="-15" dirty="0">
                <a:latin typeface="Arial"/>
                <a:cs typeface="Arial"/>
              </a:rPr>
              <a:t> </a:t>
            </a:r>
            <a:r>
              <a:rPr sz="3450" b="1" dirty="0">
                <a:solidFill>
                  <a:srgbClr val="931A68"/>
                </a:solidFill>
                <a:latin typeface="Arial"/>
                <a:cs typeface="Arial"/>
              </a:rPr>
              <a:t>implements</a:t>
            </a:r>
            <a:r>
              <a:rPr sz="3450" b="1" spc="-15" dirty="0">
                <a:solidFill>
                  <a:srgbClr val="931A68"/>
                </a:solidFill>
                <a:latin typeface="Arial"/>
                <a:cs typeface="Arial"/>
              </a:rPr>
              <a:t> </a:t>
            </a:r>
            <a:r>
              <a:rPr sz="3450" b="1" dirty="0">
                <a:latin typeface="Arial"/>
                <a:cs typeface="Arial"/>
              </a:rPr>
              <a:t>Coach</a:t>
            </a:r>
            <a:r>
              <a:rPr sz="3450" b="1" spc="-15" dirty="0">
                <a:latin typeface="Arial"/>
                <a:cs typeface="Arial"/>
              </a:rPr>
              <a:t> </a:t>
            </a:r>
            <a:r>
              <a:rPr sz="3450" b="1" spc="-50" dirty="0">
                <a:latin typeface="Arial"/>
                <a:cs typeface="Arial"/>
              </a:rPr>
              <a:t>{</a:t>
            </a:r>
            <a:endParaRPr sz="3450">
              <a:latin typeface="Arial"/>
              <a:cs typeface="Arial"/>
            </a:endParaRPr>
          </a:p>
          <a:p>
            <a:pPr marL="389255" marR="5160645">
              <a:lnSpc>
                <a:spcPct val="199100"/>
              </a:lnSpc>
              <a:spcBef>
                <a:spcPts val="5"/>
              </a:spcBef>
            </a:pPr>
            <a:r>
              <a:rPr sz="3450" b="1" dirty="0">
                <a:solidFill>
                  <a:srgbClr val="931A68"/>
                </a:solidFill>
                <a:latin typeface="Arial"/>
                <a:cs typeface="Arial"/>
              </a:rPr>
              <a:t>private</a:t>
            </a:r>
            <a:r>
              <a:rPr sz="3450" b="1" spc="-30" dirty="0">
                <a:solidFill>
                  <a:srgbClr val="931A68"/>
                </a:solidFill>
                <a:latin typeface="Arial"/>
                <a:cs typeface="Arial"/>
              </a:rPr>
              <a:t> </a:t>
            </a:r>
            <a:r>
              <a:rPr sz="3450" b="1" dirty="0">
                <a:latin typeface="Arial"/>
                <a:cs typeface="Arial"/>
              </a:rPr>
              <a:t>FortuneService</a:t>
            </a:r>
            <a:r>
              <a:rPr sz="3450" b="1" spc="-15" dirty="0">
                <a:latin typeface="Arial"/>
                <a:cs typeface="Arial"/>
              </a:rPr>
              <a:t> </a:t>
            </a:r>
            <a:r>
              <a:rPr sz="3450" b="1" spc="-10" dirty="0">
                <a:solidFill>
                  <a:srgbClr val="0326CC"/>
                </a:solidFill>
                <a:latin typeface="Arial"/>
                <a:cs typeface="Arial"/>
              </a:rPr>
              <a:t>fortuneService</a:t>
            </a:r>
            <a:r>
              <a:rPr sz="3450" b="1" spc="-10" dirty="0">
                <a:latin typeface="Arial"/>
                <a:cs typeface="Arial"/>
              </a:rPr>
              <a:t>; </a:t>
            </a:r>
            <a:r>
              <a:rPr sz="3450" b="1" dirty="0">
                <a:solidFill>
                  <a:srgbClr val="931A68"/>
                </a:solidFill>
                <a:latin typeface="Arial"/>
                <a:cs typeface="Arial"/>
              </a:rPr>
              <a:t>public</a:t>
            </a:r>
            <a:r>
              <a:rPr sz="3450" b="1" spc="-35" dirty="0">
                <a:solidFill>
                  <a:srgbClr val="931A68"/>
                </a:solidFill>
                <a:latin typeface="Arial"/>
                <a:cs typeface="Arial"/>
              </a:rPr>
              <a:t> </a:t>
            </a:r>
            <a:r>
              <a:rPr sz="3450" b="1" dirty="0">
                <a:latin typeface="Arial"/>
                <a:cs typeface="Arial"/>
              </a:rPr>
              <a:t>CricketCoach()</a:t>
            </a:r>
            <a:r>
              <a:rPr sz="3450" b="1" spc="-20" dirty="0">
                <a:latin typeface="Arial"/>
                <a:cs typeface="Arial"/>
              </a:rPr>
              <a:t> </a:t>
            </a:r>
            <a:r>
              <a:rPr sz="3450" b="1" spc="-50" dirty="0">
                <a:latin typeface="Arial"/>
                <a:cs typeface="Arial"/>
              </a:rPr>
              <a:t>{</a:t>
            </a:r>
            <a:endParaRPr sz="3450">
              <a:latin typeface="Arial"/>
              <a:cs typeface="Arial"/>
            </a:endParaRPr>
          </a:p>
          <a:p>
            <a:pPr marL="389255">
              <a:lnSpc>
                <a:spcPts val="4120"/>
              </a:lnSpc>
            </a:pPr>
            <a:r>
              <a:rPr sz="3450" b="1" spc="5" dirty="0">
                <a:latin typeface="Arial"/>
                <a:cs typeface="Arial"/>
              </a:rPr>
              <a:t>}</a:t>
            </a:r>
            <a:endParaRPr sz="3450">
              <a:latin typeface="Arial"/>
              <a:cs typeface="Arial"/>
            </a:endParaRPr>
          </a:p>
          <a:p>
            <a:pPr>
              <a:lnSpc>
                <a:spcPct val="100000"/>
              </a:lnSpc>
            </a:pPr>
            <a:endParaRPr sz="3700">
              <a:latin typeface="Arial"/>
              <a:cs typeface="Arial"/>
            </a:endParaRPr>
          </a:p>
          <a:p>
            <a:pPr marL="766445" marR="5080" indent="-377190">
              <a:lnSpc>
                <a:spcPts val="4120"/>
              </a:lnSpc>
              <a:spcBef>
                <a:spcPts val="5"/>
              </a:spcBef>
            </a:pPr>
            <a:r>
              <a:rPr sz="3450" b="1" dirty="0">
                <a:solidFill>
                  <a:srgbClr val="931A68"/>
                </a:solidFill>
                <a:latin typeface="Arial"/>
                <a:cs typeface="Arial"/>
              </a:rPr>
              <a:t>public</a:t>
            </a:r>
            <a:r>
              <a:rPr sz="3450" b="1" spc="-25" dirty="0">
                <a:solidFill>
                  <a:srgbClr val="931A68"/>
                </a:solidFill>
                <a:latin typeface="Arial"/>
                <a:cs typeface="Arial"/>
              </a:rPr>
              <a:t> </a:t>
            </a:r>
            <a:r>
              <a:rPr sz="3450" b="1" dirty="0">
                <a:solidFill>
                  <a:srgbClr val="931A68"/>
                </a:solidFill>
                <a:latin typeface="Arial"/>
                <a:cs typeface="Arial"/>
              </a:rPr>
              <a:t>void</a:t>
            </a:r>
            <a:r>
              <a:rPr sz="3450" b="1" spc="-25" dirty="0">
                <a:solidFill>
                  <a:srgbClr val="931A68"/>
                </a:solidFill>
                <a:latin typeface="Arial"/>
                <a:cs typeface="Arial"/>
              </a:rPr>
              <a:t> </a:t>
            </a:r>
            <a:r>
              <a:rPr sz="3450" b="1" dirty="0">
                <a:latin typeface="Arial"/>
                <a:cs typeface="Arial"/>
              </a:rPr>
              <a:t>setFortuneService(FortuneService</a:t>
            </a:r>
            <a:r>
              <a:rPr sz="3450" b="1" spc="-25" dirty="0">
                <a:latin typeface="Arial"/>
                <a:cs typeface="Arial"/>
              </a:rPr>
              <a:t> </a:t>
            </a:r>
            <a:r>
              <a:rPr sz="3450" b="1" dirty="0">
                <a:solidFill>
                  <a:srgbClr val="7E504F"/>
                </a:solidFill>
                <a:latin typeface="Arial"/>
                <a:cs typeface="Arial"/>
              </a:rPr>
              <a:t>fortuneService</a:t>
            </a:r>
            <a:r>
              <a:rPr sz="3450" b="1" dirty="0">
                <a:latin typeface="Arial"/>
                <a:cs typeface="Arial"/>
              </a:rPr>
              <a:t>)</a:t>
            </a:r>
            <a:r>
              <a:rPr sz="3450" b="1" spc="-20" dirty="0">
                <a:latin typeface="Arial"/>
                <a:cs typeface="Arial"/>
              </a:rPr>
              <a:t> </a:t>
            </a:r>
            <a:r>
              <a:rPr sz="3450" b="1" spc="-50" dirty="0">
                <a:latin typeface="Arial"/>
                <a:cs typeface="Arial"/>
              </a:rPr>
              <a:t>{ </a:t>
            </a:r>
            <a:r>
              <a:rPr sz="3450" b="1" dirty="0">
                <a:solidFill>
                  <a:srgbClr val="931A68"/>
                </a:solidFill>
                <a:latin typeface="Arial"/>
                <a:cs typeface="Arial"/>
              </a:rPr>
              <a:t>this</a:t>
            </a:r>
            <a:r>
              <a:rPr sz="3450" b="1" dirty="0">
                <a:latin typeface="Arial"/>
                <a:cs typeface="Arial"/>
              </a:rPr>
              <a:t>.</a:t>
            </a:r>
            <a:r>
              <a:rPr sz="3450" b="1" dirty="0">
                <a:solidFill>
                  <a:srgbClr val="0326CC"/>
                </a:solidFill>
                <a:latin typeface="Arial"/>
                <a:cs typeface="Arial"/>
              </a:rPr>
              <a:t>fortuneService</a:t>
            </a:r>
            <a:r>
              <a:rPr sz="3450" b="1" spc="-25" dirty="0">
                <a:solidFill>
                  <a:srgbClr val="0326CC"/>
                </a:solidFill>
                <a:latin typeface="Arial"/>
                <a:cs typeface="Arial"/>
              </a:rPr>
              <a:t> </a:t>
            </a:r>
            <a:r>
              <a:rPr sz="3450" b="1" dirty="0">
                <a:latin typeface="Arial"/>
                <a:cs typeface="Arial"/>
              </a:rPr>
              <a:t>=</a:t>
            </a:r>
            <a:r>
              <a:rPr sz="3450" b="1" spc="-15" dirty="0">
                <a:latin typeface="Arial"/>
                <a:cs typeface="Arial"/>
              </a:rPr>
              <a:t> </a:t>
            </a:r>
            <a:r>
              <a:rPr sz="3450" b="1" spc="-10" dirty="0">
                <a:solidFill>
                  <a:srgbClr val="7E504F"/>
                </a:solidFill>
                <a:latin typeface="Arial"/>
                <a:cs typeface="Arial"/>
              </a:rPr>
              <a:t>fortuneService</a:t>
            </a:r>
            <a:r>
              <a:rPr sz="3450" b="1" spc="-10" dirty="0">
                <a:latin typeface="Arial"/>
                <a:cs typeface="Arial"/>
              </a:rPr>
              <a:t>;</a:t>
            </a:r>
            <a:endParaRPr sz="3450">
              <a:latin typeface="Arial"/>
              <a:cs typeface="Arial"/>
            </a:endParaRPr>
          </a:p>
          <a:p>
            <a:pPr marL="389255">
              <a:lnSpc>
                <a:spcPts val="3979"/>
              </a:lnSpc>
            </a:pPr>
            <a:r>
              <a:rPr sz="3450" b="1" spc="5" dirty="0">
                <a:latin typeface="Arial"/>
                <a:cs typeface="Arial"/>
              </a:rPr>
              <a:t>}</a:t>
            </a:r>
            <a:endParaRPr sz="3450">
              <a:latin typeface="Arial"/>
              <a:cs typeface="Arial"/>
            </a:endParaRPr>
          </a:p>
          <a:p>
            <a:pPr marL="256540">
              <a:lnSpc>
                <a:spcPts val="4120"/>
              </a:lnSpc>
            </a:pPr>
            <a:r>
              <a:rPr sz="3450" b="1" spc="-25" dirty="0">
                <a:latin typeface="Arial"/>
                <a:cs typeface="Arial"/>
              </a:rPr>
              <a:t>...</a:t>
            </a:r>
            <a:endParaRPr sz="3450">
              <a:latin typeface="Arial"/>
              <a:cs typeface="Arial"/>
            </a:endParaRPr>
          </a:p>
          <a:p>
            <a:pPr marL="12700">
              <a:lnSpc>
                <a:spcPts val="4130"/>
              </a:lnSpc>
            </a:pPr>
            <a:r>
              <a:rPr sz="3450" b="1" spc="5" dirty="0">
                <a:latin typeface="Arial"/>
                <a:cs typeface="Arial"/>
              </a:rPr>
              <a:t>}</a:t>
            </a:r>
            <a:endParaRPr sz="3450">
              <a:latin typeface="Arial"/>
              <a:cs typeface="Arial"/>
            </a:endParaRPr>
          </a:p>
        </p:txBody>
      </p:sp>
      <p:sp>
        <p:nvSpPr>
          <p:cNvPr id="7" name="object 7"/>
          <p:cNvSpPr txBox="1"/>
          <p:nvPr/>
        </p:nvSpPr>
        <p:spPr>
          <a:xfrm>
            <a:off x="2081477" y="2175714"/>
            <a:ext cx="325183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CricketCoach.java</a:t>
            </a:r>
            <a:endParaRPr sz="23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623930"/>
            <a:ext cx="18228310" cy="794385"/>
          </a:xfrm>
          <a:prstGeom prst="rect">
            <a:avLst/>
          </a:prstGeom>
        </p:spPr>
        <p:txBody>
          <a:bodyPr vert="horz" wrap="square" lIns="0" tIns="12065" rIns="0" bIns="0" rtlCol="0">
            <a:spAutoFit/>
          </a:bodyPr>
          <a:lstStyle/>
          <a:p>
            <a:pPr marL="12700">
              <a:lnSpc>
                <a:spcPct val="100000"/>
              </a:lnSpc>
              <a:spcBef>
                <a:spcPts val="95"/>
              </a:spcBef>
            </a:pPr>
            <a:r>
              <a:rPr sz="5050" dirty="0">
                <a:latin typeface="Book Antiqua"/>
                <a:cs typeface="Book Antiqua"/>
              </a:rPr>
              <a:t>Step</a:t>
            </a:r>
            <a:r>
              <a:rPr sz="5050" spc="-245" dirty="0">
                <a:latin typeface="Book Antiqua"/>
                <a:cs typeface="Book Antiqua"/>
              </a:rPr>
              <a:t> </a:t>
            </a:r>
            <a:r>
              <a:rPr sz="5050" spc="155" dirty="0">
                <a:latin typeface="Book Antiqua"/>
                <a:cs typeface="Book Antiqua"/>
              </a:rPr>
              <a:t>2:</a:t>
            </a:r>
            <a:r>
              <a:rPr sz="5050" spc="-340" dirty="0">
                <a:latin typeface="Book Antiqua"/>
                <a:cs typeface="Book Antiqua"/>
              </a:rPr>
              <a:t> </a:t>
            </a:r>
            <a:r>
              <a:rPr sz="5050" spc="-90" dirty="0">
                <a:latin typeface="Book Antiqua"/>
                <a:cs typeface="Book Antiqua"/>
              </a:rPr>
              <a:t>Configure</a:t>
            </a:r>
            <a:r>
              <a:rPr sz="5050" spc="-165" dirty="0">
                <a:latin typeface="Book Antiqua"/>
                <a:cs typeface="Book Antiqua"/>
              </a:rPr>
              <a:t> </a:t>
            </a:r>
            <a:r>
              <a:rPr sz="5050" dirty="0">
                <a:latin typeface="Book Antiqua"/>
                <a:cs typeface="Book Antiqua"/>
              </a:rPr>
              <a:t>the</a:t>
            </a:r>
            <a:r>
              <a:rPr sz="5050" spc="-170" dirty="0">
                <a:latin typeface="Book Antiqua"/>
                <a:cs typeface="Book Antiqua"/>
              </a:rPr>
              <a:t> </a:t>
            </a:r>
            <a:r>
              <a:rPr sz="5050" spc="-145" dirty="0">
                <a:latin typeface="Book Antiqua"/>
                <a:cs typeface="Book Antiqua"/>
              </a:rPr>
              <a:t>dependency</a:t>
            </a:r>
            <a:r>
              <a:rPr sz="5050" spc="-165" dirty="0">
                <a:latin typeface="Book Antiqua"/>
                <a:cs typeface="Book Antiqua"/>
              </a:rPr>
              <a:t> </a:t>
            </a:r>
            <a:r>
              <a:rPr sz="5050" spc="-50" dirty="0">
                <a:latin typeface="Book Antiqua"/>
                <a:cs typeface="Book Antiqua"/>
              </a:rPr>
              <a:t>injection</a:t>
            </a:r>
            <a:r>
              <a:rPr sz="5050" spc="-165" dirty="0">
                <a:latin typeface="Book Antiqua"/>
                <a:cs typeface="Book Antiqua"/>
              </a:rPr>
              <a:t> </a:t>
            </a:r>
            <a:r>
              <a:rPr sz="5050" dirty="0">
                <a:latin typeface="Book Antiqua"/>
                <a:cs typeface="Book Antiqua"/>
              </a:rPr>
              <a:t>in</a:t>
            </a:r>
            <a:r>
              <a:rPr sz="5050" spc="-165" dirty="0">
                <a:latin typeface="Book Antiqua"/>
                <a:cs typeface="Book Antiqua"/>
              </a:rPr>
              <a:t> </a:t>
            </a:r>
            <a:r>
              <a:rPr sz="5050" spc="-25" dirty="0">
                <a:latin typeface="Book Antiqua"/>
                <a:cs typeface="Book Antiqua"/>
              </a:rPr>
              <a:t>Spring</a:t>
            </a:r>
            <a:r>
              <a:rPr sz="5050" spc="-165" dirty="0">
                <a:latin typeface="Book Antiqua"/>
                <a:cs typeface="Book Antiqua"/>
              </a:rPr>
              <a:t> </a:t>
            </a:r>
            <a:r>
              <a:rPr sz="5050" spc="-95" dirty="0">
                <a:latin typeface="Book Antiqua"/>
                <a:cs typeface="Book Antiqua"/>
              </a:rPr>
              <a:t>config</a:t>
            </a:r>
            <a:r>
              <a:rPr sz="5050" spc="-170" dirty="0">
                <a:latin typeface="Book Antiqua"/>
                <a:cs typeface="Book Antiqua"/>
              </a:rPr>
              <a:t> </a:t>
            </a:r>
            <a:r>
              <a:rPr sz="5050" spc="-20" dirty="0">
                <a:latin typeface="Book Antiqua"/>
                <a:cs typeface="Book Antiqua"/>
              </a:rPr>
              <a:t>file</a:t>
            </a:r>
            <a:endParaRPr sz="5050">
              <a:latin typeface="Book Antiqua"/>
              <a:cs typeface="Book Antiqua"/>
            </a:endParaRPr>
          </a:p>
        </p:txBody>
      </p:sp>
      <p:grpSp>
        <p:nvGrpSpPr>
          <p:cNvPr id="3" name="object 3"/>
          <p:cNvGrpSpPr/>
          <p:nvPr/>
        </p:nvGrpSpPr>
        <p:grpSpPr>
          <a:xfrm>
            <a:off x="2079583" y="2647100"/>
            <a:ext cx="15945485" cy="6882130"/>
            <a:chOff x="2079583" y="2647100"/>
            <a:chExt cx="15945485" cy="6882130"/>
          </a:xfrm>
        </p:grpSpPr>
        <p:sp>
          <p:nvSpPr>
            <p:cNvPr id="4" name="object 4"/>
            <p:cNvSpPr/>
            <p:nvPr/>
          </p:nvSpPr>
          <p:spPr>
            <a:xfrm>
              <a:off x="2257588" y="2762280"/>
              <a:ext cx="15589250" cy="6421755"/>
            </a:xfrm>
            <a:custGeom>
              <a:avLst/>
              <a:gdLst/>
              <a:ahLst/>
              <a:cxnLst/>
              <a:rect l="l" t="t" r="r" b="b"/>
              <a:pathLst>
                <a:path w="15589250" h="6421755">
                  <a:moveTo>
                    <a:pt x="0" y="0"/>
                  </a:moveTo>
                  <a:lnTo>
                    <a:pt x="15588925" y="0"/>
                  </a:lnTo>
                  <a:lnTo>
                    <a:pt x="15588925" y="6421270"/>
                  </a:lnTo>
                  <a:lnTo>
                    <a:pt x="0" y="642127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079583" y="2647100"/>
              <a:ext cx="15944928" cy="6881989"/>
            </a:xfrm>
            <a:prstGeom prst="rect">
              <a:avLst/>
            </a:prstGeom>
          </p:spPr>
        </p:pic>
      </p:grpSp>
      <p:sp>
        <p:nvSpPr>
          <p:cNvPr id="6" name="object 6"/>
          <p:cNvSpPr txBox="1"/>
          <p:nvPr/>
        </p:nvSpPr>
        <p:spPr>
          <a:xfrm>
            <a:off x="2622496" y="3327512"/>
            <a:ext cx="13230860" cy="5265420"/>
          </a:xfrm>
          <a:prstGeom prst="rect">
            <a:avLst/>
          </a:prstGeom>
        </p:spPr>
        <p:txBody>
          <a:bodyPr vert="horz" wrap="square" lIns="0" tIns="33655" rIns="0" bIns="0" rtlCol="0">
            <a:spAutoFit/>
          </a:bodyPr>
          <a:lstStyle/>
          <a:p>
            <a:pPr marL="699770" marR="251460" indent="-687705">
              <a:lnSpc>
                <a:spcPts val="4120"/>
              </a:lnSpc>
              <a:spcBef>
                <a:spcPts val="265"/>
              </a:spcBef>
            </a:pPr>
            <a:r>
              <a:rPr sz="3450" b="1" dirty="0">
                <a:solidFill>
                  <a:srgbClr val="009193"/>
                </a:solidFill>
                <a:latin typeface="Arial"/>
                <a:cs typeface="Arial"/>
              </a:rPr>
              <a:t>&lt;</a:t>
            </a:r>
            <a:r>
              <a:rPr sz="3450" b="1" dirty="0">
                <a:solidFill>
                  <a:srgbClr val="4E9192"/>
                </a:solidFill>
                <a:latin typeface="Arial"/>
                <a:cs typeface="Arial"/>
              </a:rPr>
              <a:t>bean</a:t>
            </a:r>
            <a:r>
              <a:rPr sz="3450" b="1" spc="-15" dirty="0">
                <a:solidFill>
                  <a:srgbClr val="4E9192"/>
                </a:solidFill>
                <a:latin typeface="Arial"/>
                <a:cs typeface="Arial"/>
              </a:rPr>
              <a:t> </a:t>
            </a:r>
            <a:r>
              <a:rPr sz="3450" b="1" spc="-10" dirty="0">
                <a:solidFill>
                  <a:srgbClr val="932192"/>
                </a:solidFill>
                <a:latin typeface="Arial"/>
                <a:cs typeface="Arial"/>
              </a:rPr>
              <a:t>id</a:t>
            </a:r>
            <a:r>
              <a:rPr sz="3450" b="1" spc="-10" dirty="0">
                <a:latin typeface="Arial"/>
                <a:cs typeface="Arial"/>
              </a:rPr>
              <a:t>=</a:t>
            </a:r>
            <a:r>
              <a:rPr sz="3450" b="1" i="1" spc="-10" dirty="0">
                <a:solidFill>
                  <a:srgbClr val="3933FF"/>
                </a:solidFill>
                <a:latin typeface="Arial"/>
                <a:cs typeface="Arial"/>
              </a:rPr>
              <a:t>"</a:t>
            </a:r>
            <a:r>
              <a:rPr sz="3450" b="1" i="1" spc="-10" dirty="0">
                <a:solidFill>
                  <a:srgbClr val="FF2600"/>
                </a:solidFill>
                <a:latin typeface="Arial"/>
                <a:cs typeface="Arial"/>
              </a:rPr>
              <a:t>myFortuneService</a:t>
            </a:r>
            <a:r>
              <a:rPr sz="3450" b="1" i="1" spc="-10" dirty="0">
                <a:solidFill>
                  <a:srgbClr val="3933FF"/>
                </a:solidFill>
                <a:latin typeface="Arial"/>
                <a:cs typeface="Arial"/>
              </a:rPr>
              <a:t>" </a:t>
            </a: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"com.luv2code.springdemo.HappyFortuneService"</a:t>
            </a:r>
            <a:r>
              <a:rPr sz="3450" b="1" spc="-10" dirty="0">
                <a:solidFill>
                  <a:srgbClr val="009193"/>
                </a:solidFill>
                <a:latin typeface="Arial"/>
                <a:cs typeface="Arial"/>
              </a:rPr>
              <a:t>&gt;</a:t>
            </a:r>
            <a:endParaRPr sz="3450" dirty="0">
              <a:latin typeface="Arial"/>
              <a:cs typeface="Arial"/>
            </a:endParaRPr>
          </a:p>
          <a:p>
            <a:pPr marL="78740">
              <a:lnSpc>
                <a:spcPts val="3990"/>
              </a:lnSpc>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dirty="0">
              <a:latin typeface="Arial"/>
              <a:cs typeface="Arial"/>
            </a:endParaRPr>
          </a:p>
          <a:p>
            <a:pPr>
              <a:lnSpc>
                <a:spcPct val="100000"/>
              </a:lnSpc>
              <a:spcBef>
                <a:spcPts val="5"/>
              </a:spcBef>
            </a:pPr>
            <a:endParaRPr sz="3700" dirty="0">
              <a:latin typeface="Arial"/>
              <a:cs typeface="Arial"/>
            </a:endParaRPr>
          </a:p>
          <a:p>
            <a:pPr marL="455930" marR="2205990" indent="-377190">
              <a:lnSpc>
                <a:spcPts val="4120"/>
              </a:lnSpc>
            </a:pPr>
            <a:r>
              <a:rPr sz="3450" b="1" dirty="0">
                <a:solidFill>
                  <a:srgbClr val="009193"/>
                </a:solidFill>
                <a:latin typeface="Arial"/>
                <a:cs typeface="Arial"/>
              </a:rPr>
              <a:t>&lt;</a:t>
            </a:r>
            <a:r>
              <a:rPr sz="3450" b="1" dirty="0">
                <a:solidFill>
                  <a:srgbClr val="4E9192"/>
                </a:solidFill>
                <a:latin typeface="Arial"/>
                <a:cs typeface="Arial"/>
              </a:rPr>
              <a:t>bean</a:t>
            </a:r>
            <a:r>
              <a:rPr sz="3450" b="1" spc="-15" dirty="0">
                <a:solidFill>
                  <a:srgbClr val="4E9192"/>
                </a:solidFill>
                <a:latin typeface="Arial"/>
                <a:cs typeface="Arial"/>
              </a:rPr>
              <a:t> </a:t>
            </a:r>
            <a:r>
              <a:rPr sz="3450" b="1" spc="-10" dirty="0">
                <a:solidFill>
                  <a:srgbClr val="932192"/>
                </a:solidFill>
                <a:latin typeface="Arial"/>
                <a:cs typeface="Arial"/>
              </a:rPr>
              <a:t>id</a:t>
            </a:r>
            <a:r>
              <a:rPr sz="3450" b="1" spc="-10" dirty="0">
                <a:latin typeface="Arial"/>
                <a:cs typeface="Arial"/>
              </a:rPr>
              <a:t>=</a:t>
            </a:r>
            <a:r>
              <a:rPr sz="3450" b="1" i="1" spc="-10" dirty="0">
                <a:solidFill>
                  <a:srgbClr val="3933FF"/>
                </a:solidFill>
                <a:latin typeface="Arial"/>
                <a:cs typeface="Arial"/>
              </a:rPr>
              <a:t>"myCricketCoach" </a:t>
            </a:r>
            <a:r>
              <a:rPr sz="3450" b="1" spc="-10" dirty="0">
                <a:solidFill>
                  <a:srgbClr val="932192"/>
                </a:solidFill>
                <a:latin typeface="Arial"/>
                <a:cs typeface="Arial"/>
              </a:rPr>
              <a:t>class</a:t>
            </a:r>
            <a:r>
              <a:rPr sz="3450" b="1" spc="-10" dirty="0">
                <a:latin typeface="Arial"/>
                <a:cs typeface="Arial"/>
              </a:rPr>
              <a:t>=</a:t>
            </a:r>
            <a:r>
              <a:rPr sz="3450" b="1" i="1" spc="-10" dirty="0">
                <a:solidFill>
                  <a:srgbClr val="3933FF"/>
                </a:solidFill>
                <a:latin typeface="Arial"/>
                <a:cs typeface="Arial"/>
              </a:rPr>
              <a:t>"com.luv2code.springdemo.CricketCoach"</a:t>
            </a:r>
            <a:r>
              <a:rPr sz="3450" b="1" spc="-10" dirty="0">
                <a:solidFill>
                  <a:srgbClr val="009193"/>
                </a:solidFill>
                <a:latin typeface="Arial"/>
                <a:cs typeface="Arial"/>
              </a:rPr>
              <a:t>&gt;</a:t>
            </a:r>
            <a:endParaRPr sz="3450" dirty="0">
              <a:latin typeface="Arial"/>
              <a:cs typeface="Arial"/>
            </a:endParaRPr>
          </a:p>
          <a:p>
            <a:pPr>
              <a:lnSpc>
                <a:spcPct val="100000"/>
              </a:lnSpc>
              <a:spcBef>
                <a:spcPts val="5"/>
              </a:spcBef>
            </a:pPr>
            <a:endParaRPr sz="3450" dirty="0">
              <a:latin typeface="Arial"/>
              <a:cs typeface="Arial"/>
            </a:endParaRPr>
          </a:p>
          <a:p>
            <a:pPr marL="455930">
              <a:lnSpc>
                <a:spcPct val="100000"/>
              </a:lnSpc>
            </a:pPr>
            <a:r>
              <a:rPr sz="3450" b="1" dirty="0">
                <a:solidFill>
                  <a:srgbClr val="009193"/>
                </a:solidFill>
                <a:latin typeface="Arial"/>
                <a:cs typeface="Arial"/>
              </a:rPr>
              <a:t>&lt;</a:t>
            </a:r>
            <a:r>
              <a:rPr sz="3450" b="1" dirty="0">
                <a:solidFill>
                  <a:srgbClr val="4E9192"/>
                </a:solidFill>
                <a:latin typeface="Arial"/>
                <a:cs typeface="Arial"/>
              </a:rPr>
              <a:t>property</a:t>
            </a:r>
            <a:r>
              <a:rPr sz="3450" b="1" spc="-30" dirty="0">
                <a:solidFill>
                  <a:srgbClr val="4E9192"/>
                </a:solidFill>
                <a:latin typeface="Arial"/>
                <a:cs typeface="Arial"/>
              </a:rPr>
              <a:t> </a:t>
            </a:r>
            <a:r>
              <a:rPr sz="3450" b="1" dirty="0">
                <a:solidFill>
                  <a:srgbClr val="932192"/>
                </a:solidFill>
                <a:latin typeface="Arial"/>
                <a:cs typeface="Arial"/>
              </a:rPr>
              <a:t>name</a:t>
            </a:r>
            <a:r>
              <a:rPr sz="3450" b="1" dirty="0">
                <a:latin typeface="Arial"/>
                <a:cs typeface="Arial"/>
              </a:rPr>
              <a:t>=</a:t>
            </a:r>
            <a:r>
              <a:rPr sz="3450" b="1" i="1" dirty="0">
                <a:solidFill>
                  <a:srgbClr val="4F76CB"/>
                </a:solidFill>
                <a:latin typeface="Arial"/>
                <a:cs typeface="Arial"/>
              </a:rPr>
              <a:t>"</a:t>
            </a:r>
            <a:r>
              <a:rPr sz="3450" b="1" i="1" dirty="0">
                <a:latin typeface="Arial"/>
                <a:cs typeface="Arial"/>
              </a:rPr>
              <a:t>fortuneService</a:t>
            </a:r>
            <a:r>
              <a:rPr sz="3450" b="1" i="1" dirty="0">
                <a:solidFill>
                  <a:srgbClr val="4F76CB"/>
                </a:solidFill>
                <a:latin typeface="Arial"/>
                <a:cs typeface="Arial"/>
              </a:rPr>
              <a:t>"</a:t>
            </a:r>
            <a:r>
              <a:rPr sz="3450" b="1" i="1" spc="-30" dirty="0">
                <a:solidFill>
                  <a:srgbClr val="4F76CB"/>
                </a:solidFill>
                <a:latin typeface="Arial"/>
                <a:cs typeface="Arial"/>
              </a:rPr>
              <a:t> </a:t>
            </a:r>
            <a:r>
              <a:rPr sz="3450" b="1" dirty="0">
                <a:solidFill>
                  <a:srgbClr val="932192"/>
                </a:solidFill>
                <a:latin typeface="Arial"/>
                <a:cs typeface="Arial"/>
              </a:rPr>
              <a:t>ref</a:t>
            </a:r>
            <a:r>
              <a:rPr sz="3450" b="1" dirty="0">
                <a:latin typeface="Arial"/>
                <a:cs typeface="Arial"/>
              </a:rPr>
              <a:t>=</a:t>
            </a:r>
            <a:r>
              <a:rPr sz="3450" b="1" i="1" dirty="0">
                <a:solidFill>
                  <a:srgbClr val="4F76CB"/>
                </a:solidFill>
                <a:latin typeface="Arial"/>
                <a:cs typeface="Arial"/>
              </a:rPr>
              <a:t>"</a:t>
            </a:r>
            <a:r>
              <a:rPr sz="3450" b="1" i="1" dirty="0">
                <a:solidFill>
                  <a:srgbClr val="FF2600"/>
                </a:solidFill>
                <a:latin typeface="Arial"/>
                <a:cs typeface="Arial"/>
              </a:rPr>
              <a:t>myFortuneService</a:t>
            </a:r>
            <a:r>
              <a:rPr sz="3450" b="1" i="1" dirty="0">
                <a:solidFill>
                  <a:srgbClr val="4F76CB"/>
                </a:solidFill>
                <a:latin typeface="Arial"/>
                <a:cs typeface="Arial"/>
              </a:rPr>
              <a:t>"</a:t>
            </a:r>
            <a:r>
              <a:rPr sz="3450" b="1" i="1" spc="-25" dirty="0">
                <a:solidFill>
                  <a:srgbClr val="4F76CB"/>
                </a:solidFill>
                <a:latin typeface="Arial"/>
                <a:cs typeface="Arial"/>
              </a:rPr>
              <a:t> </a:t>
            </a:r>
            <a:r>
              <a:rPr sz="3450" b="1" spc="-25" dirty="0">
                <a:solidFill>
                  <a:srgbClr val="009193"/>
                </a:solidFill>
                <a:latin typeface="Arial"/>
                <a:cs typeface="Arial"/>
              </a:rPr>
              <a:t>/&gt;</a:t>
            </a:r>
            <a:endParaRPr sz="3450" dirty="0">
              <a:latin typeface="Arial"/>
              <a:cs typeface="Arial"/>
            </a:endParaRPr>
          </a:p>
          <a:p>
            <a:pPr>
              <a:lnSpc>
                <a:spcPct val="100000"/>
              </a:lnSpc>
              <a:spcBef>
                <a:spcPts val="20"/>
              </a:spcBef>
            </a:pPr>
            <a:endParaRPr sz="3550" dirty="0">
              <a:latin typeface="Arial"/>
              <a:cs typeface="Arial"/>
            </a:endParaRPr>
          </a:p>
          <a:p>
            <a:pPr marL="78740">
              <a:lnSpc>
                <a:spcPct val="100000"/>
              </a:lnSpc>
              <a:spcBef>
                <a:spcPts val="5"/>
              </a:spcBef>
            </a:pPr>
            <a:r>
              <a:rPr sz="3450" b="1" spc="-10" dirty="0">
                <a:solidFill>
                  <a:srgbClr val="009193"/>
                </a:solidFill>
                <a:latin typeface="Arial"/>
                <a:cs typeface="Arial"/>
              </a:rPr>
              <a:t>&lt;/</a:t>
            </a:r>
            <a:r>
              <a:rPr sz="3450" b="1" spc="-10" dirty="0">
                <a:solidFill>
                  <a:srgbClr val="4E9192"/>
                </a:solidFill>
                <a:latin typeface="Arial"/>
                <a:cs typeface="Arial"/>
              </a:rPr>
              <a:t>bean</a:t>
            </a:r>
            <a:r>
              <a:rPr sz="3450" b="1" spc="-10" dirty="0">
                <a:solidFill>
                  <a:srgbClr val="009193"/>
                </a:solidFill>
                <a:latin typeface="Arial"/>
                <a:cs typeface="Arial"/>
              </a:rPr>
              <a:t>&gt;</a:t>
            </a:r>
            <a:endParaRPr sz="3450" dirty="0">
              <a:latin typeface="Arial"/>
              <a:cs typeface="Arial"/>
            </a:endParaRPr>
          </a:p>
        </p:txBody>
      </p:sp>
      <p:sp>
        <p:nvSpPr>
          <p:cNvPr id="7" name="object 7"/>
          <p:cNvSpPr txBox="1"/>
          <p:nvPr/>
        </p:nvSpPr>
        <p:spPr>
          <a:xfrm>
            <a:off x="2154773" y="2228069"/>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704320" cy="1021080"/>
          </a:xfrm>
          <a:prstGeom prst="rect">
            <a:avLst/>
          </a:prstGeom>
        </p:spPr>
        <p:txBody>
          <a:bodyPr vert="horz" wrap="square" lIns="0" tIns="16510" rIns="0" bIns="0" rtlCol="0">
            <a:spAutoFit/>
          </a:bodyPr>
          <a:lstStyle/>
          <a:p>
            <a:pPr marL="12700">
              <a:lnSpc>
                <a:spcPct val="100000"/>
              </a:lnSpc>
              <a:spcBef>
                <a:spcPts val="130"/>
              </a:spcBef>
            </a:pPr>
            <a:r>
              <a:rPr sz="6500" spc="-70" dirty="0">
                <a:latin typeface="Book Antiqua"/>
                <a:cs typeface="Book Antiqua"/>
              </a:rPr>
              <a:t>Call</a:t>
            </a:r>
            <a:r>
              <a:rPr sz="6500" spc="-250" dirty="0">
                <a:latin typeface="Book Antiqua"/>
                <a:cs typeface="Book Antiqua"/>
              </a:rPr>
              <a:t> </a:t>
            </a:r>
            <a:r>
              <a:rPr sz="6500" dirty="0">
                <a:latin typeface="Book Antiqua"/>
                <a:cs typeface="Book Antiqua"/>
              </a:rPr>
              <a:t>setter</a:t>
            </a:r>
            <a:r>
              <a:rPr sz="6500" spc="-250" dirty="0">
                <a:latin typeface="Book Antiqua"/>
                <a:cs typeface="Book Antiqua"/>
              </a:rPr>
              <a:t> </a:t>
            </a:r>
            <a:r>
              <a:rPr sz="6500" spc="-25" dirty="0">
                <a:latin typeface="Book Antiqua"/>
                <a:cs typeface="Book Antiqua"/>
              </a:rPr>
              <a:t>method</a:t>
            </a:r>
            <a:r>
              <a:rPr sz="6500" spc="-250" dirty="0">
                <a:latin typeface="Book Antiqua"/>
                <a:cs typeface="Book Antiqua"/>
              </a:rPr>
              <a:t> </a:t>
            </a:r>
            <a:r>
              <a:rPr sz="6500" dirty="0">
                <a:latin typeface="Book Antiqua"/>
                <a:cs typeface="Book Antiqua"/>
              </a:rPr>
              <a:t>on</a:t>
            </a:r>
            <a:r>
              <a:rPr sz="6500" spc="-250" dirty="0">
                <a:latin typeface="Book Antiqua"/>
                <a:cs typeface="Book Antiqua"/>
              </a:rPr>
              <a:t> </a:t>
            </a:r>
            <a:r>
              <a:rPr sz="6500" dirty="0">
                <a:latin typeface="Book Antiqua"/>
                <a:cs typeface="Book Antiqua"/>
              </a:rPr>
              <a:t>Java</a:t>
            </a:r>
            <a:r>
              <a:rPr sz="6500" spc="-245" dirty="0">
                <a:latin typeface="Book Antiqua"/>
                <a:cs typeface="Book Antiqua"/>
              </a:rPr>
              <a:t> </a:t>
            </a:r>
            <a:r>
              <a:rPr sz="6500" spc="-10" dirty="0">
                <a:latin typeface="Book Antiqua"/>
                <a:cs typeface="Book Antiqua"/>
              </a:rPr>
              <a:t>class</a:t>
            </a:r>
            <a:endParaRPr sz="6500">
              <a:latin typeface="Book Antiqua"/>
              <a:cs typeface="Book Antiqua"/>
            </a:endParaRPr>
          </a:p>
        </p:txBody>
      </p:sp>
      <p:grpSp>
        <p:nvGrpSpPr>
          <p:cNvPr id="3" name="object 3"/>
          <p:cNvGrpSpPr/>
          <p:nvPr/>
        </p:nvGrpSpPr>
        <p:grpSpPr>
          <a:xfrm>
            <a:off x="936816" y="2314999"/>
            <a:ext cx="18472785" cy="2421890"/>
            <a:chOff x="936816" y="2314999"/>
            <a:chExt cx="18472785" cy="2421890"/>
          </a:xfrm>
        </p:grpSpPr>
        <p:sp>
          <p:nvSpPr>
            <p:cNvPr id="4" name="object 4"/>
            <p:cNvSpPr/>
            <p:nvPr/>
          </p:nvSpPr>
          <p:spPr>
            <a:xfrm>
              <a:off x="1114821" y="2430179"/>
              <a:ext cx="18116550" cy="1960880"/>
            </a:xfrm>
            <a:custGeom>
              <a:avLst/>
              <a:gdLst/>
              <a:ahLst/>
              <a:cxnLst/>
              <a:rect l="l" t="t" r="r" b="b"/>
              <a:pathLst>
                <a:path w="18116550" h="1960879">
                  <a:moveTo>
                    <a:pt x="0" y="0"/>
                  </a:moveTo>
                  <a:lnTo>
                    <a:pt x="18116372" y="0"/>
                  </a:lnTo>
                  <a:lnTo>
                    <a:pt x="18116372" y="1960673"/>
                  </a:lnTo>
                  <a:lnTo>
                    <a:pt x="0" y="1960673"/>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936816" y="2314999"/>
              <a:ext cx="18472380" cy="2421392"/>
            </a:xfrm>
            <a:prstGeom prst="rect">
              <a:avLst/>
            </a:prstGeom>
          </p:spPr>
        </p:pic>
      </p:grpSp>
      <p:sp>
        <p:nvSpPr>
          <p:cNvPr id="6" name="object 6"/>
          <p:cNvSpPr txBox="1"/>
          <p:nvPr/>
        </p:nvSpPr>
        <p:spPr>
          <a:xfrm>
            <a:off x="1924413" y="3086682"/>
            <a:ext cx="14610715" cy="628650"/>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property</a:t>
            </a:r>
            <a:r>
              <a:rPr sz="3950" b="1" spc="-30" dirty="0">
                <a:solidFill>
                  <a:srgbClr val="4E9192"/>
                </a:solidFill>
                <a:latin typeface="Arial"/>
                <a:cs typeface="Arial"/>
              </a:rPr>
              <a:t> </a:t>
            </a:r>
            <a:r>
              <a:rPr sz="3950" b="1" dirty="0">
                <a:solidFill>
                  <a:srgbClr val="932192"/>
                </a:solidFill>
                <a:latin typeface="Arial"/>
                <a:cs typeface="Arial"/>
              </a:rPr>
              <a:t>name</a:t>
            </a:r>
            <a:r>
              <a:rPr sz="3950" b="1" dirty="0">
                <a:latin typeface="Arial"/>
                <a:cs typeface="Arial"/>
              </a:rPr>
              <a:t>=</a:t>
            </a:r>
            <a:r>
              <a:rPr sz="3950" b="1" i="1" dirty="0">
                <a:solidFill>
                  <a:srgbClr val="4F76CB"/>
                </a:solidFill>
                <a:latin typeface="Arial"/>
                <a:cs typeface="Arial"/>
              </a:rPr>
              <a:t>"</a:t>
            </a:r>
            <a:r>
              <a:rPr sz="3950" b="1" i="1" dirty="0">
                <a:latin typeface="Arial"/>
                <a:cs typeface="Arial"/>
              </a:rPr>
              <a:t>fortuneService</a:t>
            </a:r>
            <a:r>
              <a:rPr sz="3950" b="1" i="1" dirty="0">
                <a:solidFill>
                  <a:srgbClr val="4F76CB"/>
                </a:solidFill>
                <a:latin typeface="Arial"/>
                <a:cs typeface="Arial"/>
              </a:rPr>
              <a:t>"</a:t>
            </a:r>
            <a:r>
              <a:rPr sz="3950" b="1" i="1" spc="-30" dirty="0">
                <a:solidFill>
                  <a:srgbClr val="4F76CB"/>
                </a:solidFill>
                <a:latin typeface="Arial"/>
                <a:cs typeface="Arial"/>
              </a:rPr>
              <a:t> </a:t>
            </a:r>
            <a:r>
              <a:rPr sz="3950" b="1" dirty="0">
                <a:solidFill>
                  <a:srgbClr val="932192"/>
                </a:solidFill>
                <a:latin typeface="Arial"/>
                <a:cs typeface="Arial"/>
              </a:rPr>
              <a:t>ref</a:t>
            </a:r>
            <a:r>
              <a:rPr sz="3950" b="1" dirty="0">
                <a:latin typeface="Arial"/>
                <a:cs typeface="Arial"/>
              </a:rPr>
              <a:t>=</a:t>
            </a:r>
            <a:r>
              <a:rPr sz="3950" b="1" i="1" dirty="0">
                <a:solidFill>
                  <a:srgbClr val="4F76CB"/>
                </a:solidFill>
                <a:latin typeface="Arial"/>
                <a:cs typeface="Arial"/>
              </a:rPr>
              <a:t>"</a:t>
            </a:r>
            <a:r>
              <a:rPr sz="3950" b="1" i="1" dirty="0">
                <a:solidFill>
                  <a:srgbClr val="FF2600"/>
                </a:solidFill>
                <a:latin typeface="Arial"/>
                <a:cs typeface="Arial"/>
              </a:rPr>
              <a:t>myFortuneService</a:t>
            </a:r>
            <a:r>
              <a:rPr sz="3950" b="1" i="1" dirty="0">
                <a:solidFill>
                  <a:srgbClr val="4F76CB"/>
                </a:solidFill>
                <a:latin typeface="Arial"/>
                <a:cs typeface="Arial"/>
              </a:rPr>
              <a:t>"</a:t>
            </a:r>
            <a:r>
              <a:rPr sz="3950" b="1" i="1" spc="-25" dirty="0">
                <a:solidFill>
                  <a:srgbClr val="4F76CB"/>
                </a:solidFill>
                <a:latin typeface="Arial"/>
                <a:cs typeface="Arial"/>
              </a:rPr>
              <a:t> </a:t>
            </a:r>
            <a:r>
              <a:rPr sz="3950" b="1" spc="-25" dirty="0">
                <a:solidFill>
                  <a:srgbClr val="009193"/>
                </a:solidFill>
                <a:latin typeface="Arial"/>
                <a:cs typeface="Arial"/>
              </a:rPr>
              <a:t>/&gt;</a:t>
            </a:r>
            <a:endParaRPr sz="3950">
              <a:latin typeface="Arial"/>
              <a:cs typeface="Arial"/>
            </a:endParaRPr>
          </a:p>
        </p:txBody>
      </p:sp>
      <p:grpSp>
        <p:nvGrpSpPr>
          <p:cNvPr id="7" name="object 7"/>
          <p:cNvGrpSpPr/>
          <p:nvPr/>
        </p:nvGrpSpPr>
        <p:grpSpPr>
          <a:xfrm>
            <a:off x="2678331" y="5637892"/>
            <a:ext cx="12217400" cy="2704465"/>
            <a:chOff x="2678331" y="5637892"/>
            <a:chExt cx="12217400" cy="2704465"/>
          </a:xfrm>
        </p:grpSpPr>
        <p:sp>
          <p:nvSpPr>
            <p:cNvPr id="8" name="object 8"/>
            <p:cNvSpPr/>
            <p:nvPr/>
          </p:nvSpPr>
          <p:spPr>
            <a:xfrm>
              <a:off x="2856336" y="5753072"/>
              <a:ext cx="11861800" cy="2243455"/>
            </a:xfrm>
            <a:custGeom>
              <a:avLst/>
              <a:gdLst/>
              <a:ahLst/>
              <a:cxnLst/>
              <a:rect l="l" t="t" r="r" b="b"/>
              <a:pathLst>
                <a:path w="11861800" h="2243454">
                  <a:moveTo>
                    <a:pt x="0" y="0"/>
                  </a:moveTo>
                  <a:lnTo>
                    <a:pt x="11861236" y="0"/>
                  </a:lnTo>
                  <a:lnTo>
                    <a:pt x="11861236" y="2243387"/>
                  </a:lnTo>
                  <a:lnTo>
                    <a:pt x="0" y="2243387"/>
                  </a:lnTo>
                  <a:lnTo>
                    <a:pt x="0"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2678331" y="5637892"/>
              <a:ext cx="12217240" cy="2704106"/>
            </a:xfrm>
            <a:prstGeom prst="rect">
              <a:avLst/>
            </a:prstGeom>
          </p:spPr>
        </p:pic>
      </p:grpSp>
      <p:sp>
        <p:nvSpPr>
          <p:cNvPr id="10" name="object 10"/>
          <p:cNvSpPr txBox="1"/>
          <p:nvPr/>
        </p:nvSpPr>
        <p:spPr>
          <a:xfrm>
            <a:off x="3662580" y="6489719"/>
            <a:ext cx="9376410" cy="729615"/>
          </a:xfrm>
          <a:prstGeom prst="rect">
            <a:avLst/>
          </a:prstGeom>
        </p:spPr>
        <p:txBody>
          <a:bodyPr vert="horz" wrap="square" lIns="0" tIns="14604" rIns="0" bIns="0" rtlCol="0">
            <a:spAutoFit/>
          </a:bodyPr>
          <a:lstStyle/>
          <a:p>
            <a:pPr marL="12700">
              <a:lnSpc>
                <a:spcPct val="100000"/>
              </a:lnSpc>
              <a:spcBef>
                <a:spcPts val="114"/>
              </a:spcBef>
            </a:pPr>
            <a:r>
              <a:rPr sz="4600" b="1" dirty="0">
                <a:latin typeface="Arial"/>
                <a:cs typeface="Arial"/>
              </a:rPr>
              <a:t>public</a:t>
            </a:r>
            <a:r>
              <a:rPr sz="4600" b="1" spc="-5" dirty="0">
                <a:latin typeface="Arial"/>
                <a:cs typeface="Arial"/>
              </a:rPr>
              <a:t> </a:t>
            </a:r>
            <a:r>
              <a:rPr sz="4600" b="1" dirty="0">
                <a:latin typeface="Arial"/>
                <a:cs typeface="Arial"/>
              </a:rPr>
              <a:t>void </a:t>
            </a:r>
            <a:r>
              <a:rPr sz="4600" b="1" spc="-10" dirty="0">
                <a:solidFill>
                  <a:srgbClr val="009193"/>
                </a:solidFill>
                <a:latin typeface="Arial"/>
                <a:cs typeface="Arial"/>
              </a:rPr>
              <a:t>set</a:t>
            </a:r>
            <a:r>
              <a:rPr sz="4600" b="1" i="1" spc="-10" dirty="0">
                <a:latin typeface="Arial"/>
                <a:cs typeface="Arial"/>
              </a:rPr>
              <a:t>FortuneService</a:t>
            </a:r>
            <a:r>
              <a:rPr sz="4600" b="1" i="1" spc="-10" dirty="0">
                <a:solidFill>
                  <a:srgbClr val="4F76CB"/>
                </a:solidFill>
                <a:latin typeface="Arial"/>
                <a:cs typeface="Arial"/>
              </a:rPr>
              <a:t>(…)</a:t>
            </a:r>
            <a:endParaRPr sz="46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704320" cy="1021080"/>
          </a:xfrm>
          <a:prstGeom prst="rect">
            <a:avLst/>
          </a:prstGeom>
        </p:spPr>
        <p:txBody>
          <a:bodyPr vert="horz" wrap="square" lIns="0" tIns="16510" rIns="0" bIns="0" rtlCol="0">
            <a:spAutoFit/>
          </a:bodyPr>
          <a:lstStyle/>
          <a:p>
            <a:pPr marL="12700">
              <a:lnSpc>
                <a:spcPct val="100000"/>
              </a:lnSpc>
              <a:spcBef>
                <a:spcPts val="130"/>
              </a:spcBef>
            </a:pPr>
            <a:r>
              <a:rPr sz="6500" spc="-70" dirty="0">
                <a:latin typeface="Book Antiqua"/>
                <a:cs typeface="Book Antiqua"/>
              </a:rPr>
              <a:t>Call</a:t>
            </a:r>
            <a:r>
              <a:rPr sz="6500" spc="-250" dirty="0">
                <a:latin typeface="Book Antiqua"/>
                <a:cs typeface="Book Antiqua"/>
              </a:rPr>
              <a:t> </a:t>
            </a:r>
            <a:r>
              <a:rPr sz="6500" dirty="0">
                <a:latin typeface="Book Antiqua"/>
                <a:cs typeface="Book Antiqua"/>
              </a:rPr>
              <a:t>setter</a:t>
            </a:r>
            <a:r>
              <a:rPr sz="6500" spc="-250" dirty="0">
                <a:latin typeface="Book Antiqua"/>
                <a:cs typeface="Book Antiqua"/>
              </a:rPr>
              <a:t> </a:t>
            </a:r>
            <a:r>
              <a:rPr sz="6500" spc="-25" dirty="0">
                <a:latin typeface="Book Antiqua"/>
                <a:cs typeface="Book Antiqua"/>
              </a:rPr>
              <a:t>method</a:t>
            </a:r>
            <a:r>
              <a:rPr sz="6500" spc="-250" dirty="0">
                <a:latin typeface="Book Antiqua"/>
                <a:cs typeface="Book Antiqua"/>
              </a:rPr>
              <a:t> </a:t>
            </a:r>
            <a:r>
              <a:rPr sz="6500" dirty="0">
                <a:latin typeface="Book Antiqua"/>
                <a:cs typeface="Book Antiqua"/>
              </a:rPr>
              <a:t>on</a:t>
            </a:r>
            <a:r>
              <a:rPr sz="6500" spc="-250" dirty="0">
                <a:latin typeface="Book Antiqua"/>
                <a:cs typeface="Book Antiqua"/>
              </a:rPr>
              <a:t> </a:t>
            </a:r>
            <a:r>
              <a:rPr sz="6500" dirty="0">
                <a:latin typeface="Book Antiqua"/>
                <a:cs typeface="Book Antiqua"/>
              </a:rPr>
              <a:t>Java</a:t>
            </a:r>
            <a:r>
              <a:rPr sz="6500" spc="-245" dirty="0">
                <a:latin typeface="Book Antiqua"/>
                <a:cs typeface="Book Antiqua"/>
              </a:rPr>
              <a:t> </a:t>
            </a:r>
            <a:r>
              <a:rPr sz="6500" spc="-10" dirty="0">
                <a:latin typeface="Book Antiqua"/>
                <a:cs typeface="Book Antiqua"/>
              </a:rPr>
              <a:t>class</a:t>
            </a:r>
            <a:endParaRPr sz="6500">
              <a:latin typeface="Book Antiqua"/>
              <a:cs typeface="Book Antiqua"/>
            </a:endParaRPr>
          </a:p>
        </p:txBody>
      </p:sp>
      <p:grpSp>
        <p:nvGrpSpPr>
          <p:cNvPr id="3" name="object 3"/>
          <p:cNvGrpSpPr/>
          <p:nvPr/>
        </p:nvGrpSpPr>
        <p:grpSpPr>
          <a:xfrm>
            <a:off x="2200542" y="2242728"/>
            <a:ext cx="15945485" cy="2704465"/>
            <a:chOff x="2200542" y="2242728"/>
            <a:chExt cx="15945485" cy="2704465"/>
          </a:xfrm>
        </p:grpSpPr>
        <p:sp>
          <p:nvSpPr>
            <p:cNvPr id="4" name="object 4"/>
            <p:cNvSpPr/>
            <p:nvPr/>
          </p:nvSpPr>
          <p:spPr>
            <a:xfrm>
              <a:off x="2378547" y="2357908"/>
              <a:ext cx="15589250" cy="2243455"/>
            </a:xfrm>
            <a:custGeom>
              <a:avLst/>
              <a:gdLst/>
              <a:ahLst/>
              <a:cxnLst/>
              <a:rect l="l" t="t" r="r" b="b"/>
              <a:pathLst>
                <a:path w="15589250" h="2243454">
                  <a:moveTo>
                    <a:pt x="0" y="0"/>
                  </a:moveTo>
                  <a:lnTo>
                    <a:pt x="15588926" y="0"/>
                  </a:lnTo>
                  <a:lnTo>
                    <a:pt x="15588926" y="2243387"/>
                  </a:lnTo>
                  <a:lnTo>
                    <a:pt x="0" y="2243387"/>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200542" y="2242728"/>
              <a:ext cx="15944928" cy="2704106"/>
            </a:xfrm>
            <a:prstGeom prst="rect">
              <a:avLst/>
            </a:prstGeom>
          </p:spPr>
        </p:pic>
      </p:grpSp>
      <p:sp>
        <p:nvSpPr>
          <p:cNvPr id="6" name="object 6"/>
          <p:cNvSpPr txBox="1"/>
          <p:nvPr/>
        </p:nvSpPr>
        <p:spPr>
          <a:xfrm>
            <a:off x="3191390" y="3097152"/>
            <a:ext cx="11628755" cy="729615"/>
          </a:xfrm>
          <a:prstGeom prst="rect">
            <a:avLst/>
          </a:prstGeom>
        </p:spPr>
        <p:txBody>
          <a:bodyPr vert="horz" wrap="square" lIns="0" tIns="14604" rIns="0" bIns="0" rtlCol="0">
            <a:spAutoFit/>
          </a:bodyPr>
          <a:lstStyle/>
          <a:p>
            <a:pPr marL="12700">
              <a:lnSpc>
                <a:spcPct val="100000"/>
              </a:lnSpc>
              <a:spcBef>
                <a:spcPts val="114"/>
              </a:spcBef>
            </a:pPr>
            <a:r>
              <a:rPr sz="4600" b="1" dirty="0">
                <a:solidFill>
                  <a:srgbClr val="009193"/>
                </a:solidFill>
                <a:latin typeface="Arial"/>
                <a:cs typeface="Arial"/>
              </a:rPr>
              <a:t>&lt;</a:t>
            </a:r>
            <a:r>
              <a:rPr sz="4600" b="1" dirty="0">
                <a:solidFill>
                  <a:srgbClr val="4E9192"/>
                </a:solidFill>
                <a:latin typeface="Arial"/>
                <a:cs typeface="Arial"/>
              </a:rPr>
              <a:t>property</a:t>
            </a:r>
            <a:r>
              <a:rPr sz="4600" b="1" spc="-20" dirty="0">
                <a:solidFill>
                  <a:srgbClr val="4E9192"/>
                </a:solidFill>
                <a:latin typeface="Arial"/>
                <a:cs typeface="Arial"/>
              </a:rPr>
              <a:t> </a:t>
            </a:r>
            <a:r>
              <a:rPr sz="4600" b="1" dirty="0">
                <a:solidFill>
                  <a:srgbClr val="932192"/>
                </a:solidFill>
                <a:latin typeface="Arial"/>
                <a:cs typeface="Arial"/>
              </a:rPr>
              <a:t>name</a:t>
            </a:r>
            <a:r>
              <a:rPr sz="4600" b="1" dirty="0">
                <a:latin typeface="Arial"/>
                <a:cs typeface="Arial"/>
              </a:rPr>
              <a:t>=</a:t>
            </a:r>
            <a:r>
              <a:rPr sz="4600" b="1" i="1" dirty="0">
                <a:solidFill>
                  <a:srgbClr val="4F76CB"/>
                </a:solidFill>
                <a:latin typeface="Arial"/>
                <a:cs typeface="Arial"/>
              </a:rPr>
              <a:t>"</a:t>
            </a:r>
            <a:r>
              <a:rPr sz="4600" b="1" i="1" dirty="0">
                <a:latin typeface="Arial"/>
                <a:cs typeface="Arial"/>
              </a:rPr>
              <a:t>bestAthlete</a:t>
            </a:r>
            <a:r>
              <a:rPr sz="4600" b="1" i="1" dirty="0">
                <a:solidFill>
                  <a:srgbClr val="4F76CB"/>
                </a:solidFill>
                <a:latin typeface="Arial"/>
                <a:cs typeface="Arial"/>
              </a:rPr>
              <a:t>"</a:t>
            </a:r>
            <a:r>
              <a:rPr sz="4600" b="1" i="1" spc="-20" dirty="0">
                <a:solidFill>
                  <a:srgbClr val="4F76CB"/>
                </a:solidFill>
                <a:latin typeface="Arial"/>
                <a:cs typeface="Arial"/>
              </a:rPr>
              <a:t> </a:t>
            </a:r>
            <a:r>
              <a:rPr sz="4600" b="1" dirty="0">
                <a:solidFill>
                  <a:srgbClr val="932192"/>
                </a:solidFill>
                <a:latin typeface="Arial"/>
                <a:cs typeface="Arial"/>
              </a:rPr>
              <a:t>ref</a:t>
            </a:r>
            <a:r>
              <a:rPr sz="4600" b="1" dirty="0">
                <a:latin typeface="Arial"/>
                <a:cs typeface="Arial"/>
              </a:rPr>
              <a:t>=</a:t>
            </a:r>
            <a:r>
              <a:rPr sz="4600" b="1" i="1" dirty="0">
                <a:solidFill>
                  <a:srgbClr val="4F76CB"/>
                </a:solidFill>
                <a:latin typeface="Arial"/>
                <a:cs typeface="Arial"/>
              </a:rPr>
              <a:t>“…”</a:t>
            </a:r>
            <a:r>
              <a:rPr sz="4600" b="1" i="1" spc="-15" dirty="0">
                <a:solidFill>
                  <a:srgbClr val="4F76CB"/>
                </a:solidFill>
                <a:latin typeface="Arial"/>
                <a:cs typeface="Arial"/>
              </a:rPr>
              <a:t> </a:t>
            </a:r>
            <a:r>
              <a:rPr sz="4600" b="1" spc="-25" dirty="0">
                <a:solidFill>
                  <a:srgbClr val="009193"/>
                </a:solidFill>
                <a:latin typeface="Arial"/>
                <a:cs typeface="Arial"/>
              </a:rPr>
              <a:t>/&gt;</a:t>
            </a:r>
            <a:endParaRPr sz="4600">
              <a:latin typeface="Arial"/>
              <a:cs typeface="Arial"/>
            </a:endParaRPr>
          </a:p>
        </p:txBody>
      </p:sp>
      <p:grpSp>
        <p:nvGrpSpPr>
          <p:cNvPr id="7" name="object 7"/>
          <p:cNvGrpSpPr/>
          <p:nvPr/>
        </p:nvGrpSpPr>
        <p:grpSpPr>
          <a:xfrm>
            <a:off x="3605296" y="5845151"/>
            <a:ext cx="12217400" cy="2704465"/>
            <a:chOff x="3605296" y="5845151"/>
            <a:chExt cx="12217400" cy="2704465"/>
          </a:xfrm>
        </p:grpSpPr>
        <p:sp>
          <p:nvSpPr>
            <p:cNvPr id="8" name="object 8"/>
            <p:cNvSpPr/>
            <p:nvPr/>
          </p:nvSpPr>
          <p:spPr>
            <a:xfrm>
              <a:off x="3783301" y="5960331"/>
              <a:ext cx="11861800" cy="2243455"/>
            </a:xfrm>
            <a:custGeom>
              <a:avLst/>
              <a:gdLst/>
              <a:ahLst/>
              <a:cxnLst/>
              <a:rect l="l" t="t" r="r" b="b"/>
              <a:pathLst>
                <a:path w="11861800" h="2243454">
                  <a:moveTo>
                    <a:pt x="0" y="0"/>
                  </a:moveTo>
                  <a:lnTo>
                    <a:pt x="11861237" y="0"/>
                  </a:lnTo>
                  <a:lnTo>
                    <a:pt x="11861237" y="2243387"/>
                  </a:lnTo>
                  <a:lnTo>
                    <a:pt x="0" y="2243387"/>
                  </a:lnTo>
                  <a:lnTo>
                    <a:pt x="0"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3605296" y="5845151"/>
              <a:ext cx="12217240" cy="2704106"/>
            </a:xfrm>
            <a:prstGeom prst="rect">
              <a:avLst/>
            </a:prstGeom>
          </p:spPr>
        </p:pic>
      </p:grpSp>
      <p:sp>
        <p:nvSpPr>
          <p:cNvPr id="10" name="object 10"/>
          <p:cNvSpPr txBox="1"/>
          <p:nvPr/>
        </p:nvSpPr>
        <p:spPr>
          <a:xfrm>
            <a:off x="4594489" y="6699137"/>
            <a:ext cx="8366125" cy="729615"/>
          </a:xfrm>
          <a:prstGeom prst="rect">
            <a:avLst/>
          </a:prstGeom>
        </p:spPr>
        <p:txBody>
          <a:bodyPr vert="horz" wrap="square" lIns="0" tIns="14604" rIns="0" bIns="0" rtlCol="0">
            <a:spAutoFit/>
          </a:bodyPr>
          <a:lstStyle/>
          <a:p>
            <a:pPr marL="12700">
              <a:lnSpc>
                <a:spcPct val="100000"/>
              </a:lnSpc>
              <a:spcBef>
                <a:spcPts val="114"/>
              </a:spcBef>
            </a:pPr>
            <a:r>
              <a:rPr sz="4600" b="1" dirty="0">
                <a:latin typeface="Arial"/>
                <a:cs typeface="Arial"/>
              </a:rPr>
              <a:t>public</a:t>
            </a:r>
            <a:r>
              <a:rPr sz="4600" b="1" spc="-5" dirty="0">
                <a:latin typeface="Arial"/>
                <a:cs typeface="Arial"/>
              </a:rPr>
              <a:t> </a:t>
            </a:r>
            <a:r>
              <a:rPr sz="4600" b="1" dirty="0">
                <a:latin typeface="Arial"/>
                <a:cs typeface="Arial"/>
              </a:rPr>
              <a:t>void </a:t>
            </a:r>
            <a:r>
              <a:rPr sz="4600" b="1" spc="-10" dirty="0">
                <a:solidFill>
                  <a:srgbClr val="009193"/>
                </a:solidFill>
                <a:latin typeface="Arial"/>
                <a:cs typeface="Arial"/>
              </a:rPr>
              <a:t>set</a:t>
            </a:r>
            <a:r>
              <a:rPr sz="4600" b="1" i="1" spc="-10" dirty="0">
                <a:latin typeface="Arial"/>
                <a:cs typeface="Arial"/>
              </a:rPr>
              <a:t>BestAthlete</a:t>
            </a:r>
            <a:r>
              <a:rPr sz="4600" b="1" i="1" spc="-10" dirty="0">
                <a:solidFill>
                  <a:srgbClr val="4F76CB"/>
                </a:solidFill>
                <a:latin typeface="Arial"/>
                <a:cs typeface="Arial"/>
              </a:rPr>
              <a:t>(…)</a:t>
            </a:r>
            <a:endParaRPr sz="46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397990" cy="1021080"/>
          </a:xfrm>
          <a:prstGeom prst="rect">
            <a:avLst/>
          </a:prstGeom>
        </p:spPr>
        <p:txBody>
          <a:bodyPr vert="horz" wrap="square" lIns="0" tIns="16510" rIns="0" bIns="0" rtlCol="0">
            <a:spAutoFit/>
          </a:bodyPr>
          <a:lstStyle/>
          <a:p>
            <a:pPr marL="12700">
              <a:lnSpc>
                <a:spcPct val="100000"/>
              </a:lnSpc>
              <a:spcBef>
                <a:spcPts val="130"/>
              </a:spcBef>
            </a:pPr>
            <a:r>
              <a:rPr sz="6500" spc="-315" dirty="0">
                <a:latin typeface="Book Antiqua"/>
                <a:cs typeface="Book Antiqua"/>
              </a:rPr>
              <a:t>How</a:t>
            </a:r>
            <a:r>
              <a:rPr sz="6500" spc="-95" dirty="0">
                <a:latin typeface="Book Antiqua"/>
                <a:cs typeface="Book Antiqua"/>
              </a:rPr>
              <a:t> </a:t>
            </a:r>
            <a:r>
              <a:rPr sz="6500" dirty="0">
                <a:latin typeface="Book Antiqua"/>
                <a:cs typeface="Book Antiqua"/>
              </a:rPr>
              <a:t>Spring</a:t>
            </a:r>
            <a:r>
              <a:rPr sz="6500" spc="-405" dirty="0">
                <a:latin typeface="Book Antiqua"/>
                <a:cs typeface="Book Antiqua"/>
              </a:rPr>
              <a:t> </a:t>
            </a:r>
            <a:r>
              <a:rPr sz="6500" spc="-30" dirty="0">
                <a:latin typeface="Book Antiqua"/>
                <a:cs typeface="Book Antiqua"/>
              </a:rPr>
              <a:t>Processes</a:t>
            </a:r>
            <a:r>
              <a:rPr sz="6500" spc="-275" dirty="0">
                <a:latin typeface="Book Antiqua"/>
                <a:cs typeface="Book Antiqua"/>
              </a:rPr>
              <a:t> </a:t>
            </a:r>
            <a:r>
              <a:rPr sz="6500" spc="-85" dirty="0">
                <a:latin typeface="Book Antiqua"/>
                <a:cs typeface="Book Antiqua"/>
              </a:rPr>
              <a:t>your</a:t>
            </a:r>
            <a:r>
              <a:rPr sz="6500" spc="-260" dirty="0">
                <a:latin typeface="Book Antiqua"/>
                <a:cs typeface="Book Antiqua"/>
              </a:rPr>
              <a:t> </a:t>
            </a:r>
            <a:r>
              <a:rPr sz="6500" spc="-135" dirty="0">
                <a:latin typeface="Book Antiqua"/>
                <a:cs typeface="Book Antiqua"/>
              </a:rPr>
              <a:t>Config</a:t>
            </a:r>
            <a:r>
              <a:rPr sz="6500" spc="-254" dirty="0">
                <a:latin typeface="Book Antiqua"/>
                <a:cs typeface="Book Antiqua"/>
              </a:rPr>
              <a:t> </a:t>
            </a:r>
            <a:r>
              <a:rPr sz="6500" spc="-20" dirty="0">
                <a:latin typeface="Book Antiqua"/>
                <a:cs typeface="Book Antiqua"/>
              </a:rPr>
              <a:t>File</a:t>
            </a:r>
            <a:endParaRPr sz="6500">
              <a:latin typeface="Book Antiqua"/>
              <a:cs typeface="Book Antiqua"/>
            </a:endParaRPr>
          </a:p>
        </p:txBody>
      </p:sp>
      <p:grpSp>
        <p:nvGrpSpPr>
          <p:cNvPr id="3" name="object 3"/>
          <p:cNvGrpSpPr/>
          <p:nvPr/>
        </p:nvGrpSpPr>
        <p:grpSpPr>
          <a:xfrm>
            <a:off x="162308" y="1723399"/>
            <a:ext cx="11976735" cy="6965950"/>
            <a:chOff x="162308" y="1723399"/>
            <a:chExt cx="11976735" cy="6965950"/>
          </a:xfrm>
        </p:grpSpPr>
        <p:sp>
          <p:nvSpPr>
            <p:cNvPr id="4" name="object 4"/>
            <p:cNvSpPr/>
            <p:nvPr/>
          </p:nvSpPr>
          <p:spPr>
            <a:xfrm>
              <a:off x="340313" y="1838579"/>
              <a:ext cx="11620500" cy="6505575"/>
            </a:xfrm>
            <a:custGeom>
              <a:avLst/>
              <a:gdLst/>
              <a:ahLst/>
              <a:cxnLst/>
              <a:rect l="l" t="t" r="r" b="b"/>
              <a:pathLst>
                <a:path w="11620500" h="6505575">
                  <a:moveTo>
                    <a:pt x="0" y="0"/>
                  </a:moveTo>
                  <a:lnTo>
                    <a:pt x="11620128" y="0"/>
                  </a:lnTo>
                  <a:lnTo>
                    <a:pt x="11620128" y="6505038"/>
                  </a:lnTo>
                  <a:lnTo>
                    <a:pt x="0" y="650503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62308" y="1723399"/>
              <a:ext cx="11976138" cy="6965756"/>
            </a:xfrm>
            <a:prstGeom prst="rect">
              <a:avLst/>
            </a:prstGeom>
          </p:spPr>
        </p:pic>
      </p:grpSp>
      <p:sp>
        <p:nvSpPr>
          <p:cNvPr id="6" name="object 6"/>
          <p:cNvSpPr txBox="1"/>
          <p:nvPr/>
        </p:nvSpPr>
        <p:spPr>
          <a:xfrm>
            <a:off x="677233" y="2280423"/>
            <a:ext cx="10033635" cy="1223645"/>
          </a:xfrm>
          <a:prstGeom prst="rect">
            <a:avLst/>
          </a:prstGeom>
        </p:spPr>
        <p:txBody>
          <a:bodyPr vert="horz" wrap="square" lIns="0" tIns="15875" rIns="0" bIns="0" rtlCol="0">
            <a:spAutoFit/>
          </a:bodyPr>
          <a:lstStyle/>
          <a:p>
            <a:pPr marL="671195" marR="5080" indent="-659130">
              <a:lnSpc>
                <a:spcPct val="100400"/>
              </a:lnSpc>
              <a:spcBef>
                <a:spcPts val="125"/>
              </a:spcBef>
            </a:pPr>
            <a:r>
              <a:rPr sz="2600" b="1" dirty="0">
                <a:solidFill>
                  <a:srgbClr val="009193"/>
                </a:solidFill>
                <a:latin typeface="Arial"/>
                <a:cs typeface="Arial"/>
              </a:rPr>
              <a:t>&lt;</a:t>
            </a:r>
            <a:r>
              <a:rPr sz="2600" b="1" dirty="0">
                <a:solidFill>
                  <a:srgbClr val="4E9192"/>
                </a:solidFill>
                <a:latin typeface="Arial"/>
                <a:cs typeface="Arial"/>
              </a:rPr>
              <a:t>bean</a:t>
            </a:r>
            <a:r>
              <a:rPr sz="2600" b="1" spc="70" dirty="0">
                <a:solidFill>
                  <a:srgbClr val="4E9192"/>
                </a:solidFill>
                <a:latin typeface="Arial"/>
                <a:cs typeface="Arial"/>
              </a:rPr>
              <a:t> </a:t>
            </a:r>
            <a:r>
              <a:rPr sz="2600" b="1" spc="-10" dirty="0">
                <a:solidFill>
                  <a:srgbClr val="932192"/>
                </a:solidFill>
                <a:latin typeface="Arial"/>
                <a:cs typeface="Arial"/>
              </a:rPr>
              <a:t>id</a:t>
            </a:r>
            <a:r>
              <a:rPr sz="2600" b="1" spc="-10" dirty="0">
                <a:latin typeface="Arial"/>
                <a:cs typeface="Arial"/>
              </a:rPr>
              <a:t>=</a:t>
            </a:r>
            <a:r>
              <a:rPr sz="2600" b="1" i="1" spc="-10" dirty="0">
                <a:solidFill>
                  <a:srgbClr val="3933FF"/>
                </a:solidFill>
                <a:latin typeface="Arial"/>
                <a:cs typeface="Arial"/>
              </a:rPr>
              <a:t>"</a:t>
            </a:r>
            <a:r>
              <a:rPr sz="2600" b="1" i="1" spc="-10" dirty="0">
                <a:solidFill>
                  <a:srgbClr val="FF2600"/>
                </a:solidFill>
                <a:latin typeface="Arial"/>
                <a:cs typeface="Arial"/>
              </a:rPr>
              <a:t>myFortuneService</a:t>
            </a:r>
            <a:r>
              <a:rPr sz="2600" b="1" i="1" spc="-10" dirty="0">
                <a:solidFill>
                  <a:srgbClr val="3933FF"/>
                </a:solidFill>
                <a:latin typeface="Arial"/>
                <a:cs typeface="Arial"/>
              </a:rPr>
              <a:t>" </a:t>
            </a:r>
            <a:r>
              <a:rPr sz="2600" b="1" spc="-10" dirty="0">
                <a:solidFill>
                  <a:srgbClr val="932192"/>
                </a:solidFill>
                <a:latin typeface="Arial"/>
                <a:cs typeface="Arial"/>
              </a:rPr>
              <a:t>class</a:t>
            </a:r>
            <a:r>
              <a:rPr sz="2600" b="1" spc="-10" dirty="0">
                <a:latin typeface="Arial"/>
                <a:cs typeface="Arial"/>
              </a:rPr>
              <a:t>=</a:t>
            </a:r>
            <a:r>
              <a:rPr sz="2600" b="1" i="1" spc="-10" dirty="0">
                <a:solidFill>
                  <a:srgbClr val="3933FF"/>
                </a:solidFill>
                <a:latin typeface="Arial"/>
                <a:cs typeface="Arial"/>
              </a:rPr>
              <a:t>"com.luv2code.springdemo.HappyFortuneService"</a:t>
            </a:r>
            <a:r>
              <a:rPr sz="2600" b="1" spc="-10" dirty="0">
                <a:solidFill>
                  <a:srgbClr val="009193"/>
                </a:solidFill>
                <a:latin typeface="Arial"/>
                <a:cs typeface="Arial"/>
              </a:rPr>
              <a:t>&gt;</a:t>
            </a:r>
            <a:endParaRPr sz="2600">
              <a:latin typeface="Arial"/>
              <a:cs typeface="Arial"/>
            </a:endParaRPr>
          </a:p>
          <a:p>
            <a:pPr marL="107950">
              <a:lnSpc>
                <a:spcPct val="100000"/>
              </a:lnSpc>
              <a:spcBef>
                <a:spcPts val="10"/>
              </a:spcBef>
            </a:pPr>
            <a:r>
              <a:rPr sz="2600" b="1" spc="-10" dirty="0">
                <a:solidFill>
                  <a:srgbClr val="009193"/>
                </a:solidFill>
                <a:latin typeface="Arial"/>
                <a:cs typeface="Arial"/>
              </a:rPr>
              <a:t>&lt;/</a:t>
            </a:r>
            <a:r>
              <a:rPr sz="2600" b="1" spc="-10" dirty="0">
                <a:solidFill>
                  <a:srgbClr val="4E9192"/>
                </a:solidFill>
                <a:latin typeface="Arial"/>
                <a:cs typeface="Arial"/>
              </a:rPr>
              <a:t>bean</a:t>
            </a:r>
            <a:r>
              <a:rPr sz="2600" b="1" spc="-10" dirty="0">
                <a:solidFill>
                  <a:srgbClr val="009193"/>
                </a:solidFill>
                <a:latin typeface="Arial"/>
                <a:cs typeface="Arial"/>
              </a:rPr>
              <a:t>&gt;</a:t>
            </a:r>
            <a:endParaRPr sz="2600">
              <a:latin typeface="Arial"/>
              <a:cs typeface="Arial"/>
            </a:endParaRPr>
          </a:p>
        </p:txBody>
      </p:sp>
      <p:grpSp>
        <p:nvGrpSpPr>
          <p:cNvPr id="7" name="object 7"/>
          <p:cNvGrpSpPr/>
          <p:nvPr/>
        </p:nvGrpSpPr>
        <p:grpSpPr>
          <a:xfrm>
            <a:off x="10413716" y="3869932"/>
            <a:ext cx="9528175" cy="1500505"/>
            <a:chOff x="10413716" y="3869932"/>
            <a:chExt cx="9528175" cy="1500505"/>
          </a:xfrm>
        </p:grpSpPr>
        <p:sp>
          <p:nvSpPr>
            <p:cNvPr id="8" name="object 8"/>
            <p:cNvSpPr/>
            <p:nvPr/>
          </p:nvSpPr>
          <p:spPr>
            <a:xfrm>
              <a:off x="10591719" y="3985112"/>
              <a:ext cx="9172575" cy="1039494"/>
            </a:xfrm>
            <a:custGeom>
              <a:avLst/>
              <a:gdLst/>
              <a:ahLst/>
              <a:cxnLst/>
              <a:rect l="l" t="t" r="r" b="b"/>
              <a:pathLst>
                <a:path w="9172575" h="1039495">
                  <a:moveTo>
                    <a:pt x="0" y="0"/>
                  </a:moveTo>
                  <a:lnTo>
                    <a:pt x="9172066" y="0"/>
                  </a:lnTo>
                  <a:lnTo>
                    <a:pt x="9172066" y="1039235"/>
                  </a:lnTo>
                  <a:lnTo>
                    <a:pt x="0" y="1039235"/>
                  </a:lnTo>
                  <a:lnTo>
                    <a:pt x="0"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0413716" y="3869932"/>
              <a:ext cx="9528074" cy="1499954"/>
            </a:xfrm>
            <a:prstGeom prst="rect">
              <a:avLst/>
            </a:prstGeom>
          </p:spPr>
        </p:pic>
      </p:grpSp>
      <p:sp>
        <p:nvSpPr>
          <p:cNvPr id="10" name="object 10"/>
          <p:cNvSpPr txBox="1"/>
          <p:nvPr/>
        </p:nvSpPr>
        <p:spPr>
          <a:xfrm>
            <a:off x="10751378" y="4029062"/>
            <a:ext cx="8424545" cy="928369"/>
          </a:xfrm>
          <a:prstGeom prst="rect">
            <a:avLst/>
          </a:prstGeom>
        </p:spPr>
        <p:txBody>
          <a:bodyPr vert="horz" wrap="square" lIns="0" tIns="14604" rIns="0" bIns="0" rtlCol="0">
            <a:spAutoFit/>
          </a:bodyPr>
          <a:lstStyle/>
          <a:p>
            <a:pPr marL="12700">
              <a:lnSpc>
                <a:spcPct val="100000"/>
              </a:lnSpc>
              <a:spcBef>
                <a:spcPts val="114"/>
              </a:spcBef>
            </a:pPr>
            <a:r>
              <a:rPr sz="2950" b="1" dirty="0">
                <a:latin typeface="Arial"/>
                <a:cs typeface="Arial"/>
              </a:rPr>
              <a:t>HappyFortuneService</a:t>
            </a:r>
            <a:r>
              <a:rPr sz="2950" b="1" spc="-30" dirty="0">
                <a:latin typeface="Arial"/>
                <a:cs typeface="Arial"/>
              </a:rPr>
              <a:t> </a:t>
            </a:r>
            <a:r>
              <a:rPr sz="2950" b="1" dirty="0">
                <a:solidFill>
                  <a:srgbClr val="FF2600"/>
                </a:solidFill>
                <a:latin typeface="Arial"/>
                <a:cs typeface="Arial"/>
              </a:rPr>
              <a:t>myFortuneService</a:t>
            </a:r>
            <a:r>
              <a:rPr sz="2950" b="1" spc="-30" dirty="0">
                <a:solidFill>
                  <a:srgbClr val="FF2600"/>
                </a:solidFill>
                <a:latin typeface="Arial"/>
                <a:cs typeface="Arial"/>
              </a:rPr>
              <a:t> </a:t>
            </a:r>
            <a:r>
              <a:rPr sz="2950" b="1" spc="-50" dirty="0">
                <a:latin typeface="Arial"/>
                <a:cs typeface="Arial"/>
              </a:rPr>
              <a:t>=</a:t>
            </a:r>
            <a:endParaRPr sz="2950">
              <a:latin typeface="Arial"/>
              <a:cs typeface="Arial"/>
            </a:endParaRPr>
          </a:p>
          <a:p>
            <a:pPr marL="3300095">
              <a:lnSpc>
                <a:spcPct val="100000"/>
              </a:lnSpc>
              <a:spcBef>
                <a:spcPts val="5"/>
              </a:spcBef>
            </a:pPr>
            <a:r>
              <a:rPr sz="2950" b="1" dirty="0">
                <a:solidFill>
                  <a:srgbClr val="931A68"/>
                </a:solidFill>
                <a:latin typeface="Arial"/>
                <a:cs typeface="Arial"/>
              </a:rPr>
              <a:t>new</a:t>
            </a:r>
            <a:r>
              <a:rPr sz="2950" b="1" spc="-5" dirty="0">
                <a:solidFill>
                  <a:srgbClr val="931A68"/>
                </a:solidFill>
                <a:latin typeface="Arial"/>
                <a:cs typeface="Arial"/>
              </a:rPr>
              <a:t> </a:t>
            </a:r>
            <a:r>
              <a:rPr sz="2950" b="1" spc="-10" dirty="0">
                <a:latin typeface="Arial"/>
                <a:cs typeface="Arial"/>
              </a:rPr>
              <a:t>HappyFortuneService();</a:t>
            </a:r>
            <a:endParaRPr sz="2950">
              <a:latin typeface="Arial"/>
              <a:cs typeface="Arial"/>
            </a:endParaRPr>
          </a:p>
        </p:txBody>
      </p:sp>
      <p:sp>
        <p:nvSpPr>
          <p:cNvPr id="11" name="object 11"/>
          <p:cNvSpPr txBox="1"/>
          <p:nvPr/>
        </p:nvSpPr>
        <p:spPr>
          <a:xfrm>
            <a:off x="13232970" y="3201861"/>
            <a:ext cx="388683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5F844C"/>
                </a:solidFill>
                <a:latin typeface="Arial"/>
                <a:cs typeface="Arial"/>
              </a:rPr>
              <a:t>Spring</a:t>
            </a:r>
            <a:r>
              <a:rPr sz="3450" b="1" spc="-15" dirty="0">
                <a:solidFill>
                  <a:srgbClr val="5F844C"/>
                </a:solidFill>
                <a:latin typeface="Arial"/>
                <a:cs typeface="Arial"/>
              </a:rPr>
              <a:t> </a:t>
            </a:r>
            <a:r>
              <a:rPr sz="3450" b="1" spc="-10" dirty="0">
                <a:solidFill>
                  <a:srgbClr val="5F844C"/>
                </a:solidFill>
                <a:latin typeface="Arial"/>
                <a:cs typeface="Arial"/>
              </a:rPr>
              <a:t>Framework</a:t>
            </a:r>
            <a:endParaRPr sz="345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397990" cy="1021080"/>
          </a:xfrm>
          <a:prstGeom prst="rect">
            <a:avLst/>
          </a:prstGeom>
        </p:spPr>
        <p:txBody>
          <a:bodyPr vert="horz" wrap="square" lIns="0" tIns="16510" rIns="0" bIns="0" rtlCol="0">
            <a:spAutoFit/>
          </a:bodyPr>
          <a:lstStyle/>
          <a:p>
            <a:pPr marL="12700">
              <a:lnSpc>
                <a:spcPct val="100000"/>
              </a:lnSpc>
              <a:spcBef>
                <a:spcPts val="130"/>
              </a:spcBef>
            </a:pPr>
            <a:r>
              <a:rPr sz="6500" spc="-315" dirty="0">
                <a:latin typeface="Book Antiqua"/>
                <a:cs typeface="Book Antiqua"/>
              </a:rPr>
              <a:t>How</a:t>
            </a:r>
            <a:r>
              <a:rPr sz="6500" spc="-95" dirty="0">
                <a:latin typeface="Book Antiqua"/>
                <a:cs typeface="Book Antiqua"/>
              </a:rPr>
              <a:t> </a:t>
            </a:r>
            <a:r>
              <a:rPr sz="6500" dirty="0">
                <a:latin typeface="Book Antiqua"/>
                <a:cs typeface="Book Antiqua"/>
              </a:rPr>
              <a:t>Spring</a:t>
            </a:r>
            <a:r>
              <a:rPr sz="6500" spc="-405" dirty="0">
                <a:latin typeface="Book Antiqua"/>
                <a:cs typeface="Book Antiqua"/>
              </a:rPr>
              <a:t> </a:t>
            </a:r>
            <a:r>
              <a:rPr sz="6500" spc="-30" dirty="0">
                <a:latin typeface="Book Antiqua"/>
                <a:cs typeface="Book Antiqua"/>
              </a:rPr>
              <a:t>Processes</a:t>
            </a:r>
            <a:r>
              <a:rPr sz="6500" spc="-275" dirty="0">
                <a:latin typeface="Book Antiqua"/>
                <a:cs typeface="Book Antiqua"/>
              </a:rPr>
              <a:t> </a:t>
            </a:r>
            <a:r>
              <a:rPr sz="6500" spc="-85" dirty="0">
                <a:latin typeface="Book Antiqua"/>
                <a:cs typeface="Book Antiqua"/>
              </a:rPr>
              <a:t>your</a:t>
            </a:r>
            <a:r>
              <a:rPr sz="6500" spc="-260" dirty="0">
                <a:latin typeface="Book Antiqua"/>
                <a:cs typeface="Book Antiqua"/>
              </a:rPr>
              <a:t> </a:t>
            </a:r>
            <a:r>
              <a:rPr sz="6500" spc="-135" dirty="0">
                <a:latin typeface="Book Antiqua"/>
                <a:cs typeface="Book Antiqua"/>
              </a:rPr>
              <a:t>Config</a:t>
            </a:r>
            <a:r>
              <a:rPr sz="6500" spc="-254" dirty="0">
                <a:latin typeface="Book Antiqua"/>
                <a:cs typeface="Book Antiqua"/>
              </a:rPr>
              <a:t> </a:t>
            </a:r>
            <a:r>
              <a:rPr sz="6500" spc="-20" dirty="0">
                <a:latin typeface="Book Antiqua"/>
                <a:cs typeface="Book Antiqua"/>
              </a:rPr>
              <a:t>File</a:t>
            </a:r>
            <a:endParaRPr sz="6500">
              <a:latin typeface="Book Antiqua"/>
              <a:cs typeface="Book Antiqua"/>
            </a:endParaRPr>
          </a:p>
        </p:txBody>
      </p:sp>
      <p:grpSp>
        <p:nvGrpSpPr>
          <p:cNvPr id="3" name="object 3"/>
          <p:cNvGrpSpPr/>
          <p:nvPr/>
        </p:nvGrpSpPr>
        <p:grpSpPr>
          <a:xfrm>
            <a:off x="162308" y="1723399"/>
            <a:ext cx="11976735" cy="6965950"/>
            <a:chOff x="162308" y="1723399"/>
            <a:chExt cx="11976735" cy="6965950"/>
          </a:xfrm>
        </p:grpSpPr>
        <p:sp>
          <p:nvSpPr>
            <p:cNvPr id="4" name="object 4"/>
            <p:cNvSpPr/>
            <p:nvPr/>
          </p:nvSpPr>
          <p:spPr>
            <a:xfrm>
              <a:off x="340313" y="1838579"/>
              <a:ext cx="11620500" cy="6505575"/>
            </a:xfrm>
            <a:custGeom>
              <a:avLst/>
              <a:gdLst/>
              <a:ahLst/>
              <a:cxnLst/>
              <a:rect l="l" t="t" r="r" b="b"/>
              <a:pathLst>
                <a:path w="11620500" h="6505575">
                  <a:moveTo>
                    <a:pt x="0" y="0"/>
                  </a:moveTo>
                  <a:lnTo>
                    <a:pt x="11620128" y="0"/>
                  </a:lnTo>
                  <a:lnTo>
                    <a:pt x="11620128" y="6505038"/>
                  </a:lnTo>
                  <a:lnTo>
                    <a:pt x="0" y="6505038"/>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62308" y="1723399"/>
              <a:ext cx="11976138" cy="6965756"/>
            </a:xfrm>
            <a:prstGeom prst="rect">
              <a:avLst/>
            </a:prstGeom>
          </p:spPr>
        </p:pic>
      </p:grpSp>
      <p:sp>
        <p:nvSpPr>
          <p:cNvPr id="6" name="object 6"/>
          <p:cNvSpPr txBox="1"/>
          <p:nvPr/>
        </p:nvSpPr>
        <p:spPr>
          <a:xfrm>
            <a:off x="677233" y="2280423"/>
            <a:ext cx="10033635" cy="1223645"/>
          </a:xfrm>
          <a:prstGeom prst="rect">
            <a:avLst/>
          </a:prstGeom>
        </p:spPr>
        <p:txBody>
          <a:bodyPr vert="horz" wrap="square" lIns="0" tIns="15875" rIns="0" bIns="0" rtlCol="0">
            <a:spAutoFit/>
          </a:bodyPr>
          <a:lstStyle/>
          <a:p>
            <a:pPr marL="671195" marR="5080" indent="-659130">
              <a:lnSpc>
                <a:spcPct val="100400"/>
              </a:lnSpc>
              <a:spcBef>
                <a:spcPts val="125"/>
              </a:spcBef>
            </a:pPr>
            <a:r>
              <a:rPr sz="2600" b="1" dirty="0">
                <a:solidFill>
                  <a:srgbClr val="009193"/>
                </a:solidFill>
                <a:latin typeface="Arial"/>
                <a:cs typeface="Arial"/>
              </a:rPr>
              <a:t>&lt;</a:t>
            </a:r>
            <a:r>
              <a:rPr sz="2600" b="1" dirty="0">
                <a:solidFill>
                  <a:srgbClr val="4E9192"/>
                </a:solidFill>
                <a:latin typeface="Arial"/>
                <a:cs typeface="Arial"/>
              </a:rPr>
              <a:t>bean</a:t>
            </a:r>
            <a:r>
              <a:rPr sz="2600" b="1" spc="70" dirty="0">
                <a:solidFill>
                  <a:srgbClr val="4E9192"/>
                </a:solidFill>
                <a:latin typeface="Arial"/>
                <a:cs typeface="Arial"/>
              </a:rPr>
              <a:t> </a:t>
            </a:r>
            <a:r>
              <a:rPr sz="2600" b="1" spc="-10" dirty="0">
                <a:solidFill>
                  <a:srgbClr val="932192"/>
                </a:solidFill>
                <a:latin typeface="Arial"/>
                <a:cs typeface="Arial"/>
              </a:rPr>
              <a:t>id</a:t>
            </a:r>
            <a:r>
              <a:rPr sz="2600" b="1" spc="-10" dirty="0">
                <a:latin typeface="Arial"/>
                <a:cs typeface="Arial"/>
              </a:rPr>
              <a:t>=</a:t>
            </a:r>
            <a:r>
              <a:rPr sz="2600" b="1" i="1" spc="-10" dirty="0">
                <a:solidFill>
                  <a:srgbClr val="3933FF"/>
                </a:solidFill>
                <a:latin typeface="Arial"/>
                <a:cs typeface="Arial"/>
              </a:rPr>
              <a:t>"</a:t>
            </a:r>
            <a:r>
              <a:rPr sz="2600" b="1" i="1" spc="-10" dirty="0">
                <a:solidFill>
                  <a:srgbClr val="FF2600"/>
                </a:solidFill>
                <a:latin typeface="Arial"/>
                <a:cs typeface="Arial"/>
              </a:rPr>
              <a:t>myFortuneService</a:t>
            </a:r>
            <a:r>
              <a:rPr sz="2600" b="1" i="1" spc="-10" dirty="0">
                <a:solidFill>
                  <a:srgbClr val="3933FF"/>
                </a:solidFill>
                <a:latin typeface="Arial"/>
                <a:cs typeface="Arial"/>
              </a:rPr>
              <a:t>" </a:t>
            </a:r>
            <a:r>
              <a:rPr sz="2600" b="1" spc="-10" dirty="0">
                <a:solidFill>
                  <a:srgbClr val="932192"/>
                </a:solidFill>
                <a:latin typeface="Arial"/>
                <a:cs typeface="Arial"/>
              </a:rPr>
              <a:t>class</a:t>
            </a:r>
            <a:r>
              <a:rPr sz="2600" b="1" spc="-10" dirty="0">
                <a:latin typeface="Arial"/>
                <a:cs typeface="Arial"/>
              </a:rPr>
              <a:t>=</a:t>
            </a:r>
            <a:r>
              <a:rPr sz="2600" b="1" i="1" spc="-10" dirty="0">
                <a:solidFill>
                  <a:srgbClr val="3933FF"/>
                </a:solidFill>
                <a:latin typeface="Arial"/>
                <a:cs typeface="Arial"/>
              </a:rPr>
              <a:t>"com.luv2code.springdemo.HappyFortuneService"</a:t>
            </a:r>
            <a:r>
              <a:rPr sz="2600" b="1" spc="-10" dirty="0">
                <a:solidFill>
                  <a:srgbClr val="009193"/>
                </a:solidFill>
                <a:latin typeface="Arial"/>
                <a:cs typeface="Arial"/>
              </a:rPr>
              <a:t>&gt;</a:t>
            </a:r>
            <a:endParaRPr sz="2600">
              <a:latin typeface="Arial"/>
              <a:cs typeface="Arial"/>
            </a:endParaRPr>
          </a:p>
          <a:p>
            <a:pPr marL="107950">
              <a:lnSpc>
                <a:spcPct val="100000"/>
              </a:lnSpc>
              <a:spcBef>
                <a:spcPts val="10"/>
              </a:spcBef>
            </a:pPr>
            <a:r>
              <a:rPr sz="2600" b="1" spc="-10" dirty="0">
                <a:solidFill>
                  <a:srgbClr val="009193"/>
                </a:solidFill>
                <a:latin typeface="Arial"/>
                <a:cs typeface="Arial"/>
              </a:rPr>
              <a:t>&lt;/</a:t>
            </a:r>
            <a:r>
              <a:rPr sz="2600" b="1" spc="-10" dirty="0">
                <a:solidFill>
                  <a:srgbClr val="4E9192"/>
                </a:solidFill>
                <a:latin typeface="Arial"/>
                <a:cs typeface="Arial"/>
              </a:rPr>
              <a:t>bean</a:t>
            </a:r>
            <a:r>
              <a:rPr sz="2600" b="1" spc="-10" dirty="0">
                <a:solidFill>
                  <a:srgbClr val="009193"/>
                </a:solidFill>
                <a:latin typeface="Arial"/>
                <a:cs typeface="Arial"/>
              </a:rPr>
              <a:t>&gt;</a:t>
            </a:r>
            <a:endParaRPr sz="2600">
              <a:latin typeface="Arial"/>
              <a:cs typeface="Arial"/>
            </a:endParaRPr>
          </a:p>
        </p:txBody>
      </p:sp>
      <p:sp>
        <p:nvSpPr>
          <p:cNvPr id="7" name="object 7"/>
          <p:cNvSpPr txBox="1"/>
          <p:nvPr/>
        </p:nvSpPr>
        <p:spPr>
          <a:xfrm>
            <a:off x="1149568" y="6657254"/>
            <a:ext cx="9749155" cy="427990"/>
          </a:xfrm>
          <a:prstGeom prst="rect">
            <a:avLst/>
          </a:prstGeom>
        </p:spPr>
        <p:txBody>
          <a:bodyPr vert="horz" wrap="square" lIns="0" tIns="17145" rIns="0" bIns="0" rtlCol="0">
            <a:spAutoFit/>
          </a:bodyPr>
          <a:lstStyle/>
          <a:p>
            <a:pPr marL="12700">
              <a:lnSpc>
                <a:spcPct val="100000"/>
              </a:lnSpc>
              <a:spcBef>
                <a:spcPts val="135"/>
              </a:spcBef>
            </a:pPr>
            <a:r>
              <a:rPr sz="2600" b="1" dirty="0">
                <a:solidFill>
                  <a:srgbClr val="009193"/>
                </a:solidFill>
                <a:latin typeface="Arial"/>
                <a:cs typeface="Arial"/>
              </a:rPr>
              <a:t>&lt;</a:t>
            </a:r>
            <a:r>
              <a:rPr sz="2600" b="1" dirty="0">
                <a:solidFill>
                  <a:srgbClr val="4E9192"/>
                </a:solidFill>
                <a:latin typeface="Arial"/>
                <a:cs typeface="Arial"/>
              </a:rPr>
              <a:t>property</a:t>
            </a:r>
            <a:r>
              <a:rPr sz="2600" b="1" spc="215" dirty="0">
                <a:solidFill>
                  <a:srgbClr val="4E9192"/>
                </a:solidFill>
                <a:latin typeface="Arial"/>
                <a:cs typeface="Arial"/>
              </a:rPr>
              <a:t> </a:t>
            </a:r>
            <a:r>
              <a:rPr sz="2600" b="1" dirty="0">
                <a:solidFill>
                  <a:srgbClr val="932192"/>
                </a:solidFill>
                <a:latin typeface="Arial"/>
                <a:cs typeface="Arial"/>
              </a:rPr>
              <a:t>name</a:t>
            </a:r>
            <a:r>
              <a:rPr sz="2600" b="1" dirty="0">
                <a:latin typeface="Arial"/>
                <a:cs typeface="Arial"/>
              </a:rPr>
              <a:t>=</a:t>
            </a:r>
            <a:r>
              <a:rPr sz="2600" b="1" i="1" dirty="0">
                <a:solidFill>
                  <a:srgbClr val="4F76CB"/>
                </a:solidFill>
                <a:latin typeface="Arial"/>
                <a:cs typeface="Arial"/>
              </a:rPr>
              <a:t>"</a:t>
            </a:r>
            <a:r>
              <a:rPr sz="2600" b="1" i="1" dirty="0">
                <a:latin typeface="Arial"/>
                <a:cs typeface="Arial"/>
              </a:rPr>
              <a:t>fortuneService</a:t>
            </a:r>
            <a:r>
              <a:rPr sz="2600" b="1" i="1" dirty="0">
                <a:solidFill>
                  <a:srgbClr val="4F76CB"/>
                </a:solidFill>
                <a:latin typeface="Arial"/>
                <a:cs typeface="Arial"/>
              </a:rPr>
              <a:t>"</a:t>
            </a:r>
            <a:r>
              <a:rPr sz="2600" b="1" i="1" spc="220" dirty="0">
                <a:solidFill>
                  <a:srgbClr val="4F76CB"/>
                </a:solidFill>
                <a:latin typeface="Arial"/>
                <a:cs typeface="Arial"/>
              </a:rPr>
              <a:t> </a:t>
            </a:r>
            <a:r>
              <a:rPr sz="2600" b="1" dirty="0">
                <a:solidFill>
                  <a:srgbClr val="932192"/>
                </a:solidFill>
                <a:latin typeface="Arial"/>
                <a:cs typeface="Arial"/>
              </a:rPr>
              <a:t>ref</a:t>
            </a:r>
            <a:r>
              <a:rPr sz="2600" b="1" dirty="0">
                <a:latin typeface="Arial"/>
                <a:cs typeface="Arial"/>
              </a:rPr>
              <a:t>=</a:t>
            </a:r>
            <a:r>
              <a:rPr sz="2600" b="1" i="1" dirty="0">
                <a:solidFill>
                  <a:srgbClr val="4F76CB"/>
                </a:solidFill>
                <a:latin typeface="Arial"/>
                <a:cs typeface="Arial"/>
              </a:rPr>
              <a:t>"</a:t>
            </a:r>
            <a:r>
              <a:rPr sz="2600" b="1" i="1" dirty="0">
                <a:solidFill>
                  <a:srgbClr val="FF2600"/>
                </a:solidFill>
                <a:latin typeface="Arial"/>
                <a:cs typeface="Arial"/>
              </a:rPr>
              <a:t>myFortuneService</a:t>
            </a:r>
            <a:r>
              <a:rPr sz="2600" b="1" i="1" dirty="0">
                <a:solidFill>
                  <a:srgbClr val="4F76CB"/>
                </a:solidFill>
                <a:latin typeface="Arial"/>
                <a:cs typeface="Arial"/>
              </a:rPr>
              <a:t>"</a:t>
            </a:r>
            <a:r>
              <a:rPr sz="2600" b="1" i="1" spc="220" dirty="0">
                <a:solidFill>
                  <a:srgbClr val="4F76CB"/>
                </a:solidFill>
                <a:latin typeface="Arial"/>
                <a:cs typeface="Arial"/>
              </a:rPr>
              <a:t> </a:t>
            </a:r>
            <a:r>
              <a:rPr sz="2600" b="1" spc="-25" dirty="0">
                <a:solidFill>
                  <a:srgbClr val="009193"/>
                </a:solidFill>
                <a:latin typeface="Arial"/>
                <a:cs typeface="Arial"/>
              </a:rPr>
              <a:t>/&gt;</a:t>
            </a:r>
            <a:endParaRPr sz="2600">
              <a:latin typeface="Arial"/>
              <a:cs typeface="Arial"/>
            </a:endParaRPr>
          </a:p>
        </p:txBody>
      </p:sp>
      <p:sp>
        <p:nvSpPr>
          <p:cNvPr id="8" name="object 8"/>
          <p:cNvSpPr txBox="1"/>
          <p:nvPr/>
        </p:nvSpPr>
        <p:spPr>
          <a:xfrm>
            <a:off x="395664" y="7453041"/>
            <a:ext cx="1292225" cy="427990"/>
          </a:xfrm>
          <a:prstGeom prst="rect">
            <a:avLst/>
          </a:prstGeom>
        </p:spPr>
        <p:txBody>
          <a:bodyPr vert="horz" wrap="square" lIns="0" tIns="17145" rIns="0" bIns="0" rtlCol="0">
            <a:spAutoFit/>
          </a:bodyPr>
          <a:lstStyle/>
          <a:p>
            <a:pPr marL="12700">
              <a:lnSpc>
                <a:spcPct val="100000"/>
              </a:lnSpc>
              <a:spcBef>
                <a:spcPts val="135"/>
              </a:spcBef>
            </a:pPr>
            <a:r>
              <a:rPr sz="2600" b="1" spc="-10" dirty="0">
                <a:solidFill>
                  <a:srgbClr val="009193"/>
                </a:solidFill>
                <a:latin typeface="Arial"/>
                <a:cs typeface="Arial"/>
              </a:rPr>
              <a:t>&lt;/</a:t>
            </a:r>
            <a:r>
              <a:rPr sz="2600" b="1" spc="-10" dirty="0">
                <a:solidFill>
                  <a:srgbClr val="4E9192"/>
                </a:solidFill>
                <a:latin typeface="Arial"/>
                <a:cs typeface="Arial"/>
              </a:rPr>
              <a:t>bean</a:t>
            </a:r>
            <a:r>
              <a:rPr sz="2600" b="1" spc="-10" dirty="0">
                <a:solidFill>
                  <a:srgbClr val="009193"/>
                </a:solidFill>
                <a:latin typeface="Arial"/>
                <a:cs typeface="Arial"/>
              </a:rPr>
              <a:t>&gt;</a:t>
            </a:r>
            <a:endParaRPr sz="2600">
              <a:latin typeface="Arial"/>
              <a:cs typeface="Arial"/>
            </a:endParaRPr>
          </a:p>
        </p:txBody>
      </p:sp>
      <p:grpSp>
        <p:nvGrpSpPr>
          <p:cNvPr id="9" name="object 9"/>
          <p:cNvGrpSpPr/>
          <p:nvPr/>
        </p:nvGrpSpPr>
        <p:grpSpPr>
          <a:xfrm>
            <a:off x="8199070" y="7355817"/>
            <a:ext cx="11432540" cy="2400935"/>
            <a:chOff x="8199070" y="7355817"/>
            <a:chExt cx="11432540" cy="2400935"/>
          </a:xfrm>
        </p:grpSpPr>
        <p:sp>
          <p:nvSpPr>
            <p:cNvPr id="10" name="object 10"/>
            <p:cNvSpPr/>
            <p:nvPr/>
          </p:nvSpPr>
          <p:spPr>
            <a:xfrm>
              <a:off x="8377075" y="7470997"/>
              <a:ext cx="11076940" cy="1939925"/>
            </a:xfrm>
            <a:custGeom>
              <a:avLst/>
              <a:gdLst/>
              <a:ahLst/>
              <a:cxnLst/>
              <a:rect l="l" t="t" r="r" b="b"/>
              <a:pathLst>
                <a:path w="11076940" h="1939925">
                  <a:moveTo>
                    <a:pt x="0" y="0"/>
                  </a:moveTo>
                  <a:lnTo>
                    <a:pt x="11076478" y="0"/>
                  </a:lnTo>
                  <a:lnTo>
                    <a:pt x="11076478" y="1939731"/>
                  </a:lnTo>
                  <a:lnTo>
                    <a:pt x="0" y="1939731"/>
                  </a:lnTo>
                  <a:lnTo>
                    <a:pt x="0" y="0"/>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8199070" y="7355817"/>
              <a:ext cx="11432489" cy="2400450"/>
            </a:xfrm>
            <a:prstGeom prst="rect">
              <a:avLst/>
            </a:prstGeom>
          </p:spPr>
        </p:pic>
      </p:grpSp>
      <p:sp>
        <p:nvSpPr>
          <p:cNvPr id="12" name="object 12"/>
          <p:cNvSpPr txBox="1"/>
          <p:nvPr/>
        </p:nvSpPr>
        <p:spPr>
          <a:xfrm>
            <a:off x="8437304" y="7515866"/>
            <a:ext cx="5860415" cy="928369"/>
          </a:xfrm>
          <a:prstGeom prst="rect">
            <a:avLst/>
          </a:prstGeom>
        </p:spPr>
        <p:txBody>
          <a:bodyPr vert="horz" wrap="square" lIns="0" tIns="14604" rIns="0" bIns="0" rtlCol="0">
            <a:spAutoFit/>
          </a:bodyPr>
          <a:lstStyle/>
          <a:p>
            <a:pPr marL="1520190" marR="5080" indent="-1508125">
              <a:lnSpc>
                <a:spcPct val="100000"/>
              </a:lnSpc>
              <a:spcBef>
                <a:spcPts val="114"/>
              </a:spcBef>
            </a:pPr>
            <a:r>
              <a:rPr sz="2950" b="1" dirty="0">
                <a:latin typeface="Arial"/>
                <a:cs typeface="Arial"/>
              </a:rPr>
              <a:t>CricketCoach</a:t>
            </a:r>
            <a:r>
              <a:rPr sz="2950" b="1" spc="-10" dirty="0">
                <a:latin typeface="Arial"/>
                <a:cs typeface="Arial"/>
              </a:rPr>
              <a:t> </a:t>
            </a:r>
            <a:r>
              <a:rPr sz="2950" b="1" dirty="0">
                <a:solidFill>
                  <a:srgbClr val="7E504F"/>
                </a:solidFill>
                <a:latin typeface="Arial"/>
                <a:cs typeface="Arial"/>
              </a:rPr>
              <a:t>myCricketCoach</a:t>
            </a:r>
            <a:r>
              <a:rPr sz="2950" b="1" spc="-10" dirty="0">
                <a:solidFill>
                  <a:srgbClr val="7E504F"/>
                </a:solidFill>
                <a:latin typeface="Arial"/>
                <a:cs typeface="Arial"/>
              </a:rPr>
              <a:t> </a:t>
            </a:r>
            <a:r>
              <a:rPr sz="2950" b="1" spc="-50" dirty="0">
                <a:latin typeface="Arial"/>
                <a:cs typeface="Arial"/>
              </a:rPr>
              <a:t>= </a:t>
            </a:r>
            <a:r>
              <a:rPr sz="2950" b="1" dirty="0">
                <a:latin typeface="Arial"/>
                <a:cs typeface="Arial"/>
              </a:rPr>
              <a:t>new</a:t>
            </a:r>
            <a:r>
              <a:rPr sz="2950" b="1" spc="-5" dirty="0">
                <a:latin typeface="Arial"/>
                <a:cs typeface="Arial"/>
              </a:rPr>
              <a:t> </a:t>
            </a:r>
            <a:r>
              <a:rPr sz="2950" b="1" spc="-10" dirty="0">
                <a:latin typeface="Arial"/>
                <a:cs typeface="Arial"/>
              </a:rPr>
              <a:t>CricketCoach();</a:t>
            </a:r>
            <a:endParaRPr sz="2950">
              <a:latin typeface="Arial"/>
              <a:cs typeface="Arial"/>
            </a:endParaRPr>
          </a:p>
        </p:txBody>
      </p:sp>
      <p:sp>
        <p:nvSpPr>
          <p:cNvPr id="13" name="object 13"/>
          <p:cNvSpPr txBox="1"/>
          <p:nvPr/>
        </p:nvSpPr>
        <p:spPr>
          <a:xfrm>
            <a:off x="8437304" y="8866610"/>
            <a:ext cx="10060305" cy="478155"/>
          </a:xfrm>
          <a:prstGeom prst="rect">
            <a:avLst/>
          </a:prstGeom>
        </p:spPr>
        <p:txBody>
          <a:bodyPr vert="horz" wrap="square" lIns="0" tIns="14604" rIns="0" bIns="0" rtlCol="0">
            <a:spAutoFit/>
          </a:bodyPr>
          <a:lstStyle/>
          <a:p>
            <a:pPr marL="12700">
              <a:lnSpc>
                <a:spcPct val="100000"/>
              </a:lnSpc>
              <a:spcBef>
                <a:spcPts val="114"/>
              </a:spcBef>
            </a:pPr>
            <a:r>
              <a:rPr sz="2950" b="1" spc="-10" dirty="0">
                <a:solidFill>
                  <a:srgbClr val="7E504F"/>
                </a:solidFill>
                <a:latin typeface="Arial"/>
                <a:cs typeface="Arial"/>
              </a:rPr>
              <a:t>myCricketCoach.</a:t>
            </a:r>
            <a:r>
              <a:rPr sz="2950" b="1" spc="-10" dirty="0">
                <a:latin typeface="Arial"/>
                <a:cs typeface="Arial"/>
              </a:rPr>
              <a:t>setFortuneService(</a:t>
            </a:r>
            <a:r>
              <a:rPr sz="2950" b="1" spc="-10" dirty="0">
                <a:solidFill>
                  <a:srgbClr val="FF2600"/>
                </a:solidFill>
                <a:latin typeface="Arial"/>
                <a:cs typeface="Arial"/>
              </a:rPr>
              <a:t>myFortuneService</a:t>
            </a:r>
            <a:r>
              <a:rPr sz="2950" b="1" spc="-10" dirty="0">
                <a:latin typeface="Arial"/>
                <a:cs typeface="Arial"/>
              </a:rPr>
              <a:t>);</a:t>
            </a:r>
            <a:endParaRPr sz="2950">
              <a:latin typeface="Arial"/>
              <a:cs typeface="Arial"/>
            </a:endParaRPr>
          </a:p>
        </p:txBody>
      </p:sp>
      <p:grpSp>
        <p:nvGrpSpPr>
          <p:cNvPr id="14" name="object 14"/>
          <p:cNvGrpSpPr/>
          <p:nvPr/>
        </p:nvGrpSpPr>
        <p:grpSpPr>
          <a:xfrm>
            <a:off x="10413716" y="3869932"/>
            <a:ext cx="9528175" cy="1500505"/>
            <a:chOff x="10413716" y="3869932"/>
            <a:chExt cx="9528175" cy="1500505"/>
          </a:xfrm>
        </p:grpSpPr>
        <p:sp>
          <p:nvSpPr>
            <p:cNvPr id="15" name="object 15"/>
            <p:cNvSpPr/>
            <p:nvPr/>
          </p:nvSpPr>
          <p:spPr>
            <a:xfrm>
              <a:off x="10591719" y="3985112"/>
              <a:ext cx="9172575" cy="1039494"/>
            </a:xfrm>
            <a:custGeom>
              <a:avLst/>
              <a:gdLst/>
              <a:ahLst/>
              <a:cxnLst/>
              <a:rect l="l" t="t" r="r" b="b"/>
              <a:pathLst>
                <a:path w="9172575" h="1039495">
                  <a:moveTo>
                    <a:pt x="0" y="0"/>
                  </a:moveTo>
                  <a:lnTo>
                    <a:pt x="9172066" y="0"/>
                  </a:lnTo>
                  <a:lnTo>
                    <a:pt x="9172066" y="1039235"/>
                  </a:lnTo>
                  <a:lnTo>
                    <a:pt x="0" y="1039235"/>
                  </a:lnTo>
                  <a:lnTo>
                    <a:pt x="0" y="0"/>
                  </a:lnTo>
                  <a:close/>
                </a:path>
              </a:pathLst>
            </a:custGeom>
            <a:solidFill>
              <a:srgbClr val="FFFFFF"/>
            </a:solidFill>
          </p:spPr>
          <p:txBody>
            <a:bodyPr wrap="square" lIns="0" tIns="0" rIns="0" bIns="0" rtlCol="0"/>
            <a:lstStyle/>
            <a:p>
              <a:endParaRPr/>
            </a:p>
          </p:txBody>
        </p:sp>
        <p:pic>
          <p:nvPicPr>
            <p:cNvPr id="16" name="object 16"/>
            <p:cNvPicPr/>
            <p:nvPr/>
          </p:nvPicPr>
          <p:blipFill>
            <a:blip r:embed="rId4" cstate="print"/>
            <a:stretch>
              <a:fillRect/>
            </a:stretch>
          </p:blipFill>
          <p:spPr>
            <a:xfrm>
              <a:off x="10413716" y="3869932"/>
              <a:ext cx="9528074" cy="1499954"/>
            </a:xfrm>
            <a:prstGeom prst="rect">
              <a:avLst/>
            </a:prstGeom>
          </p:spPr>
        </p:pic>
      </p:grpSp>
      <p:sp>
        <p:nvSpPr>
          <p:cNvPr id="17" name="object 17"/>
          <p:cNvSpPr txBox="1"/>
          <p:nvPr/>
        </p:nvSpPr>
        <p:spPr>
          <a:xfrm>
            <a:off x="395664" y="4029062"/>
            <a:ext cx="18780125" cy="2259965"/>
          </a:xfrm>
          <a:prstGeom prst="rect">
            <a:avLst/>
          </a:prstGeom>
        </p:spPr>
        <p:txBody>
          <a:bodyPr vert="horz" wrap="square" lIns="0" tIns="14604" rIns="0" bIns="0" rtlCol="0">
            <a:spAutoFit/>
          </a:bodyPr>
          <a:lstStyle/>
          <a:p>
            <a:pPr marL="10368280">
              <a:lnSpc>
                <a:spcPct val="100000"/>
              </a:lnSpc>
              <a:spcBef>
                <a:spcPts val="114"/>
              </a:spcBef>
            </a:pPr>
            <a:r>
              <a:rPr sz="2950" b="1" dirty="0">
                <a:latin typeface="Arial"/>
                <a:cs typeface="Arial"/>
              </a:rPr>
              <a:t>HappyFortuneService</a:t>
            </a:r>
            <a:r>
              <a:rPr sz="2950" b="1" spc="-30" dirty="0">
                <a:latin typeface="Arial"/>
                <a:cs typeface="Arial"/>
              </a:rPr>
              <a:t> </a:t>
            </a:r>
            <a:r>
              <a:rPr sz="2950" b="1" dirty="0">
                <a:solidFill>
                  <a:srgbClr val="FF2600"/>
                </a:solidFill>
                <a:latin typeface="Arial"/>
                <a:cs typeface="Arial"/>
              </a:rPr>
              <a:t>myFortuneService</a:t>
            </a:r>
            <a:r>
              <a:rPr sz="2950" b="1" spc="-30" dirty="0">
                <a:solidFill>
                  <a:srgbClr val="FF2600"/>
                </a:solidFill>
                <a:latin typeface="Arial"/>
                <a:cs typeface="Arial"/>
              </a:rPr>
              <a:t> </a:t>
            </a:r>
            <a:r>
              <a:rPr sz="2950" b="1" spc="-50" dirty="0">
                <a:latin typeface="Arial"/>
                <a:cs typeface="Arial"/>
              </a:rPr>
              <a:t>=</a:t>
            </a:r>
            <a:endParaRPr sz="2950">
              <a:latin typeface="Arial"/>
              <a:cs typeface="Arial"/>
            </a:endParaRPr>
          </a:p>
          <a:p>
            <a:pPr marL="13655675">
              <a:lnSpc>
                <a:spcPct val="100000"/>
              </a:lnSpc>
              <a:spcBef>
                <a:spcPts val="5"/>
              </a:spcBef>
            </a:pPr>
            <a:r>
              <a:rPr sz="2950" b="1" dirty="0">
                <a:solidFill>
                  <a:srgbClr val="931A68"/>
                </a:solidFill>
                <a:latin typeface="Arial"/>
                <a:cs typeface="Arial"/>
              </a:rPr>
              <a:t>new</a:t>
            </a:r>
            <a:r>
              <a:rPr sz="2950" b="1" spc="-5" dirty="0">
                <a:solidFill>
                  <a:srgbClr val="931A68"/>
                </a:solidFill>
                <a:latin typeface="Arial"/>
                <a:cs typeface="Arial"/>
              </a:rPr>
              <a:t> </a:t>
            </a:r>
            <a:r>
              <a:rPr sz="2950" b="1" spc="-10" dirty="0">
                <a:latin typeface="Arial"/>
                <a:cs typeface="Arial"/>
              </a:rPr>
              <a:t>HappyFortuneService();</a:t>
            </a:r>
            <a:endParaRPr sz="2950">
              <a:latin typeface="Arial"/>
              <a:cs typeface="Arial"/>
            </a:endParaRPr>
          </a:p>
          <a:p>
            <a:pPr>
              <a:lnSpc>
                <a:spcPct val="100000"/>
              </a:lnSpc>
              <a:spcBef>
                <a:spcPts val="20"/>
              </a:spcBef>
            </a:pPr>
            <a:endParaRPr sz="3650">
              <a:latin typeface="Arial"/>
              <a:cs typeface="Arial"/>
            </a:endParaRPr>
          </a:p>
          <a:p>
            <a:pPr marL="766445" marR="9959340" indent="-754380">
              <a:lnSpc>
                <a:spcPct val="100400"/>
              </a:lnSpc>
              <a:spcBef>
                <a:spcPts val="5"/>
              </a:spcBef>
            </a:pPr>
            <a:r>
              <a:rPr sz="2600" b="1" dirty="0">
                <a:solidFill>
                  <a:srgbClr val="009193"/>
                </a:solidFill>
                <a:latin typeface="Arial"/>
                <a:cs typeface="Arial"/>
              </a:rPr>
              <a:t>&lt;</a:t>
            </a:r>
            <a:r>
              <a:rPr sz="2600" b="1" dirty="0">
                <a:solidFill>
                  <a:srgbClr val="4E9192"/>
                </a:solidFill>
                <a:latin typeface="Arial"/>
                <a:cs typeface="Arial"/>
              </a:rPr>
              <a:t>bean</a:t>
            </a:r>
            <a:r>
              <a:rPr sz="2600" b="1" spc="70" dirty="0">
                <a:solidFill>
                  <a:srgbClr val="4E9192"/>
                </a:solidFill>
                <a:latin typeface="Arial"/>
                <a:cs typeface="Arial"/>
              </a:rPr>
              <a:t> </a:t>
            </a:r>
            <a:r>
              <a:rPr sz="2600" b="1" spc="-10" dirty="0">
                <a:solidFill>
                  <a:srgbClr val="932192"/>
                </a:solidFill>
                <a:latin typeface="Arial"/>
                <a:cs typeface="Arial"/>
              </a:rPr>
              <a:t>id</a:t>
            </a:r>
            <a:r>
              <a:rPr sz="2600" b="1" spc="-10" dirty="0">
                <a:latin typeface="Arial"/>
                <a:cs typeface="Arial"/>
              </a:rPr>
              <a:t>=</a:t>
            </a:r>
            <a:r>
              <a:rPr sz="2600" b="1" i="1" spc="-10" dirty="0">
                <a:solidFill>
                  <a:srgbClr val="3933FF"/>
                </a:solidFill>
                <a:latin typeface="Arial"/>
                <a:cs typeface="Arial"/>
              </a:rPr>
              <a:t>"myCricketCoach" </a:t>
            </a:r>
            <a:r>
              <a:rPr sz="2600" b="1" spc="-10" dirty="0">
                <a:solidFill>
                  <a:srgbClr val="932192"/>
                </a:solidFill>
                <a:latin typeface="Arial"/>
                <a:cs typeface="Arial"/>
              </a:rPr>
              <a:t>class</a:t>
            </a:r>
            <a:r>
              <a:rPr sz="2600" b="1" spc="-10" dirty="0">
                <a:latin typeface="Arial"/>
                <a:cs typeface="Arial"/>
              </a:rPr>
              <a:t>=</a:t>
            </a:r>
            <a:r>
              <a:rPr sz="2600" b="1" i="1" spc="-10" dirty="0">
                <a:solidFill>
                  <a:srgbClr val="3933FF"/>
                </a:solidFill>
                <a:latin typeface="Arial"/>
                <a:cs typeface="Arial"/>
              </a:rPr>
              <a:t>"com.luv2code.springdemo.CricketCoach"</a:t>
            </a:r>
            <a:r>
              <a:rPr sz="2600" b="1" spc="-10" dirty="0">
                <a:solidFill>
                  <a:srgbClr val="009193"/>
                </a:solidFill>
                <a:latin typeface="Arial"/>
                <a:cs typeface="Arial"/>
              </a:rPr>
              <a:t>&gt;</a:t>
            </a:r>
            <a:endParaRPr sz="2600">
              <a:latin typeface="Arial"/>
              <a:cs typeface="Arial"/>
            </a:endParaRPr>
          </a:p>
        </p:txBody>
      </p:sp>
      <p:sp>
        <p:nvSpPr>
          <p:cNvPr id="18" name="object 18"/>
          <p:cNvSpPr txBox="1"/>
          <p:nvPr/>
        </p:nvSpPr>
        <p:spPr>
          <a:xfrm>
            <a:off x="13232970" y="3201861"/>
            <a:ext cx="388683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5F844C"/>
                </a:solidFill>
                <a:latin typeface="Arial"/>
                <a:cs typeface="Arial"/>
              </a:rPr>
              <a:t>Spring</a:t>
            </a:r>
            <a:r>
              <a:rPr sz="3450" b="1" spc="-15" dirty="0">
                <a:solidFill>
                  <a:srgbClr val="5F844C"/>
                </a:solidFill>
                <a:latin typeface="Arial"/>
                <a:cs typeface="Arial"/>
              </a:rPr>
              <a:t> </a:t>
            </a:r>
            <a:r>
              <a:rPr sz="3450" b="1" spc="-10" dirty="0">
                <a:solidFill>
                  <a:srgbClr val="5F844C"/>
                </a:solidFill>
                <a:latin typeface="Arial"/>
                <a:cs typeface="Arial"/>
              </a:rPr>
              <a:t>Framework</a:t>
            </a:r>
            <a:endParaRPr sz="3450">
              <a:latin typeface="Arial"/>
              <a:cs typeface="Arial"/>
            </a:endParaRPr>
          </a:p>
        </p:txBody>
      </p:sp>
      <p:sp>
        <p:nvSpPr>
          <p:cNvPr id="19" name="object 19"/>
          <p:cNvSpPr txBox="1"/>
          <p:nvPr/>
        </p:nvSpPr>
        <p:spPr>
          <a:xfrm>
            <a:off x="13232970" y="6688666"/>
            <a:ext cx="388683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5F844C"/>
                </a:solidFill>
                <a:latin typeface="Arial"/>
                <a:cs typeface="Arial"/>
              </a:rPr>
              <a:t>Spring</a:t>
            </a:r>
            <a:r>
              <a:rPr sz="3450" b="1" spc="-15" dirty="0">
                <a:solidFill>
                  <a:srgbClr val="5F844C"/>
                </a:solidFill>
                <a:latin typeface="Arial"/>
                <a:cs typeface="Arial"/>
              </a:rPr>
              <a:t> </a:t>
            </a:r>
            <a:r>
              <a:rPr sz="3450" b="1" spc="-10" dirty="0">
                <a:solidFill>
                  <a:srgbClr val="5F844C"/>
                </a:solidFill>
                <a:latin typeface="Arial"/>
                <a:cs typeface="Arial"/>
              </a:rPr>
              <a:t>Framework</a:t>
            </a:r>
            <a:endParaRPr sz="345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4635" y="3917014"/>
            <a:ext cx="12934830" cy="3418243"/>
          </a:xfrm>
          <a:prstGeom prst="rect">
            <a:avLst/>
          </a:prstGeom>
        </p:spPr>
        <p:txBody>
          <a:bodyPr vert="horz" wrap="square" lIns="0" tIns="17145" rIns="0" bIns="0" rtlCol="0">
            <a:spAutoFit/>
          </a:bodyPr>
          <a:lstStyle/>
          <a:p>
            <a:pPr marL="24130" algn="ctr">
              <a:lnSpc>
                <a:spcPct val="100000"/>
              </a:lnSpc>
              <a:spcBef>
                <a:spcPts val="135"/>
              </a:spcBef>
            </a:pPr>
            <a:r>
              <a:rPr spc="-155" dirty="0"/>
              <a:t>Injecting</a:t>
            </a:r>
            <a:r>
              <a:rPr spc="-450" dirty="0"/>
              <a:t> </a:t>
            </a:r>
            <a:r>
              <a:rPr spc="-145" dirty="0"/>
              <a:t>Literal</a:t>
            </a:r>
            <a:r>
              <a:rPr spc="-450" dirty="0"/>
              <a:t> </a:t>
            </a:r>
            <a:r>
              <a:rPr spc="-705" dirty="0"/>
              <a:t>V</a:t>
            </a:r>
            <a:r>
              <a:rPr spc="-200" dirty="0"/>
              <a:t>alues</a:t>
            </a: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311005"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But</a:t>
            </a:r>
            <a:r>
              <a:rPr sz="6500" spc="-660" dirty="0">
                <a:latin typeface="Book Antiqua"/>
                <a:cs typeface="Book Antiqua"/>
              </a:rPr>
              <a:t> </a:t>
            </a:r>
            <a:r>
              <a:rPr sz="6500" spc="95" dirty="0">
                <a:latin typeface="Book Antiqua"/>
                <a:cs typeface="Book Antiqua"/>
              </a:rPr>
              <a:t>What</a:t>
            </a:r>
            <a:r>
              <a:rPr sz="6500" spc="-430" dirty="0">
                <a:latin typeface="Book Antiqua"/>
                <a:cs typeface="Book Antiqua"/>
              </a:rPr>
              <a:t> </a:t>
            </a:r>
            <a:r>
              <a:rPr sz="6500" spc="-60" dirty="0">
                <a:latin typeface="Book Antiqua"/>
                <a:cs typeface="Book Antiqua"/>
              </a:rPr>
              <a:t>About</a:t>
            </a:r>
            <a:r>
              <a:rPr sz="6500" spc="-265" dirty="0">
                <a:latin typeface="Book Antiqua"/>
                <a:cs typeface="Book Antiqua"/>
              </a:rPr>
              <a:t> </a:t>
            </a:r>
            <a:r>
              <a:rPr sz="6500" spc="204" dirty="0">
                <a:latin typeface="Book Antiqua"/>
                <a:cs typeface="Book Antiqua"/>
              </a:rPr>
              <a:t>J2EE???</a:t>
            </a:r>
            <a:endParaRPr sz="6500">
              <a:latin typeface="Book Antiqua"/>
              <a:cs typeface="Book Antiqua"/>
            </a:endParaRPr>
          </a:p>
        </p:txBody>
      </p:sp>
      <p:pic>
        <p:nvPicPr>
          <p:cNvPr id="3" name="object 3"/>
          <p:cNvPicPr/>
          <p:nvPr/>
        </p:nvPicPr>
        <p:blipFill>
          <a:blip r:embed="rId2" cstate="print"/>
          <a:stretch>
            <a:fillRect/>
          </a:stretch>
        </p:blipFill>
        <p:spPr>
          <a:xfrm>
            <a:off x="1308407" y="2761505"/>
            <a:ext cx="3341620" cy="6653179"/>
          </a:xfrm>
          <a:prstGeom prst="rect">
            <a:avLst/>
          </a:prstGeom>
        </p:spPr>
      </p:pic>
      <p:sp>
        <p:nvSpPr>
          <p:cNvPr id="4" name="object 4"/>
          <p:cNvSpPr txBox="1"/>
          <p:nvPr/>
        </p:nvSpPr>
        <p:spPr>
          <a:xfrm>
            <a:off x="1308407" y="2761505"/>
            <a:ext cx="3342004" cy="6653530"/>
          </a:xfrm>
          <a:prstGeom prst="rect">
            <a:avLst/>
          </a:prstGeom>
        </p:spPr>
        <p:txBody>
          <a:bodyPr vert="horz" wrap="square" lIns="0" tIns="0" rIns="0" bIns="0" rtlCol="0">
            <a:spAutoFit/>
          </a:bodyPr>
          <a:lstStyle/>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spcBef>
                <a:spcPts val="55"/>
              </a:spcBef>
            </a:pPr>
            <a:endParaRPr sz="4100">
              <a:latin typeface="Times New Roman"/>
              <a:cs typeface="Times New Roman"/>
            </a:endParaRPr>
          </a:p>
          <a:p>
            <a:pPr marL="335280" marR="334010" indent="187960">
              <a:lnSpc>
                <a:spcPts val="3960"/>
              </a:lnSpc>
            </a:pPr>
            <a:r>
              <a:rPr sz="3450" b="1" spc="-10" dirty="0">
                <a:solidFill>
                  <a:srgbClr val="FFFFFF"/>
                </a:solidFill>
                <a:latin typeface="Arial"/>
                <a:cs typeface="Arial"/>
              </a:rPr>
              <a:t>Client-</a:t>
            </a:r>
            <a:r>
              <a:rPr sz="3450" b="1" spc="-20" dirty="0">
                <a:solidFill>
                  <a:srgbClr val="FFFFFF"/>
                </a:solidFill>
                <a:latin typeface="Arial"/>
                <a:cs typeface="Arial"/>
              </a:rPr>
              <a:t>Side </a:t>
            </a:r>
            <a:r>
              <a:rPr sz="3450" b="1" spc="-10" dirty="0">
                <a:solidFill>
                  <a:srgbClr val="FFFFFF"/>
                </a:solidFill>
                <a:latin typeface="Arial"/>
                <a:cs typeface="Arial"/>
              </a:rPr>
              <a:t>Presentation</a:t>
            </a:r>
            <a:endParaRPr sz="3450">
              <a:latin typeface="Arial"/>
              <a:cs typeface="Arial"/>
            </a:endParaRPr>
          </a:p>
        </p:txBody>
      </p:sp>
      <p:sp>
        <p:nvSpPr>
          <p:cNvPr id="5" name="object 5"/>
          <p:cNvSpPr txBox="1"/>
          <p:nvPr/>
        </p:nvSpPr>
        <p:spPr>
          <a:xfrm>
            <a:off x="5988905" y="2761505"/>
            <a:ext cx="3342004" cy="6653530"/>
          </a:xfrm>
          <a:prstGeom prst="rect">
            <a:avLst/>
          </a:prstGeom>
          <a:solidFill>
            <a:srgbClr val="D56F26"/>
          </a:solidFill>
        </p:spPr>
        <p:txBody>
          <a:bodyPr vert="horz" wrap="square" lIns="0" tIns="0" rIns="0" bIns="0" rtlCol="0">
            <a:spAutoFit/>
          </a:bodyPr>
          <a:lstStyle/>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spcBef>
                <a:spcPts val="55"/>
              </a:spcBef>
            </a:pPr>
            <a:endParaRPr sz="4100">
              <a:latin typeface="Times New Roman"/>
              <a:cs typeface="Times New Roman"/>
            </a:endParaRPr>
          </a:p>
          <a:p>
            <a:pPr marL="335280" marR="334010" indent="114935">
              <a:lnSpc>
                <a:spcPts val="3960"/>
              </a:lnSpc>
            </a:pPr>
            <a:r>
              <a:rPr sz="3450" b="1" dirty="0">
                <a:solidFill>
                  <a:srgbClr val="FFFFFF"/>
                </a:solidFill>
                <a:latin typeface="Arial"/>
                <a:cs typeface="Arial"/>
              </a:rPr>
              <a:t>Server-</a:t>
            </a:r>
            <a:r>
              <a:rPr sz="3450" b="1" spc="-20" dirty="0">
                <a:solidFill>
                  <a:srgbClr val="FFFFFF"/>
                </a:solidFill>
                <a:latin typeface="Arial"/>
                <a:cs typeface="Arial"/>
              </a:rPr>
              <a:t>Side </a:t>
            </a:r>
            <a:r>
              <a:rPr sz="3450" b="1" spc="-10" dirty="0">
                <a:solidFill>
                  <a:srgbClr val="FFFFFF"/>
                </a:solidFill>
                <a:latin typeface="Arial"/>
                <a:cs typeface="Arial"/>
              </a:rPr>
              <a:t>Presentation</a:t>
            </a:r>
            <a:endParaRPr sz="3450">
              <a:latin typeface="Arial"/>
              <a:cs typeface="Arial"/>
            </a:endParaRPr>
          </a:p>
        </p:txBody>
      </p:sp>
      <p:sp>
        <p:nvSpPr>
          <p:cNvPr id="6" name="object 6"/>
          <p:cNvSpPr txBox="1"/>
          <p:nvPr/>
        </p:nvSpPr>
        <p:spPr>
          <a:xfrm>
            <a:off x="10669403" y="2761505"/>
            <a:ext cx="3342004" cy="6653530"/>
          </a:xfrm>
          <a:prstGeom prst="rect">
            <a:avLst/>
          </a:prstGeom>
          <a:solidFill>
            <a:srgbClr val="5F844C"/>
          </a:solidFill>
        </p:spPr>
        <p:txBody>
          <a:bodyPr vert="horz" wrap="square" lIns="0" tIns="0" rIns="0" bIns="0" rtlCol="0">
            <a:spAutoFit/>
          </a:bodyPr>
          <a:lstStyle/>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marL="450215" marR="438150" algn="ctr">
              <a:lnSpc>
                <a:spcPts val="3960"/>
              </a:lnSpc>
              <a:spcBef>
                <a:spcPts val="2790"/>
              </a:spcBef>
            </a:pPr>
            <a:r>
              <a:rPr sz="3450" b="1" dirty="0">
                <a:solidFill>
                  <a:srgbClr val="FFFFFF"/>
                </a:solidFill>
                <a:latin typeface="Arial"/>
                <a:cs typeface="Arial"/>
              </a:rPr>
              <a:t>Server-</a:t>
            </a:r>
            <a:r>
              <a:rPr sz="3450" b="1" spc="-20" dirty="0">
                <a:solidFill>
                  <a:srgbClr val="FFFFFF"/>
                </a:solidFill>
                <a:latin typeface="Arial"/>
                <a:cs typeface="Arial"/>
              </a:rPr>
              <a:t>Side </a:t>
            </a:r>
            <a:r>
              <a:rPr sz="3450" b="1" spc="-10" dirty="0">
                <a:solidFill>
                  <a:srgbClr val="FFFFFF"/>
                </a:solidFill>
                <a:latin typeface="Arial"/>
                <a:cs typeface="Arial"/>
              </a:rPr>
              <a:t>Business Logic</a:t>
            </a:r>
            <a:endParaRPr sz="3450">
              <a:latin typeface="Arial"/>
              <a:cs typeface="Arial"/>
            </a:endParaRPr>
          </a:p>
        </p:txBody>
      </p:sp>
      <p:sp>
        <p:nvSpPr>
          <p:cNvPr id="7" name="object 7"/>
          <p:cNvSpPr txBox="1"/>
          <p:nvPr/>
        </p:nvSpPr>
        <p:spPr>
          <a:xfrm>
            <a:off x="15349898" y="2761505"/>
            <a:ext cx="3342004" cy="6653530"/>
          </a:xfrm>
          <a:prstGeom prst="rect">
            <a:avLst/>
          </a:prstGeom>
          <a:solidFill>
            <a:srgbClr val="6C4F8D"/>
          </a:solidFill>
        </p:spPr>
        <p:txBody>
          <a:bodyPr vert="horz" wrap="square" lIns="0" tIns="0" rIns="0" bIns="0" rtlCol="0">
            <a:spAutoFit/>
          </a:bodyPr>
          <a:lstStyle/>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pPr>
            <a:endParaRPr sz="3800">
              <a:latin typeface="Times New Roman"/>
              <a:cs typeface="Times New Roman"/>
            </a:endParaRPr>
          </a:p>
          <a:p>
            <a:pPr>
              <a:lnSpc>
                <a:spcPct val="100000"/>
              </a:lnSpc>
              <a:spcBef>
                <a:spcPts val="25"/>
              </a:spcBef>
            </a:pPr>
            <a:endParaRPr sz="5600">
              <a:latin typeface="Times New Roman"/>
              <a:cs typeface="Times New Roman"/>
            </a:endParaRPr>
          </a:p>
          <a:p>
            <a:pPr marL="690880">
              <a:lnSpc>
                <a:spcPct val="100000"/>
              </a:lnSpc>
            </a:pPr>
            <a:r>
              <a:rPr sz="3450" b="1" spc="-10" dirty="0">
                <a:solidFill>
                  <a:srgbClr val="FFFFFF"/>
                </a:solidFill>
                <a:latin typeface="Arial"/>
                <a:cs typeface="Arial"/>
              </a:rPr>
              <a:t>Database</a:t>
            </a:r>
            <a:endParaRPr sz="3450">
              <a:latin typeface="Arial"/>
              <a:cs typeface="Arial"/>
            </a:endParaRPr>
          </a:p>
        </p:txBody>
      </p:sp>
      <p:grpSp>
        <p:nvGrpSpPr>
          <p:cNvPr id="8" name="object 8"/>
          <p:cNvGrpSpPr/>
          <p:nvPr/>
        </p:nvGrpSpPr>
        <p:grpSpPr>
          <a:xfrm>
            <a:off x="4795923" y="5981292"/>
            <a:ext cx="1047115" cy="213995"/>
            <a:chOff x="4795923" y="5981292"/>
            <a:chExt cx="1047115" cy="213995"/>
          </a:xfrm>
        </p:grpSpPr>
        <p:sp>
          <p:nvSpPr>
            <p:cNvPr id="9" name="object 9"/>
            <p:cNvSpPr/>
            <p:nvPr/>
          </p:nvSpPr>
          <p:spPr>
            <a:xfrm>
              <a:off x="4983352" y="6088095"/>
              <a:ext cx="672465" cy="0"/>
            </a:xfrm>
            <a:custGeom>
              <a:avLst/>
              <a:gdLst/>
              <a:ahLst/>
              <a:cxnLst/>
              <a:rect l="l" t="t" r="r" b="b"/>
              <a:pathLst>
                <a:path w="672464">
                  <a:moveTo>
                    <a:pt x="0" y="0"/>
                  </a:moveTo>
                  <a:lnTo>
                    <a:pt x="26177" y="0"/>
                  </a:lnTo>
                  <a:lnTo>
                    <a:pt x="646053" y="0"/>
                  </a:lnTo>
                  <a:lnTo>
                    <a:pt x="672230" y="0"/>
                  </a:lnTo>
                </a:path>
              </a:pathLst>
            </a:custGeom>
            <a:ln w="52354">
              <a:solidFill>
                <a:srgbClr val="000000"/>
              </a:solidFill>
            </a:ln>
          </p:spPr>
          <p:txBody>
            <a:bodyPr wrap="square" lIns="0" tIns="0" rIns="0" bIns="0" rtlCol="0"/>
            <a:lstStyle/>
            <a:p>
              <a:endParaRPr/>
            </a:p>
          </p:txBody>
        </p:sp>
        <p:sp>
          <p:nvSpPr>
            <p:cNvPr id="10" name="object 10"/>
            <p:cNvSpPr/>
            <p:nvPr/>
          </p:nvSpPr>
          <p:spPr>
            <a:xfrm>
              <a:off x="4795913" y="5981299"/>
              <a:ext cx="1047115" cy="213995"/>
            </a:xfrm>
            <a:custGeom>
              <a:avLst/>
              <a:gdLst/>
              <a:ahLst/>
              <a:cxnLst/>
              <a:rect l="l" t="t" r="r" b="b"/>
              <a:pathLst>
                <a:path w="1047114" h="213995">
                  <a:moveTo>
                    <a:pt x="213614" y="0"/>
                  </a:moveTo>
                  <a:lnTo>
                    <a:pt x="0" y="106807"/>
                  </a:lnTo>
                  <a:lnTo>
                    <a:pt x="213614" y="213601"/>
                  </a:lnTo>
                  <a:lnTo>
                    <a:pt x="213614" y="0"/>
                  </a:lnTo>
                  <a:close/>
                </a:path>
                <a:path w="1047114" h="213995">
                  <a:moveTo>
                    <a:pt x="1047089" y="106807"/>
                  </a:moveTo>
                  <a:lnTo>
                    <a:pt x="833488" y="0"/>
                  </a:lnTo>
                  <a:lnTo>
                    <a:pt x="833488" y="213601"/>
                  </a:lnTo>
                  <a:lnTo>
                    <a:pt x="1047089" y="106807"/>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9476420" y="5981292"/>
            <a:ext cx="1047115" cy="213995"/>
            <a:chOff x="9476420" y="5981292"/>
            <a:chExt cx="1047115" cy="213995"/>
          </a:xfrm>
        </p:grpSpPr>
        <p:sp>
          <p:nvSpPr>
            <p:cNvPr id="12" name="object 12"/>
            <p:cNvSpPr/>
            <p:nvPr/>
          </p:nvSpPr>
          <p:spPr>
            <a:xfrm>
              <a:off x="9663848" y="6088095"/>
              <a:ext cx="672465" cy="0"/>
            </a:xfrm>
            <a:custGeom>
              <a:avLst/>
              <a:gdLst/>
              <a:ahLst/>
              <a:cxnLst/>
              <a:rect l="l" t="t" r="r" b="b"/>
              <a:pathLst>
                <a:path w="672465">
                  <a:moveTo>
                    <a:pt x="0" y="0"/>
                  </a:moveTo>
                  <a:lnTo>
                    <a:pt x="26177" y="0"/>
                  </a:lnTo>
                  <a:lnTo>
                    <a:pt x="646053" y="0"/>
                  </a:lnTo>
                  <a:lnTo>
                    <a:pt x="672230" y="0"/>
                  </a:lnTo>
                </a:path>
              </a:pathLst>
            </a:custGeom>
            <a:ln w="52354">
              <a:solidFill>
                <a:srgbClr val="000000"/>
              </a:solidFill>
            </a:ln>
          </p:spPr>
          <p:txBody>
            <a:bodyPr wrap="square" lIns="0" tIns="0" rIns="0" bIns="0" rtlCol="0"/>
            <a:lstStyle/>
            <a:p>
              <a:endParaRPr/>
            </a:p>
          </p:txBody>
        </p:sp>
        <p:sp>
          <p:nvSpPr>
            <p:cNvPr id="13" name="object 13"/>
            <p:cNvSpPr/>
            <p:nvPr/>
          </p:nvSpPr>
          <p:spPr>
            <a:xfrm>
              <a:off x="9476409" y="5981299"/>
              <a:ext cx="1047115" cy="213995"/>
            </a:xfrm>
            <a:custGeom>
              <a:avLst/>
              <a:gdLst/>
              <a:ahLst/>
              <a:cxnLst/>
              <a:rect l="l" t="t" r="r" b="b"/>
              <a:pathLst>
                <a:path w="1047115" h="213995">
                  <a:moveTo>
                    <a:pt x="213614" y="0"/>
                  </a:moveTo>
                  <a:lnTo>
                    <a:pt x="0" y="106807"/>
                  </a:lnTo>
                  <a:lnTo>
                    <a:pt x="213614" y="213601"/>
                  </a:lnTo>
                  <a:lnTo>
                    <a:pt x="213614" y="0"/>
                  </a:lnTo>
                  <a:close/>
                </a:path>
                <a:path w="1047115" h="213995">
                  <a:moveTo>
                    <a:pt x="1047102" y="106807"/>
                  </a:moveTo>
                  <a:lnTo>
                    <a:pt x="833488" y="0"/>
                  </a:lnTo>
                  <a:lnTo>
                    <a:pt x="833488" y="213601"/>
                  </a:lnTo>
                  <a:lnTo>
                    <a:pt x="1047102" y="106807"/>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14156920" y="5981292"/>
            <a:ext cx="1047115" cy="213995"/>
            <a:chOff x="14156920" y="5981292"/>
            <a:chExt cx="1047115" cy="213995"/>
          </a:xfrm>
        </p:grpSpPr>
        <p:sp>
          <p:nvSpPr>
            <p:cNvPr id="15" name="object 15"/>
            <p:cNvSpPr/>
            <p:nvPr/>
          </p:nvSpPr>
          <p:spPr>
            <a:xfrm>
              <a:off x="14344349" y="6088095"/>
              <a:ext cx="672465" cy="0"/>
            </a:xfrm>
            <a:custGeom>
              <a:avLst/>
              <a:gdLst/>
              <a:ahLst/>
              <a:cxnLst/>
              <a:rect l="l" t="t" r="r" b="b"/>
              <a:pathLst>
                <a:path w="672465">
                  <a:moveTo>
                    <a:pt x="0" y="0"/>
                  </a:moveTo>
                  <a:lnTo>
                    <a:pt x="26177" y="0"/>
                  </a:lnTo>
                  <a:lnTo>
                    <a:pt x="646053" y="0"/>
                  </a:lnTo>
                  <a:lnTo>
                    <a:pt x="672230" y="0"/>
                  </a:lnTo>
                </a:path>
              </a:pathLst>
            </a:custGeom>
            <a:ln w="52354">
              <a:solidFill>
                <a:srgbClr val="000000"/>
              </a:solidFill>
            </a:ln>
          </p:spPr>
          <p:txBody>
            <a:bodyPr wrap="square" lIns="0" tIns="0" rIns="0" bIns="0" rtlCol="0"/>
            <a:lstStyle/>
            <a:p>
              <a:endParaRPr/>
            </a:p>
          </p:txBody>
        </p:sp>
        <p:sp>
          <p:nvSpPr>
            <p:cNvPr id="16" name="object 16"/>
            <p:cNvSpPr/>
            <p:nvPr/>
          </p:nvSpPr>
          <p:spPr>
            <a:xfrm>
              <a:off x="14156919" y="5981299"/>
              <a:ext cx="1047115" cy="213995"/>
            </a:xfrm>
            <a:custGeom>
              <a:avLst/>
              <a:gdLst/>
              <a:ahLst/>
              <a:cxnLst/>
              <a:rect l="l" t="t" r="r" b="b"/>
              <a:pathLst>
                <a:path w="1047115" h="213995">
                  <a:moveTo>
                    <a:pt x="213601" y="0"/>
                  </a:moveTo>
                  <a:lnTo>
                    <a:pt x="0" y="106807"/>
                  </a:lnTo>
                  <a:lnTo>
                    <a:pt x="213601" y="213601"/>
                  </a:lnTo>
                  <a:lnTo>
                    <a:pt x="213601" y="0"/>
                  </a:lnTo>
                  <a:close/>
                </a:path>
                <a:path w="1047115" h="213995">
                  <a:moveTo>
                    <a:pt x="1047089" y="106807"/>
                  </a:moveTo>
                  <a:lnTo>
                    <a:pt x="833475" y="0"/>
                  </a:lnTo>
                  <a:lnTo>
                    <a:pt x="833475" y="213601"/>
                  </a:lnTo>
                  <a:lnTo>
                    <a:pt x="1047089" y="106807"/>
                  </a:lnTo>
                  <a:close/>
                </a:path>
              </a:pathLst>
            </a:custGeom>
            <a:solidFill>
              <a:srgbClr val="000000"/>
            </a:solidFill>
          </p:spPr>
          <p:txBody>
            <a:bodyPr wrap="square" lIns="0" tIns="0" rIns="0" bIns="0" rtlCol="0"/>
            <a:lstStyle/>
            <a:p>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8618855" cy="1021080"/>
          </a:xfrm>
          <a:prstGeom prst="rect">
            <a:avLst/>
          </a:prstGeom>
        </p:spPr>
        <p:txBody>
          <a:bodyPr vert="horz" wrap="square" lIns="0" tIns="16510" rIns="0" bIns="0" rtlCol="0">
            <a:spAutoFit/>
          </a:bodyPr>
          <a:lstStyle/>
          <a:p>
            <a:pPr marL="12700">
              <a:lnSpc>
                <a:spcPct val="100000"/>
              </a:lnSpc>
              <a:spcBef>
                <a:spcPts val="130"/>
              </a:spcBef>
            </a:pPr>
            <a:r>
              <a:rPr sz="6500" spc="-30" dirty="0">
                <a:latin typeface="Book Antiqua"/>
                <a:cs typeface="Book Antiqua"/>
              </a:rPr>
              <a:t>Injecting</a:t>
            </a:r>
            <a:r>
              <a:rPr sz="6500" spc="-345" dirty="0">
                <a:latin typeface="Book Antiqua"/>
                <a:cs typeface="Book Antiqua"/>
              </a:rPr>
              <a:t> </a:t>
            </a:r>
            <a:r>
              <a:rPr sz="6500" spc="50" dirty="0">
                <a:latin typeface="Book Antiqua"/>
                <a:cs typeface="Book Antiqua"/>
              </a:rPr>
              <a:t>Literal</a:t>
            </a:r>
            <a:r>
              <a:rPr sz="6500" spc="-725" dirty="0">
                <a:latin typeface="Book Antiqua"/>
                <a:cs typeface="Book Antiqua"/>
              </a:rPr>
              <a:t> </a:t>
            </a:r>
            <a:r>
              <a:rPr sz="6500" spc="-925" dirty="0">
                <a:latin typeface="Book Antiqua"/>
                <a:cs typeface="Book Antiqua"/>
              </a:rPr>
              <a:t>V</a:t>
            </a:r>
            <a:r>
              <a:rPr sz="6500" spc="-220" dirty="0">
                <a:latin typeface="Book Antiqua"/>
                <a:cs typeface="Book Antiqua"/>
              </a:rPr>
              <a:t>alues</a:t>
            </a:r>
            <a:endParaRPr sz="6500">
              <a:latin typeface="Book Antiqua"/>
              <a:cs typeface="Book Antiqua"/>
            </a:endParaRPr>
          </a:p>
        </p:txBody>
      </p:sp>
      <p:sp>
        <p:nvSpPr>
          <p:cNvPr id="3" name="object 3"/>
          <p:cNvSpPr/>
          <p:nvPr/>
        </p:nvSpPr>
        <p:spPr>
          <a:xfrm>
            <a:off x="4682942" y="4814895"/>
            <a:ext cx="4296410" cy="1835785"/>
          </a:xfrm>
          <a:custGeom>
            <a:avLst/>
            <a:gdLst/>
            <a:ahLst/>
            <a:cxnLst/>
            <a:rect l="l" t="t" r="r" b="b"/>
            <a:pathLst>
              <a:path w="4296409" h="1835784">
                <a:moveTo>
                  <a:pt x="3674454" y="0"/>
                </a:moveTo>
                <a:lnTo>
                  <a:pt x="624103" y="0"/>
                </a:lnTo>
                <a:lnTo>
                  <a:pt x="551822" y="88"/>
                </a:lnTo>
                <a:lnTo>
                  <a:pt x="488937" y="710"/>
                </a:lnTo>
                <a:lnTo>
                  <a:pt x="433768" y="2397"/>
                </a:lnTo>
                <a:lnTo>
                  <a:pt x="384633" y="5682"/>
                </a:lnTo>
                <a:lnTo>
                  <a:pt x="339851" y="11097"/>
                </a:lnTo>
                <a:lnTo>
                  <a:pt x="297742" y="19177"/>
                </a:lnTo>
                <a:lnTo>
                  <a:pt x="256624" y="30452"/>
                </a:lnTo>
                <a:lnTo>
                  <a:pt x="212990" y="49518"/>
                </a:lnTo>
                <a:lnTo>
                  <a:pt x="172477" y="73652"/>
                </a:lnTo>
                <a:lnTo>
                  <a:pt x="135476" y="102464"/>
                </a:lnTo>
                <a:lnTo>
                  <a:pt x="102375" y="135565"/>
                </a:lnTo>
                <a:lnTo>
                  <a:pt x="73563" y="172566"/>
                </a:lnTo>
                <a:lnTo>
                  <a:pt x="49430" y="213079"/>
                </a:lnTo>
                <a:lnTo>
                  <a:pt x="30364" y="256713"/>
                </a:lnTo>
                <a:lnTo>
                  <a:pt x="19087" y="297830"/>
                </a:lnTo>
                <a:lnTo>
                  <a:pt x="11001" y="339939"/>
                </a:lnTo>
                <a:lnTo>
                  <a:pt x="5578" y="384721"/>
                </a:lnTo>
                <a:lnTo>
                  <a:pt x="2308" y="433341"/>
                </a:lnTo>
                <a:lnTo>
                  <a:pt x="621" y="488019"/>
                </a:lnTo>
                <a:lnTo>
                  <a:pt x="0" y="550171"/>
                </a:lnTo>
                <a:lnTo>
                  <a:pt x="17" y="1285404"/>
                </a:lnTo>
                <a:lnTo>
                  <a:pt x="621" y="1346549"/>
                </a:lnTo>
                <a:lnTo>
                  <a:pt x="2308" y="1401718"/>
                </a:lnTo>
                <a:lnTo>
                  <a:pt x="5619" y="1451071"/>
                </a:lnTo>
                <a:lnTo>
                  <a:pt x="11021" y="1495700"/>
                </a:lnTo>
                <a:lnTo>
                  <a:pt x="19091" y="1537753"/>
                </a:lnTo>
                <a:lnTo>
                  <a:pt x="30364" y="1578862"/>
                </a:lnTo>
                <a:lnTo>
                  <a:pt x="49430" y="1622497"/>
                </a:lnTo>
                <a:lnTo>
                  <a:pt x="73563" y="1663009"/>
                </a:lnTo>
                <a:lnTo>
                  <a:pt x="102375" y="1700010"/>
                </a:lnTo>
                <a:lnTo>
                  <a:pt x="135476" y="1733111"/>
                </a:lnTo>
                <a:lnTo>
                  <a:pt x="172477" y="1761923"/>
                </a:lnTo>
                <a:lnTo>
                  <a:pt x="212990" y="1786056"/>
                </a:lnTo>
                <a:lnTo>
                  <a:pt x="256624" y="1805123"/>
                </a:lnTo>
                <a:lnTo>
                  <a:pt x="297734" y="1816398"/>
                </a:lnTo>
                <a:lnTo>
                  <a:pt x="339787" y="1824477"/>
                </a:lnTo>
                <a:lnTo>
                  <a:pt x="384415" y="1829893"/>
                </a:lnTo>
                <a:lnTo>
                  <a:pt x="433252" y="1833178"/>
                </a:lnTo>
                <a:lnTo>
                  <a:pt x="487931" y="1834865"/>
                </a:lnTo>
                <a:lnTo>
                  <a:pt x="621341" y="1835575"/>
                </a:lnTo>
                <a:lnTo>
                  <a:pt x="3671691" y="1835575"/>
                </a:lnTo>
                <a:lnTo>
                  <a:pt x="3806857" y="1834865"/>
                </a:lnTo>
                <a:lnTo>
                  <a:pt x="3862026" y="1833178"/>
                </a:lnTo>
                <a:lnTo>
                  <a:pt x="3911162" y="1829893"/>
                </a:lnTo>
                <a:lnTo>
                  <a:pt x="3955943" y="1824477"/>
                </a:lnTo>
                <a:lnTo>
                  <a:pt x="3998052" y="1816398"/>
                </a:lnTo>
                <a:lnTo>
                  <a:pt x="4039170" y="1805123"/>
                </a:lnTo>
                <a:lnTo>
                  <a:pt x="4082805" y="1786056"/>
                </a:lnTo>
                <a:lnTo>
                  <a:pt x="4123317" y="1761923"/>
                </a:lnTo>
                <a:lnTo>
                  <a:pt x="4160318" y="1733111"/>
                </a:lnTo>
                <a:lnTo>
                  <a:pt x="4193419" y="1700010"/>
                </a:lnTo>
                <a:lnTo>
                  <a:pt x="4222231" y="1663009"/>
                </a:lnTo>
                <a:lnTo>
                  <a:pt x="4246365" y="1622497"/>
                </a:lnTo>
                <a:lnTo>
                  <a:pt x="4265431" y="1578862"/>
                </a:lnTo>
                <a:lnTo>
                  <a:pt x="4276708" y="1537745"/>
                </a:lnTo>
                <a:lnTo>
                  <a:pt x="4284794" y="1495636"/>
                </a:lnTo>
                <a:lnTo>
                  <a:pt x="4290216" y="1450854"/>
                </a:lnTo>
                <a:lnTo>
                  <a:pt x="4293486" y="1402234"/>
                </a:lnTo>
                <a:lnTo>
                  <a:pt x="4295173" y="1347556"/>
                </a:lnTo>
                <a:lnTo>
                  <a:pt x="4295795" y="1285404"/>
                </a:lnTo>
                <a:lnTo>
                  <a:pt x="4295778" y="550171"/>
                </a:lnTo>
                <a:lnTo>
                  <a:pt x="4295173" y="489026"/>
                </a:lnTo>
                <a:lnTo>
                  <a:pt x="4293486" y="433856"/>
                </a:lnTo>
                <a:lnTo>
                  <a:pt x="4290175" y="384504"/>
                </a:lnTo>
                <a:lnTo>
                  <a:pt x="4284773" y="339875"/>
                </a:lnTo>
                <a:lnTo>
                  <a:pt x="4276704" y="297822"/>
                </a:lnTo>
                <a:lnTo>
                  <a:pt x="4265431" y="256713"/>
                </a:lnTo>
                <a:lnTo>
                  <a:pt x="4246365" y="213079"/>
                </a:lnTo>
                <a:lnTo>
                  <a:pt x="4222231" y="172566"/>
                </a:lnTo>
                <a:lnTo>
                  <a:pt x="4193419" y="135565"/>
                </a:lnTo>
                <a:lnTo>
                  <a:pt x="4160318" y="102464"/>
                </a:lnTo>
                <a:lnTo>
                  <a:pt x="4123317" y="73652"/>
                </a:lnTo>
                <a:lnTo>
                  <a:pt x="4082805" y="49518"/>
                </a:lnTo>
                <a:lnTo>
                  <a:pt x="4039170" y="30452"/>
                </a:lnTo>
                <a:lnTo>
                  <a:pt x="3998060" y="19177"/>
                </a:lnTo>
                <a:lnTo>
                  <a:pt x="3956008" y="11097"/>
                </a:lnTo>
                <a:lnTo>
                  <a:pt x="3911379" y="5682"/>
                </a:lnTo>
                <a:lnTo>
                  <a:pt x="3862542" y="2397"/>
                </a:lnTo>
                <a:lnTo>
                  <a:pt x="3807864" y="710"/>
                </a:lnTo>
                <a:lnTo>
                  <a:pt x="3674454" y="0"/>
                </a:lnTo>
                <a:close/>
              </a:path>
            </a:pathLst>
          </a:custGeom>
          <a:solidFill>
            <a:srgbClr val="BB484A"/>
          </a:solidFill>
        </p:spPr>
        <p:txBody>
          <a:bodyPr wrap="square" lIns="0" tIns="0" rIns="0" bIns="0" rtlCol="0"/>
          <a:lstStyle/>
          <a:p>
            <a:endParaRPr/>
          </a:p>
        </p:txBody>
      </p:sp>
      <p:sp>
        <p:nvSpPr>
          <p:cNvPr id="4" name="object 4"/>
          <p:cNvSpPr txBox="1"/>
          <p:nvPr/>
        </p:nvSpPr>
        <p:spPr>
          <a:xfrm>
            <a:off x="5264626" y="5400747"/>
            <a:ext cx="3124200"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CricketCoach</a:t>
            </a:r>
            <a:endParaRPr sz="3950">
              <a:latin typeface="Palatino Linotype"/>
              <a:cs typeface="Palatino Linotype"/>
            </a:endParaRPr>
          </a:p>
        </p:txBody>
      </p:sp>
      <p:pic>
        <p:nvPicPr>
          <p:cNvPr id="5" name="object 5"/>
          <p:cNvPicPr/>
          <p:nvPr/>
        </p:nvPicPr>
        <p:blipFill>
          <a:blip r:embed="rId2" cstate="print"/>
          <a:stretch>
            <a:fillRect/>
          </a:stretch>
        </p:blipFill>
        <p:spPr>
          <a:xfrm>
            <a:off x="9035532" y="5703085"/>
            <a:ext cx="6385626" cy="3120128"/>
          </a:xfrm>
          <a:prstGeom prst="rect">
            <a:avLst/>
          </a:prstGeom>
        </p:spPr>
      </p:pic>
      <p:sp>
        <p:nvSpPr>
          <p:cNvPr id="6" name="object 6"/>
          <p:cNvSpPr txBox="1"/>
          <p:nvPr/>
        </p:nvSpPr>
        <p:spPr>
          <a:xfrm>
            <a:off x="11526215" y="7568220"/>
            <a:ext cx="3488054"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FortuneService</a:t>
            </a:r>
            <a:endParaRPr sz="3950">
              <a:latin typeface="Palatino Linotype"/>
              <a:cs typeface="Palatino Linotype"/>
            </a:endParaRPr>
          </a:p>
        </p:txBody>
      </p:sp>
      <p:sp>
        <p:nvSpPr>
          <p:cNvPr id="7" name="object 7"/>
          <p:cNvSpPr txBox="1"/>
          <p:nvPr/>
        </p:nvSpPr>
        <p:spPr>
          <a:xfrm>
            <a:off x="8416363" y="2542195"/>
            <a:ext cx="9497695" cy="1506220"/>
          </a:xfrm>
          <a:prstGeom prst="rect">
            <a:avLst/>
          </a:prstGeom>
        </p:spPr>
        <p:txBody>
          <a:bodyPr vert="horz" wrap="square" lIns="0" tIns="13970" rIns="0" bIns="0" rtlCol="0">
            <a:spAutoFit/>
          </a:bodyPr>
          <a:lstStyle/>
          <a:p>
            <a:pPr marL="12700">
              <a:lnSpc>
                <a:spcPct val="100000"/>
              </a:lnSpc>
              <a:spcBef>
                <a:spcPts val="110"/>
              </a:spcBef>
              <a:tabLst>
                <a:tab pos="3287395" algn="l"/>
              </a:tabLst>
            </a:pPr>
            <a:r>
              <a:rPr sz="3450" b="1" spc="-10" dirty="0">
                <a:latin typeface="Arial"/>
                <a:cs typeface="Arial"/>
              </a:rPr>
              <a:t>emailAddress:</a:t>
            </a:r>
            <a:r>
              <a:rPr sz="3450" b="1" dirty="0">
                <a:latin typeface="Arial"/>
                <a:cs typeface="Arial"/>
              </a:rPr>
              <a:t>	</a:t>
            </a:r>
            <a:r>
              <a:rPr sz="3450" b="1" u="sng" spc="-10" dirty="0">
                <a:uFill>
                  <a:solidFill>
                    <a:srgbClr val="000000"/>
                  </a:solidFill>
                </a:uFill>
                <a:latin typeface="Arial"/>
                <a:cs typeface="Arial"/>
                <a:hlinkClick r:id="rId3"/>
              </a:rPr>
              <a:t>thebestcoach@luv2code.com</a:t>
            </a:r>
            <a:endParaRPr sz="3450">
              <a:latin typeface="Arial"/>
              <a:cs typeface="Arial"/>
            </a:endParaRPr>
          </a:p>
          <a:p>
            <a:pPr>
              <a:lnSpc>
                <a:spcPct val="100000"/>
              </a:lnSpc>
              <a:spcBef>
                <a:spcPts val="30"/>
              </a:spcBef>
            </a:pPr>
            <a:endParaRPr sz="2900">
              <a:latin typeface="Arial"/>
              <a:cs typeface="Arial"/>
            </a:endParaRPr>
          </a:p>
          <a:p>
            <a:pPr marL="494665" algn="ctr">
              <a:lnSpc>
                <a:spcPct val="100000"/>
              </a:lnSpc>
              <a:tabLst>
                <a:tab pos="1912620" algn="l"/>
              </a:tabLst>
            </a:pPr>
            <a:r>
              <a:rPr sz="3450" b="1" spc="-10" dirty="0">
                <a:latin typeface="Arial"/>
                <a:cs typeface="Arial"/>
              </a:rPr>
              <a:t>team:</a:t>
            </a:r>
            <a:r>
              <a:rPr sz="3450" b="1" dirty="0">
                <a:latin typeface="Arial"/>
                <a:cs typeface="Arial"/>
              </a:rPr>
              <a:t>	Sunrisers</a:t>
            </a:r>
            <a:r>
              <a:rPr sz="3450" b="1" spc="-15" dirty="0">
                <a:latin typeface="Arial"/>
                <a:cs typeface="Arial"/>
              </a:rPr>
              <a:t> </a:t>
            </a:r>
            <a:r>
              <a:rPr sz="3450" b="1" spc="-10" dirty="0">
                <a:latin typeface="Arial"/>
                <a:cs typeface="Arial"/>
              </a:rPr>
              <a:t>Hyderabad</a:t>
            </a:r>
            <a:endParaRPr sz="345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899400"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Development</a:t>
            </a:r>
            <a:r>
              <a:rPr sz="6500" spc="-170" dirty="0">
                <a:latin typeface="Book Antiqua"/>
                <a:cs typeface="Book Antiqua"/>
              </a:rPr>
              <a:t> </a:t>
            </a:r>
            <a:r>
              <a:rPr sz="6500" spc="-10" dirty="0">
                <a:latin typeface="Book Antiqua"/>
                <a:cs typeface="Book Antiqua"/>
              </a:rPr>
              <a:t>Process</a:t>
            </a:r>
            <a:endParaRPr sz="6500">
              <a:latin typeface="Book Antiqua"/>
              <a:cs typeface="Book Antiqua"/>
            </a:endParaRPr>
          </a:p>
        </p:txBody>
      </p:sp>
      <p:sp>
        <p:nvSpPr>
          <p:cNvPr id="3" name="object 3"/>
          <p:cNvSpPr txBox="1"/>
          <p:nvPr/>
        </p:nvSpPr>
        <p:spPr>
          <a:xfrm>
            <a:off x="982034" y="3798702"/>
            <a:ext cx="12778105" cy="2543175"/>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Create</a:t>
            </a:r>
            <a:r>
              <a:rPr sz="4250" spc="-30" dirty="0">
                <a:latin typeface="Palatino Linotype"/>
                <a:cs typeface="Palatino Linotype"/>
              </a:rPr>
              <a:t> </a:t>
            </a:r>
            <a:r>
              <a:rPr sz="4250" dirty="0">
                <a:latin typeface="Palatino Linotype"/>
                <a:cs typeface="Palatino Linotype"/>
              </a:rPr>
              <a:t>setter</a:t>
            </a:r>
            <a:r>
              <a:rPr sz="4250" spc="-15" dirty="0">
                <a:latin typeface="Palatino Linotype"/>
                <a:cs typeface="Palatino Linotype"/>
              </a:rPr>
              <a:t> </a:t>
            </a:r>
            <a:r>
              <a:rPr sz="4250" dirty="0">
                <a:latin typeface="Palatino Linotype"/>
                <a:cs typeface="Palatino Linotype"/>
              </a:rPr>
              <a:t>method(s)</a:t>
            </a:r>
            <a:r>
              <a:rPr sz="4250" spc="-15" dirty="0">
                <a:latin typeface="Palatino Linotype"/>
                <a:cs typeface="Palatino Linotype"/>
              </a:rPr>
              <a:t> </a:t>
            </a:r>
            <a:r>
              <a:rPr sz="4250" dirty="0">
                <a:latin typeface="Palatino Linotype"/>
                <a:cs typeface="Palatino Linotype"/>
              </a:rPr>
              <a:t>in</a:t>
            </a:r>
            <a:r>
              <a:rPr sz="4250" spc="-15" dirty="0">
                <a:latin typeface="Palatino Linotype"/>
                <a:cs typeface="Palatino Linotype"/>
              </a:rPr>
              <a:t> </a:t>
            </a:r>
            <a:r>
              <a:rPr sz="4250" dirty="0">
                <a:latin typeface="Palatino Linotype"/>
                <a:cs typeface="Palatino Linotype"/>
              </a:rPr>
              <a:t>your</a:t>
            </a:r>
            <a:r>
              <a:rPr sz="4250" spc="-15" dirty="0">
                <a:latin typeface="Palatino Linotype"/>
                <a:cs typeface="Palatino Linotype"/>
              </a:rPr>
              <a:t> </a:t>
            </a:r>
            <a:r>
              <a:rPr sz="4250" dirty="0">
                <a:latin typeface="Palatino Linotype"/>
                <a:cs typeface="Palatino Linotype"/>
              </a:rPr>
              <a:t>class</a:t>
            </a:r>
            <a:r>
              <a:rPr sz="4250" spc="-15" dirty="0">
                <a:latin typeface="Palatino Linotype"/>
                <a:cs typeface="Palatino Linotype"/>
              </a:rPr>
              <a:t> </a:t>
            </a:r>
            <a:r>
              <a:rPr sz="4250" dirty="0">
                <a:latin typeface="Palatino Linotype"/>
                <a:cs typeface="Palatino Linotype"/>
              </a:rPr>
              <a:t>for</a:t>
            </a:r>
            <a:r>
              <a:rPr sz="4250" spc="-15" dirty="0">
                <a:latin typeface="Palatino Linotype"/>
                <a:cs typeface="Palatino Linotype"/>
              </a:rPr>
              <a:t> </a:t>
            </a:r>
            <a:r>
              <a:rPr sz="4250" spc="-10" dirty="0">
                <a:latin typeface="Palatino Linotype"/>
                <a:cs typeface="Palatino Linotype"/>
              </a:rPr>
              <a:t>injections</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Configure</a:t>
            </a:r>
            <a:r>
              <a:rPr sz="4250" spc="-50" dirty="0">
                <a:latin typeface="Palatino Linotype"/>
                <a:cs typeface="Palatino Linotype"/>
              </a:rPr>
              <a:t> </a:t>
            </a:r>
            <a:r>
              <a:rPr sz="4250" dirty="0">
                <a:latin typeface="Palatino Linotype"/>
                <a:cs typeface="Palatino Linotype"/>
              </a:rPr>
              <a:t>the</a:t>
            </a:r>
            <a:r>
              <a:rPr sz="4250" spc="-50" dirty="0">
                <a:latin typeface="Palatino Linotype"/>
                <a:cs typeface="Palatino Linotype"/>
              </a:rPr>
              <a:t> </a:t>
            </a:r>
            <a:r>
              <a:rPr sz="4250" dirty="0">
                <a:latin typeface="Palatino Linotype"/>
                <a:cs typeface="Palatino Linotype"/>
              </a:rPr>
              <a:t>injection</a:t>
            </a:r>
            <a:r>
              <a:rPr sz="4250" spc="-50" dirty="0">
                <a:latin typeface="Palatino Linotype"/>
                <a:cs typeface="Palatino Linotype"/>
              </a:rPr>
              <a:t> </a:t>
            </a:r>
            <a:r>
              <a:rPr sz="4250" dirty="0">
                <a:latin typeface="Palatino Linotype"/>
                <a:cs typeface="Palatino Linotype"/>
              </a:rPr>
              <a:t>in</a:t>
            </a:r>
            <a:r>
              <a:rPr sz="4250" spc="-50" dirty="0">
                <a:latin typeface="Palatino Linotype"/>
                <a:cs typeface="Palatino Linotype"/>
              </a:rPr>
              <a:t> </a:t>
            </a:r>
            <a:r>
              <a:rPr sz="4250" dirty="0">
                <a:latin typeface="Palatino Linotype"/>
                <a:cs typeface="Palatino Linotype"/>
              </a:rPr>
              <a:t>Spring</a:t>
            </a:r>
            <a:r>
              <a:rPr sz="4250" spc="-45" dirty="0">
                <a:latin typeface="Palatino Linotype"/>
                <a:cs typeface="Palatino Linotype"/>
              </a:rPr>
              <a:t> </a:t>
            </a:r>
            <a:r>
              <a:rPr sz="4250" dirty="0">
                <a:latin typeface="Palatino Linotype"/>
                <a:cs typeface="Palatino Linotype"/>
              </a:rPr>
              <a:t>config</a:t>
            </a:r>
            <a:r>
              <a:rPr sz="4250" spc="-45" dirty="0">
                <a:latin typeface="Palatino Linotype"/>
                <a:cs typeface="Palatino Linotype"/>
              </a:rPr>
              <a:t> </a:t>
            </a:r>
            <a:r>
              <a:rPr sz="4250" spc="-20" dirty="0">
                <a:latin typeface="Palatino Linotype"/>
                <a:cs typeface="Palatino Linotype"/>
              </a:rPr>
              <a:t>file</a:t>
            </a:r>
            <a:endParaRPr sz="4250">
              <a:latin typeface="Palatino Linotype"/>
              <a:cs typeface="Palatino Linotype"/>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60057"/>
            <a:ext cx="18293715" cy="896619"/>
          </a:xfrm>
          <a:prstGeom prst="rect">
            <a:avLst/>
          </a:prstGeom>
        </p:spPr>
        <p:txBody>
          <a:bodyPr vert="horz" wrap="square" lIns="0" tIns="13970" rIns="0" bIns="0" rtlCol="0">
            <a:spAutoFit/>
          </a:bodyPr>
          <a:lstStyle/>
          <a:p>
            <a:pPr marL="12700">
              <a:lnSpc>
                <a:spcPct val="100000"/>
              </a:lnSpc>
              <a:spcBef>
                <a:spcPts val="110"/>
              </a:spcBef>
            </a:pPr>
            <a:r>
              <a:rPr sz="5700" dirty="0">
                <a:latin typeface="Book Antiqua"/>
                <a:cs typeface="Book Antiqua"/>
              </a:rPr>
              <a:t>Step1:</a:t>
            </a:r>
            <a:r>
              <a:rPr sz="5700" spc="-380" dirty="0">
                <a:latin typeface="Book Antiqua"/>
                <a:cs typeface="Book Antiqua"/>
              </a:rPr>
              <a:t> </a:t>
            </a:r>
            <a:r>
              <a:rPr sz="5700" dirty="0">
                <a:latin typeface="Book Antiqua"/>
                <a:cs typeface="Book Antiqua"/>
              </a:rPr>
              <a:t>Create</a:t>
            </a:r>
            <a:r>
              <a:rPr sz="5700" spc="-170" dirty="0">
                <a:latin typeface="Book Antiqua"/>
                <a:cs typeface="Book Antiqua"/>
              </a:rPr>
              <a:t> </a:t>
            </a:r>
            <a:r>
              <a:rPr sz="5700" dirty="0">
                <a:latin typeface="Book Antiqua"/>
                <a:cs typeface="Book Antiqua"/>
              </a:rPr>
              <a:t>setter</a:t>
            </a:r>
            <a:r>
              <a:rPr sz="5700" spc="-125" dirty="0">
                <a:latin typeface="Book Antiqua"/>
                <a:cs typeface="Book Antiqua"/>
              </a:rPr>
              <a:t> </a:t>
            </a:r>
            <a:r>
              <a:rPr sz="5700" spc="-185" dirty="0">
                <a:latin typeface="Book Antiqua"/>
                <a:cs typeface="Book Antiqua"/>
              </a:rPr>
              <a:t>method(s)</a:t>
            </a:r>
            <a:r>
              <a:rPr sz="5700" spc="-125" dirty="0">
                <a:latin typeface="Book Antiqua"/>
                <a:cs typeface="Book Antiqua"/>
              </a:rPr>
              <a:t> </a:t>
            </a:r>
            <a:r>
              <a:rPr sz="5700" dirty="0">
                <a:latin typeface="Book Antiqua"/>
                <a:cs typeface="Book Antiqua"/>
              </a:rPr>
              <a:t>in</a:t>
            </a:r>
            <a:r>
              <a:rPr sz="5700" spc="-125" dirty="0">
                <a:latin typeface="Book Antiqua"/>
                <a:cs typeface="Book Antiqua"/>
              </a:rPr>
              <a:t> </a:t>
            </a:r>
            <a:r>
              <a:rPr sz="5700" spc="-100" dirty="0">
                <a:latin typeface="Book Antiqua"/>
                <a:cs typeface="Book Antiqua"/>
              </a:rPr>
              <a:t>your</a:t>
            </a:r>
            <a:r>
              <a:rPr sz="5700" spc="-120" dirty="0">
                <a:latin typeface="Book Antiqua"/>
                <a:cs typeface="Book Antiqua"/>
              </a:rPr>
              <a:t> </a:t>
            </a:r>
            <a:r>
              <a:rPr sz="5700" spc="-50" dirty="0">
                <a:latin typeface="Book Antiqua"/>
                <a:cs typeface="Book Antiqua"/>
              </a:rPr>
              <a:t>class</a:t>
            </a:r>
            <a:r>
              <a:rPr sz="5700" spc="-125" dirty="0">
                <a:latin typeface="Book Antiqua"/>
                <a:cs typeface="Book Antiqua"/>
              </a:rPr>
              <a:t> </a:t>
            </a:r>
            <a:r>
              <a:rPr sz="5700" dirty="0">
                <a:latin typeface="Book Antiqua"/>
                <a:cs typeface="Book Antiqua"/>
              </a:rPr>
              <a:t>for</a:t>
            </a:r>
            <a:r>
              <a:rPr sz="5700" spc="-125" dirty="0">
                <a:latin typeface="Book Antiqua"/>
                <a:cs typeface="Book Antiqua"/>
              </a:rPr>
              <a:t> </a:t>
            </a:r>
            <a:r>
              <a:rPr sz="5700" spc="-25" dirty="0">
                <a:latin typeface="Book Antiqua"/>
                <a:cs typeface="Book Antiqua"/>
              </a:rPr>
              <a:t>injections</a:t>
            </a:r>
            <a:endParaRPr sz="5700">
              <a:latin typeface="Book Antiqua"/>
              <a:cs typeface="Book Antiqua"/>
            </a:endParaRPr>
          </a:p>
        </p:txBody>
      </p:sp>
      <p:grpSp>
        <p:nvGrpSpPr>
          <p:cNvPr id="3" name="object 3"/>
          <p:cNvGrpSpPr/>
          <p:nvPr/>
        </p:nvGrpSpPr>
        <p:grpSpPr>
          <a:xfrm>
            <a:off x="2892651" y="2757044"/>
            <a:ext cx="11464290" cy="6662420"/>
            <a:chOff x="2892651" y="2757044"/>
            <a:chExt cx="11464290" cy="6662420"/>
          </a:xfrm>
        </p:grpSpPr>
        <p:sp>
          <p:nvSpPr>
            <p:cNvPr id="4" name="object 4"/>
            <p:cNvSpPr/>
            <p:nvPr/>
          </p:nvSpPr>
          <p:spPr>
            <a:xfrm>
              <a:off x="3070656" y="2872224"/>
              <a:ext cx="11108690" cy="6201410"/>
            </a:xfrm>
            <a:custGeom>
              <a:avLst/>
              <a:gdLst/>
              <a:ahLst/>
              <a:cxnLst/>
              <a:rect l="l" t="t" r="r" b="b"/>
              <a:pathLst>
                <a:path w="11108690" h="6201409">
                  <a:moveTo>
                    <a:pt x="0" y="0"/>
                  </a:moveTo>
                  <a:lnTo>
                    <a:pt x="11108084" y="0"/>
                  </a:lnTo>
                  <a:lnTo>
                    <a:pt x="11108084" y="6201381"/>
                  </a:lnTo>
                  <a:lnTo>
                    <a:pt x="0" y="620138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892651" y="2757044"/>
              <a:ext cx="11464101" cy="6662100"/>
            </a:xfrm>
            <a:prstGeom prst="rect">
              <a:avLst/>
            </a:prstGeom>
          </p:spPr>
        </p:pic>
      </p:grpSp>
      <p:sp>
        <p:nvSpPr>
          <p:cNvPr id="6" name="object 6"/>
          <p:cNvSpPr txBox="1"/>
          <p:nvPr/>
        </p:nvSpPr>
        <p:spPr>
          <a:xfrm>
            <a:off x="3128565" y="2908677"/>
            <a:ext cx="10862310" cy="556895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931A68"/>
                </a:solidFill>
                <a:latin typeface="Arial"/>
                <a:cs typeface="Arial"/>
              </a:rPr>
              <a:t>public</a:t>
            </a:r>
            <a:r>
              <a:rPr sz="3450" b="1" spc="-15" dirty="0">
                <a:solidFill>
                  <a:srgbClr val="931A68"/>
                </a:solidFill>
                <a:latin typeface="Arial"/>
                <a:cs typeface="Arial"/>
              </a:rPr>
              <a:t> </a:t>
            </a:r>
            <a:r>
              <a:rPr sz="3450" b="1" dirty="0">
                <a:solidFill>
                  <a:srgbClr val="931A68"/>
                </a:solidFill>
                <a:latin typeface="Arial"/>
                <a:cs typeface="Arial"/>
              </a:rPr>
              <a:t>class</a:t>
            </a:r>
            <a:r>
              <a:rPr sz="3450" b="1" spc="-15" dirty="0">
                <a:solidFill>
                  <a:srgbClr val="931A68"/>
                </a:solidFill>
                <a:latin typeface="Arial"/>
                <a:cs typeface="Arial"/>
              </a:rPr>
              <a:t> </a:t>
            </a:r>
            <a:r>
              <a:rPr sz="3450" b="1" dirty="0">
                <a:latin typeface="Arial"/>
                <a:cs typeface="Arial"/>
              </a:rPr>
              <a:t>CricketCoach</a:t>
            </a:r>
            <a:r>
              <a:rPr sz="3450" b="1" spc="-15" dirty="0">
                <a:latin typeface="Arial"/>
                <a:cs typeface="Arial"/>
              </a:rPr>
              <a:t> </a:t>
            </a:r>
            <a:r>
              <a:rPr sz="3450" b="1" dirty="0">
                <a:solidFill>
                  <a:srgbClr val="931A68"/>
                </a:solidFill>
                <a:latin typeface="Arial"/>
                <a:cs typeface="Arial"/>
              </a:rPr>
              <a:t>implements</a:t>
            </a:r>
            <a:r>
              <a:rPr sz="3450" b="1" spc="-15" dirty="0">
                <a:solidFill>
                  <a:srgbClr val="931A68"/>
                </a:solidFill>
                <a:latin typeface="Arial"/>
                <a:cs typeface="Arial"/>
              </a:rPr>
              <a:t> </a:t>
            </a:r>
            <a:r>
              <a:rPr sz="3450" b="1" dirty="0">
                <a:latin typeface="Arial"/>
                <a:cs typeface="Arial"/>
              </a:rPr>
              <a:t>Coach</a:t>
            </a:r>
            <a:r>
              <a:rPr sz="3450" b="1" spc="-15" dirty="0">
                <a:latin typeface="Arial"/>
                <a:cs typeface="Arial"/>
              </a:rPr>
              <a:t> </a:t>
            </a:r>
            <a:r>
              <a:rPr sz="3450" b="1" spc="-50"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ts val="4130"/>
              </a:lnSpc>
            </a:pPr>
            <a:r>
              <a:rPr sz="3450" b="1" dirty="0">
                <a:solidFill>
                  <a:srgbClr val="931A68"/>
                </a:solidFill>
                <a:latin typeface="Arial"/>
                <a:cs typeface="Arial"/>
              </a:rPr>
              <a:t>private</a:t>
            </a:r>
            <a:r>
              <a:rPr sz="3450" b="1" spc="-20" dirty="0">
                <a:solidFill>
                  <a:srgbClr val="931A68"/>
                </a:solidFill>
                <a:latin typeface="Arial"/>
                <a:cs typeface="Arial"/>
              </a:rPr>
              <a:t> </a:t>
            </a:r>
            <a:r>
              <a:rPr sz="3450" dirty="0">
                <a:latin typeface="Arial"/>
                <a:cs typeface="Arial"/>
              </a:rPr>
              <a:t>String</a:t>
            </a:r>
            <a:r>
              <a:rPr sz="3450" spc="-5" dirty="0">
                <a:latin typeface="Arial"/>
                <a:cs typeface="Arial"/>
              </a:rPr>
              <a:t> </a:t>
            </a:r>
            <a:r>
              <a:rPr sz="3450" spc="-10" dirty="0">
                <a:solidFill>
                  <a:srgbClr val="0326CC"/>
                </a:solidFill>
                <a:latin typeface="Arial"/>
                <a:cs typeface="Arial"/>
              </a:rPr>
              <a:t>emailAddress</a:t>
            </a:r>
            <a:r>
              <a:rPr sz="3450" spc="-10" dirty="0">
                <a:latin typeface="Arial"/>
                <a:cs typeface="Arial"/>
              </a:rPr>
              <a:t>;</a:t>
            </a:r>
            <a:endParaRPr sz="3450">
              <a:latin typeface="Arial"/>
              <a:cs typeface="Arial"/>
            </a:endParaRPr>
          </a:p>
          <a:p>
            <a:pPr marL="389255">
              <a:lnSpc>
                <a:spcPts val="4130"/>
              </a:lnSpc>
            </a:pPr>
            <a:r>
              <a:rPr sz="3450" b="1" dirty="0">
                <a:solidFill>
                  <a:srgbClr val="931A68"/>
                </a:solidFill>
                <a:latin typeface="Arial"/>
                <a:cs typeface="Arial"/>
              </a:rPr>
              <a:t>private</a:t>
            </a:r>
            <a:r>
              <a:rPr sz="3450" b="1" spc="-20" dirty="0">
                <a:solidFill>
                  <a:srgbClr val="931A68"/>
                </a:solidFill>
                <a:latin typeface="Arial"/>
                <a:cs typeface="Arial"/>
              </a:rPr>
              <a:t> </a:t>
            </a:r>
            <a:r>
              <a:rPr sz="3450" dirty="0">
                <a:latin typeface="Arial"/>
                <a:cs typeface="Arial"/>
              </a:rPr>
              <a:t>String</a:t>
            </a:r>
            <a:r>
              <a:rPr sz="3450" spc="-5" dirty="0">
                <a:latin typeface="Arial"/>
                <a:cs typeface="Arial"/>
              </a:rPr>
              <a:t> </a:t>
            </a:r>
            <a:r>
              <a:rPr sz="3450" spc="-10" dirty="0">
                <a:solidFill>
                  <a:srgbClr val="0326CC"/>
                </a:solidFill>
                <a:latin typeface="Arial"/>
                <a:cs typeface="Arial"/>
              </a:rPr>
              <a:t>team</a:t>
            </a:r>
            <a:r>
              <a:rPr sz="3450" spc="-10" dirty="0">
                <a:latin typeface="Arial"/>
                <a:cs typeface="Arial"/>
              </a:rPr>
              <a:t>;</a:t>
            </a:r>
            <a:endParaRPr sz="3450">
              <a:latin typeface="Arial"/>
              <a:cs typeface="Arial"/>
            </a:endParaRPr>
          </a:p>
          <a:p>
            <a:pPr>
              <a:lnSpc>
                <a:spcPct val="100000"/>
              </a:lnSpc>
              <a:spcBef>
                <a:spcPts val="20"/>
              </a:spcBef>
            </a:pPr>
            <a:endParaRPr sz="3550">
              <a:latin typeface="Arial"/>
              <a:cs typeface="Arial"/>
            </a:endParaRPr>
          </a:p>
          <a:p>
            <a:pPr marL="389255">
              <a:lnSpc>
                <a:spcPct val="100000"/>
              </a:lnSpc>
            </a:pPr>
            <a:r>
              <a:rPr sz="3450" b="1" dirty="0">
                <a:solidFill>
                  <a:srgbClr val="931A68"/>
                </a:solidFill>
                <a:latin typeface="Arial"/>
                <a:cs typeface="Arial"/>
              </a:rPr>
              <a:t>public</a:t>
            </a:r>
            <a:r>
              <a:rPr sz="3450" b="1" spc="-10" dirty="0">
                <a:solidFill>
                  <a:srgbClr val="931A68"/>
                </a:solidFill>
                <a:latin typeface="Arial"/>
                <a:cs typeface="Arial"/>
              </a:rPr>
              <a:t> </a:t>
            </a:r>
            <a:r>
              <a:rPr sz="3450" b="1" dirty="0">
                <a:solidFill>
                  <a:srgbClr val="931A68"/>
                </a:solidFill>
                <a:latin typeface="Arial"/>
                <a:cs typeface="Arial"/>
              </a:rPr>
              <a:t>void</a:t>
            </a:r>
            <a:r>
              <a:rPr sz="3450" b="1" spc="-10" dirty="0">
                <a:solidFill>
                  <a:srgbClr val="931A68"/>
                </a:solidFill>
                <a:latin typeface="Arial"/>
                <a:cs typeface="Arial"/>
              </a:rPr>
              <a:t> </a:t>
            </a:r>
            <a:r>
              <a:rPr sz="3450" dirty="0">
                <a:latin typeface="Arial"/>
                <a:cs typeface="Arial"/>
              </a:rPr>
              <a:t>setEmailAddress(String</a:t>
            </a:r>
            <a:r>
              <a:rPr sz="3450" spc="-10" dirty="0">
                <a:latin typeface="Arial"/>
                <a:cs typeface="Arial"/>
              </a:rPr>
              <a:t> </a:t>
            </a:r>
            <a:r>
              <a:rPr sz="3450" dirty="0">
                <a:solidFill>
                  <a:srgbClr val="7E504F"/>
                </a:solidFill>
                <a:latin typeface="Arial"/>
                <a:cs typeface="Arial"/>
              </a:rPr>
              <a:t>emailAddress</a:t>
            </a:r>
            <a:r>
              <a:rPr sz="3450" dirty="0">
                <a:latin typeface="Arial"/>
                <a:cs typeface="Arial"/>
              </a:rPr>
              <a:t>)</a:t>
            </a:r>
            <a:r>
              <a:rPr sz="3450" spc="-10" dirty="0">
                <a:latin typeface="Arial"/>
                <a:cs typeface="Arial"/>
              </a:rPr>
              <a:t> </a:t>
            </a:r>
            <a:r>
              <a:rPr sz="3450" spc="-25" dirty="0">
                <a:latin typeface="Arial"/>
                <a:cs typeface="Arial"/>
              </a:rPr>
              <a:t>...</a:t>
            </a:r>
            <a:endParaRPr sz="3450">
              <a:latin typeface="Arial"/>
              <a:cs typeface="Arial"/>
            </a:endParaRPr>
          </a:p>
          <a:p>
            <a:pPr>
              <a:lnSpc>
                <a:spcPct val="100000"/>
              </a:lnSpc>
              <a:spcBef>
                <a:spcPts val="25"/>
              </a:spcBef>
            </a:pPr>
            <a:endParaRPr sz="3550">
              <a:latin typeface="Arial"/>
              <a:cs typeface="Arial"/>
            </a:endParaRPr>
          </a:p>
          <a:p>
            <a:pPr marL="389255">
              <a:lnSpc>
                <a:spcPct val="100000"/>
              </a:lnSpc>
            </a:pPr>
            <a:r>
              <a:rPr sz="3450" b="1" dirty="0">
                <a:solidFill>
                  <a:srgbClr val="931A68"/>
                </a:solidFill>
                <a:latin typeface="Arial"/>
                <a:cs typeface="Arial"/>
              </a:rPr>
              <a:t>public</a:t>
            </a:r>
            <a:r>
              <a:rPr sz="3450" b="1" spc="-40" dirty="0">
                <a:solidFill>
                  <a:srgbClr val="931A68"/>
                </a:solidFill>
                <a:latin typeface="Arial"/>
                <a:cs typeface="Arial"/>
              </a:rPr>
              <a:t> </a:t>
            </a:r>
            <a:r>
              <a:rPr sz="3450" b="1" dirty="0">
                <a:solidFill>
                  <a:srgbClr val="931A68"/>
                </a:solidFill>
                <a:latin typeface="Arial"/>
                <a:cs typeface="Arial"/>
              </a:rPr>
              <a:t>void</a:t>
            </a:r>
            <a:r>
              <a:rPr sz="3450" b="1" spc="-40" dirty="0">
                <a:solidFill>
                  <a:srgbClr val="931A68"/>
                </a:solidFill>
                <a:latin typeface="Arial"/>
                <a:cs typeface="Arial"/>
              </a:rPr>
              <a:t> </a:t>
            </a:r>
            <a:r>
              <a:rPr sz="3450" spc="-20" dirty="0">
                <a:latin typeface="Arial"/>
                <a:cs typeface="Arial"/>
              </a:rPr>
              <a:t>setTeam(String</a:t>
            </a:r>
            <a:r>
              <a:rPr sz="3450" spc="-40" dirty="0">
                <a:latin typeface="Arial"/>
                <a:cs typeface="Arial"/>
              </a:rPr>
              <a:t> </a:t>
            </a:r>
            <a:r>
              <a:rPr sz="3450" dirty="0">
                <a:solidFill>
                  <a:srgbClr val="7E504F"/>
                </a:solidFill>
                <a:latin typeface="Arial"/>
                <a:cs typeface="Arial"/>
              </a:rPr>
              <a:t>team</a:t>
            </a:r>
            <a:r>
              <a:rPr sz="3450" dirty="0">
                <a:latin typeface="Arial"/>
                <a:cs typeface="Arial"/>
              </a:rPr>
              <a:t>)</a:t>
            </a:r>
            <a:r>
              <a:rPr sz="3450" spc="-35" dirty="0">
                <a:latin typeface="Arial"/>
                <a:cs typeface="Arial"/>
              </a:rPr>
              <a:t> </a:t>
            </a:r>
            <a:r>
              <a:rPr sz="3450" spc="-25" dirty="0">
                <a:latin typeface="Arial"/>
                <a:cs typeface="Arial"/>
              </a:rPr>
              <a:t>...</a:t>
            </a:r>
            <a:endParaRPr sz="3450">
              <a:latin typeface="Arial"/>
              <a:cs typeface="Arial"/>
            </a:endParaRPr>
          </a:p>
          <a:p>
            <a:pPr marL="389255">
              <a:lnSpc>
                <a:spcPts val="4130"/>
              </a:lnSpc>
              <a:spcBef>
                <a:spcPts val="2375"/>
              </a:spcBef>
            </a:pPr>
            <a:r>
              <a:rPr sz="3450" b="1" spc="-25" dirty="0">
                <a:latin typeface="Arial"/>
                <a:cs typeface="Arial"/>
              </a:rPr>
              <a:t>...</a:t>
            </a:r>
            <a:endParaRPr sz="3450">
              <a:latin typeface="Arial"/>
              <a:cs typeface="Arial"/>
            </a:endParaRPr>
          </a:p>
          <a:p>
            <a:pPr marL="12700">
              <a:lnSpc>
                <a:spcPts val="4130"/>
              </a:lnSpc>
            </a:pPr>
            <a:r>
              <a:rPr sz="3450" b="1" spc="5" dirty="0">
                <a:latin typeface="Arial"/>
                <a:cs typeface="Arial"/>
              </a:rPr>
              <a:t>}</a:t>
            </a:r>
            <a:endParaRPr sz="3450">
              <a:latin typeface="Arial"/>
              <a:cs typeface="Arial"/>
            </a:endParaRPr>
          </a:p>
        </p:txBody>
      </p:sp>
      <p:sp>
        <p:nvSpPr>
          <p:cNvPr id="7" name="object 7"/>
          <p:cNvSpPr txBox="1"/>
          <p:nvPr/>
        </p:nvSpPr>
        <p:spPr>
          <a:xfrm>
            <a:off x="2950560" y="2353720"/>
            <a:ext cx="325183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15" dirty="0">
                <a:latin typeface="Arial"/>
                <a:cs typeface="Arial"/>
              </a:rPr>
              <a:t> </a:t>
            </a:r>
            <a:r>
              <a:rPr sz="2300" b="1" spc="-10" dirty="0">
                <a:latin typeface="Arial"/>
                <a:cs typeface="Arial"/>
              </a:rPr>
              <a:t>CricketCoach.java</a:t>
            </a:r>
            <a:endParaRPr sz="23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05609"/>
            <a:ext cx="18329275" cy="986790"/>
          </a:xfrm>
          <a:prstGeom prst="rect">
            <a:avLst/>
          </a:prstGeom>
        </p:spPr>
        <p:txBody>
          <a:bodyPr vert="horz" wrap="square" lIns="0" tIns="13335" rIns="0" bIns="0" rtlCol="0">
            <a:spAutoFit/>
          </a:bodyPr>
          <a:lstStyle/>
          <a:p>
            <a:pPr marL="12700">
              <a:lnSpc>
                <a:spcPct val="100000"/>
              </a:lnSpc>
              <a:spcBef>
                <a:spcPts val="105"/>
              </a:spcBef>
            </a:pPr>
            <a:r>
              <a:rPr sz="6300" dirty="0">
                <a:latin typeface="Book Antiqua"/>
                <a:cs typeface="Book Antiqua"/>
              </a:rPr>
              <a:t>Step</a:t>
            </a:r>
            <a:r>
              <a:rPr sz="6300" spc="-315" dirty="0">
                <a:latin typeface="Book Antiqua"/>
                <a:cs typeface="Book Antiqua"/>
              </a:rPr>
              <a:t> </a:t>
            </a:r>
            <a:r>
              <a:rPr sz="6300" spc="190" dirty="0">
                <a:latin typeface="Book Antiqua"/>
                <a:cs typeface="Book Antiqua"/>
              </a:rPr>
              <a:t>2:</a:t>
            </a:r>
            <a:r>
              <a:rPr sz="6300" spc="-425" dirty="0">
                <a:latin typeface="Book Antiqua"/>
                <a:cs typeface="Book Antiqua"/>
              </a:rPr>
              <a:t> </a:t>
            </a:r>
            <a:r>
              <a:rPr sz="6300" spc="-105" dirty="0">
                <a:latin typeface="Book Antiqua"/>
                <a:cs typeface="Book Antiqua"/>
              </a:rPr>
              <a:t>Configure</a:t>
            </a:r>
            <a:r>
              <a:rPr sz="6300" spc="-204" dirty="0">
                <a:latin typeface="Book Antiqua"/>
                <a:cs typeface="Book Antiqua"/>
              </a:rPr>
              <a:t> </a:t>
            </a:r>
            <a:r>
              <a:rPr sz="6300" dirty="0">
                <a:latin typeface="Book Antiqua"/>
                <a:cs typeface="Book Antiqua"/>
              </a:rPr>
              <a:t>the</a:t>
            </a:r>
            <a:r>
              <a:rPr sz="6300" spc="-210" dirty="0">
                <a:latin typeface="Book Antiqua"/>
                <a:cs typeface="Book Antiqua"/>
              </a:rPr>
              <a:t> </a:t>
            </a:r>
            <a:r>
              <a:rPr sz="6300" spc="-60" dirty="0">
                <a:latin typeface="Book Antiqua"/>
                <a:cs typeface="Book Antiqua"/>
              </a:rPr>
              <a:t>injection</a:t>
            </a:r>
            <a:r>
              <a:rPr sz="6300" spc="-210" dirty="0">
                <a:latin typeface="Book Antiqua"/>
                <a:cs typeface="Book Antiqua"/>
              </a:rPr>
              <a:t> </a:t>
            </a:r>
            <a:r>
              <a:rPr sz="6300" dirty="0">
                <a:latin typeface="Book Antiqua"/>
                <a:cs typeface="Book Antiqua"/>
              </a:rPr>
              <a:t>in</a:t>
            </a:r>
            <a:r>
              <a:rPr sz="6300" spc="-210" dirty="0">
                <a:latin typeface="Book Antiqua"/>
                <a:cs typeface="Book Antiqua"/>
              </a:rPr>
              <a:t> </a:t>
            </a:r>
            <a:r>
              <a:rPr sz="6300" spc="-30" dirty="0">
                <a:latin typeface="Book Antiqua"/>
                <a:cs typeface="Book Antiqua"/>
              </a:rPr>
              <a:t>Spring</a:t>
            </a:r>
            <a:r>
              <a:rPr sz="6300" spc="-204" dirty="0">
                <a:latin typeface="Book Antiqua"/>
                <a:cs typeface="Book Antiqua"/>
              </a:rPr>
              <a:t> </a:t>
            </a:r>
            <a:r>
              <a:rPr sz="6300" spc="-90" dirty="0">
                <a:latin typeface="Book Antiqua"/>
                <a:cs typeface="Book Antiqua"/>
              </a:rPr>
              <a:t>config</a:t>
            </a:r>
            <a:r>
              <a:rPr sz="6300" spc="-210" dirty="0">
                <a:latin typeface="Book Antiqua"/>
                <a:cs typeface="Book Antiqua"/>
              </a:rPr>
              <a:t> </a:t>
            </a:r>
            <a:r>
              <a:rPr sz="6300" spc="-20" dirty="0">
                <a:latin typeface="Book Antiqua"/>
                <a:cs typeface="Book Antiqua"/>
              </a:rPr>
              <a:t>file</a:t>
            </a:r>
            <a:endParaRPr sz="6300">
              <a:latin typeface="Book Antiqua"/>
              <a:cs typeface="Book Antiqua"/>
            </a:endParaRPr>
          </a:p>
        </p:txBody>
      </p:sp>
      <p:grpSp>
        <p:nvGrpSpPr>
          <p:cNvPr id="3" name="object 3"/>
          <p:cNvGrpSpPr/>
          <p:nvPr/>
        </p:nvGrpSpPr>
        <p:grpSpPr>
          <a:xfrm>
            <a:off x="1502078" y="2690213"/>
            <a:ext cx="17342485" cy="6662420"/>
            <a:chOff x="1502078" y="2690213"/>
            <a:chExt cx="17342485" cy="6662420"/>
          </a:xfrm>
        </p:grpSpPr>
        <p:sp>
          <p:nvSpPr>
            <p:cNvPr id="4" name="object 4"/>
            <p:cNvSpPr/>
            <p:nvPr/>
          </p:nvSpPr>
          <p:spPr>
            <a:xfrm>
              <a:off x="1680083" y="2805393"/>
              <a:ext cx="16986250" cy="6201410"/>
            </a:xfrm>
            <a:custGeom>
              <a:avLst/>
              <a:gdLst/>
              <a:ahLst/>
              <a:cxnLst/>
              <a:rect l="l" t="t" r="r" b="b"/>
              <a:pathLst>
                <a:path w="16986250" h="6201409">
                  <a:moveTo>
                    <a:pt x="0" y="0"/>
                  </a:moveTo>
                  <a:lnTo>
                    <a:pt x="16985850" y="0"/>
                  </a:lnTo>
                  <a:lnTo>
                    <a:pt x="16985850" y="6201381"/>
                  </a:lnTo>
                  <a:lnTo>
                    <a:pt x="0" y="620138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502078" y="2690213"/>
              <a:ext cx="17341859" cy="6662100"/>
            </a:xfrm>
            <a:prstGeom prst="rect">
              <a:avLst/>
            </a:prstGeom>
          </p:spPr>
        </p:pic>
      </p:grpSp>
      <p:sp>
        <p:nvSpPr>
          <p:cNvPr id="6" name="object 6"/>
          <p:cNvSpPr txBox="1">
            <a:spLocks noGrp="1"/>
          </p:cNvSpPr>
          <p:nvPr>
            <p:ph type="body" idx="1"/>
          </p:nvPr>
        </p:nvSpPr>
        <p:spPr>
          <a:prstGeom prst="rect">
            <a:avLst/>
          </a:prstGeom>
        </p:spPr>
        <p:txBody>
          <a:bodyPr vert="horz" wrap="square" lIns="0" tIns="33655" rIns="0" bIns="0" rtlCol="0">
            <a:spAutoFit/>
          </a:bodyPr>
          <a:lstStyle/>
          <a:p>
            <a:pPr marL="401320" marR="4932680" indent="-377190">
              <a:lnSpc>
                <a:spcPts val="4120"/>
              </a:lnSpc>
              <a:spcBef>
                <a:spcPts val="265"/>
              </a:spcBef>
            </a:pPr>
            <a:r>
              <a:rPr i="0" dirty="0">
                <a:solidFill>
                  <a:srgbClr val="009193"/>
                </a:solidFill>
                <a:latin typeface="Arial"/>
                <a:cs typeface="Arial"/>
              </a:rPr>
              <a:t>&lt;</a:t>
            </a:r>
            <a:r>
              <a:rPr i="0" dirty="0">
                <a:solidFill>
                  <a:srgbClr val="4E9192"/>
                </a:solidFill>
                <a:latin typeface="Arial"/>
                <a:cs typeface="Arial"/>
              </a:rPr>
              <a:t>bean</a:t>
            </a:r>
            <a:r>
              <a:rPr i="0" spc="-15" dirty="0">
                <a:solidFill>
                  <a:srgbClr val="4E9192"/>
                </a:solidFill>
                <a:latin typeface="Arial"/>
                <a:cs typeface="Arial"/>
              </a:rPr>
              <a:t> </a:t>
            </a:r>
            <a:r>
              <a:rPr i="0" spc="-10" dirty="0">
                <a:solidFill>
                  <a:srgbClr val="932192"/>
                </a:solidFill>
                <a:latin typeface="Arial"/>
                <a:cs typeface="Arial"/>
              </a:rPr>
              <a:t>id</a:t>
            </a:r>
            <a:r>
              <a:rPr i="0" spc="-10" dirty="0">
                <a:solidFill>
                  <a:srgbClr val="000000"/>
                </a:solidFill>
                <a:latin typeface="Arial"/>
                <a:cs typeface="Arial"/>
              </a:rPr>
              <a:t>=</a:t>
            </a:r>
            <a:r>
              <a:rPr spc="-10" dirty="0"/>
              <a:t>"myCricketCoach"</a:t>
            </a:r>
            <a:r>
              <a:rPr i="1" spc="-10" dirty="0"/>
              <a:t> </a:t>
            </a:r>
            <a:r>
              <a:rPr i="0" spc="-10" dirty="0">
                <a:solidFill>
                  <a:srgbClr val="932192"/>
                </a:solidFill>
                <a:latin typeface="Arial"/>
                <a:cs typeface="Arial"/>
              </a:rPr>
              <a:t>class</a:t>
            </a:r>
            <a:r>
              <a:rPr i="0" spc="-10" dirty="0">
                <a:solidFill>
                  <a:srgbClr val="000000"/>
                </a:solidFill>
                <a:latin typeface="Arial"/>
                <a:cs typeface="Arial"/>
              </a:rPr>
              <a:t>=</a:t>
            </a:r>
            <a:r>
              <a:rPr spc="-10" dirty="0"/>
              <a:t>"com.luv2code.springdemo.CricketCoach"</a:t>
            </a:r>
            <a:r>
              <a:rPr i="0" spc="-10" dirty="0">
                <a:solidFill>
                  <a:srgbClr val="009193"/>
                </a:solidFill>
                <a:latin typeface="Arial"/>
                <a:cs typeface="Arial"/>
              </a:rPr>
              <a:t>&gt;</a:t>
            </a:r>
          </a:p>
          <a:p>
            <a:pPr marL="12065">
              <a:lnSpc>
                <a:spcPct val="100000"/>
              </a:lnSpc>
              <a:spcBef>
                <a:spcPts val="5"/>
              </a:spcBef>
            </a:pPr>
            <a:endParaRPr i="0" spc="-10" dirty="0">
              <a:solidFill>
                <a:srgbClr val="009193"/>
              </a:solidFill>
              <a:latin typeface="Arial"/>
              <a:cs typeface="Arial"/>
            </a:endParaRPr>
          </a:p>
          <a:p>
            <a:pPr marL="401320">
              <a:lnSpc>
                <a:spcPct val="100000"/>
              </a:lnSpc>
            </a:pPr>
            <a:r>
              <a:rPr b="0" i="0" dirty="0">
                <a:solidFill>
                  <a:srgbClr val="009193"/>
                </a:solidFill>
                <a:latin typeface="Arial"/>
                <a:cs typeface="Arial"/>
              </a:rPr>
              <a:t>&lt;</a:t>
            </a:r>
            <a:r>
              <a:rPr b="0" i="0" dirty="0">
                <a:solidFill>
                  <a:srgbClr val="4E9192"/>
                </a:solidFill>
                <a:latin typeface="Arial"/>
                <a:cs typeface="Arial"/>
              </a:rPr>
              <a:t>property</a:t>
            </a:r>
            <a:r>
              <a:rPr b="0" i="0" spc="-15" dirty="0">
                <a:solidFill>
                  <a:srgbClr val="4E9192"/>
                </a:solidFill>
                <a:latin typeface="Arial"/>
                <a:cs typeface="Arial"/>
              </a:rPr>
              <a:t> </a:t>
            </a:r>
            <a:r>
              <a:rPr b="0" i="0" dirty="0">
                <a:solidFill>
                  <a:srgbClr val="932192"/>
                </a:solidFill>
                <a:latin typeface="Arial"/>
                <a:cs typeface="Arial"/>
              </a:rPr>
              <a:t>name</a:t>
            </a:r>
            <a:r>
              <a:rPr b="0" i="0" dirty="0">
                <a:solidFill>
                  <a:srgbClr val="000000"/>
                </a:solidFill>
                <a:latin typeface="Arial"/>
                <a:cs typeface="Arial"/>
              </a:rPr>
              <a:t>=</a:t>
            </a:r>
            <a:r>
              <a:rPr b="0" dirty="0">
                <a:solidFill>
                  <a:srgbClr val="4F76CB"/>
                </a:solidFill>
                <a:latin typeface="Arial"/>
                <a:cs typeface="Arial"/>
              </a:rPr>
              <a:t>"</a:t>
            </a:r>
            <a:r>
              <a:rPr b="0" dirty="0">
                <a:latin typeface="Arial"/>
                <a:cs typeface="Arial"/>
              </a:rPr>
              <a:t>fortuneService</a:t>
            </a:r>
            <a:r>
              <a:rPr b="0" dirty="0">
                <a:solidFill>
                  <a:srgbClr val="4F76CB"/>
                </a:solidFill>
                <a:latin typeface="Arial"/>
                <a:cs typeface="Arial"/>
              </a:rPr>
              <a:t>"</a:t>
            </a:r>
            <a:r>
              <a:rPr b="0" spc="-15" dirty="0">
                <a:solidFill>
                  <a:srgbClr val="4F76CB"/>
                </a:solidFill>
                <a:latin typeface="Arial"/>
                <a:cs typeface="Arial"/>
              </a:rPr>
              <a:t> </a:t>
            </a:r>
            <a:r>
              <a:rPr b="0" i="0" dirty="0">
                <a:solidFill>
                  <a:srgbClr val="932192"/>
                </a:solidFill>
                <a:latin typeface="Arial"/>
                <a:cs typeface="Arial"/>
              </a:rPr>
              <a:t>ref</a:t>
            </a:r>
            <a:r>
              <a:rPr b="0" i="0" dirty="0">
                <a:solidFill>
                  <a:srgbClr val="000000"/>
                </a:solidFill>
                <a:latin typeface="Arial"/>
                <a:cs typeface="Arial"/>
              </a:rPr>
              <a:t>=</a:t>
            </a:r>
            <a:r>
              <a:rPr b="0" dirty="0">
                <a:solidFill>
                  <a:srgbClr val="4F76CB"/>
                </a:solidFill>
                <a:latin typeface="Arial"/>
                <a:cs typeface="Arial"/>
              </a:rPr>
              <a:t>"</a:t>
            </a:r>
            <a:r>
              <a:rPr b="0" dirty="0">
                <a:latin typeface="Arial"/>
                <a:cs typeface="Arial"/>
              </a:rPr>
              <a:t>myFortuneService</a:t>
            </a:r>
            <a:r>
              <a:rPr b="0" dirty="0">
                <a:solidFill>
                  <a:srgbClr val="4F76CB"/>
                </a:solidFill>
                <a:latin typeface="Arial"/>
                <a:cs typeface="Arial"/>
              </a:rPr>
              <a:t>"</a:t>
            </a:r>
            <a:r>
              <a:rPr b="0" spc="-15" dirty="0">
                <a:solidFill>
                  <a:srgbClr val="4F76CB"/>
                </a:solidFill>
                <a:latin typeface="Arial"/>
                <a:cs typeface="Arial"/>
              </a:rPr>
              <a:t> </a:t>
            </a:r>
            <a:r>
              <a:rPr b="0" i="0" spc="-25" dirty="0">
                <a:solidFill>
                  <a:srgbClr val="009193"/>
                </a:solidFill>
                <a:latin typeface="Arial"/>
                <a:cs typeface="Arial"/>
              </a:rPr>
              <a:t>/&gt;</a:t>
            </a:r>
          </a:p>
          <a:p>
            <a:pPr marL="12065">
              <a:lnSpc>
                <a:spcPct val="100000"/>
              </a:lnSpc>
              <a:spcBef>
                <a:spcPts val="25"/>
              </a:spcBef>
            </a:pPr>
            <a:endParaRPr sz="3550">
              <a:latin typeface="Arial"/>
              <a:cs typeface="Arial"/>
            </a:endParaRPr>
          </a:p>
          <a:p>
            <a:pPr marL="401320">
              <a:lnSpc>
                <a:spcPct val="100000"/>
              </a:lnSpc>
            </a:pPr>
            <a:r>
              <a:rPr i="0" dirty="0">
                <a:solidFill>
                  <a:srgbClr val="009193"/>
                </a:solidFill>
                <a:latin typeface="Arial"/>
                <a:cs typeface="Arial"/>
              </a:rPr>
              <a:t>&lt;</a:t>
            </a:r>
            <a:r>
              <a:rPr i="0" dirty="0">
                <a:solidFill>
                  <a:srgbClr val="4E9192"/>
                </a:solidFill>
                <a:latin typeface="Arial"/>
                <a:cs typeface="Arial"/>
              </a:rPr>
              <a:t>property</a:t>
            </a:r>
            <a:r>
              <a:rPr i="0" spc="-55" dirty="0">
                <a:solidFill>
                  <a:srgbClr val="4E9192"/>
                </a:solidFill>
                <a:latin typeface="Arial"/>
                <a:cs typeface="Arial"/>
              </a:rPr>
              <a:t> </a:t>
            </a:r>
            <a:r>
              <a:rPr i="0" dirty="0">
                <a:solidFill>
                  <a:srgbClr val="932192"/>
                </a:solidFill>
                <a:latin typeface="Arial"/>
                <a:cs typeface="Arial"/>
              </a:rPr>
              <a:t>name</a:t>
            </a:r>
            <a:r>
              <a:rPr i="0" dirty="0">
                <a:solidFill>
                  <a:srgbClr val="000000"/>
                </a:solidFill>
                <a:latin typeface="Arial"/>
                <a:cs typeface="Arial"/>
              </a:rPr>
              <a:t>=</a:t>
            </a:r>
            <a:r>
              <a:rPr dirty="0"/>
              <a:t>"emailAddress"</a:t>
            </a:r>
            <a:r>
              <a:rPr spc="-50" dirty="0"/>
              <a:t> </a:t>
            </a:r>
            <a:r>
              <a:rPr i="0" dirty="0">
                <a:solidFill>
                  <a:srgbClr val="932192"/>
                </a:solidFill>
                <a:latin typeface="Arial"/>
                <a:cs typeface="Arial"/>
              </a:rPr>
              <a:t>value</a:t>
            </a:r>
            <a:r>
              <a:rPr i="0" dirty="0">
                <a:solidFill>
                  <a:srgbClr val="000000"/>
                </a:solidFill>
                <a:latin typeface="Arial"/>
                <a:cs typeface="Arial"/>
              </a:rPr>
              <a:t>=</a:t>
            </a:r>
            <a:r>
              <a:rPr dirty="0"/>
              <a:t>"</a:t>
            </a:r>
            <a:r>
              <a:rPr dirty="0">
                <a:hlinkClick r:id="rId3"/>
              </a:rPr>
              <a:t>thebestcoach@luv2code.com</a:t>
            </a:r>
            <a:r>
              <a:rPr dirty="0"/>
              <a:t>"</a:t>
            </a:r>
            <a:r>
              <a:rPr spc="-50" dirty="0"/>
              <a:t> </a:t>
            </a:r>
            <a:r>
              <a:rPr i="0" spc="-25" dirty="0">
                <a:solidFill>
                  <a:srgbClr val="009193"/>
                </a:solidFill>
                <a:latin typeface="Arial"/>
                <a:cs typeface="Arial"/>
              </a:rPr>
              <a:t>/&gt;</a:t>
            </a:r>
          </a:p>
          <a:p>
            <a:pPr marL="12065">
              <a:lnSpc>
                <a:spcPct val="100000"/>
              </a:lnSpc>
              <a:spcBef>
                <a:spcPts val="20"/>
              </a:spcBef>
            </a:pPr>
            <a:endParaRPr sz="3550">
              <a:latin typeface="Arial"/>
              <a:cs typeface="Arial"/>
            </a:endParaRPr>
          </a:p>
          <a:p>
            <a:pPr marL="401320">
              <a:lnSpc>
                <a:spcPct val="100000"/>
              </a:lnSpc>
            </a:pPr>
            <a:r>
              <a:rPr i="0" dirty="0">
                <a:solidFill>
                  <a:srgbClr val="009193"/>
                </a:solidFill>
                <a:latin typeface="Arial"/>
                <a:cs typeface="Arial"/>
              </a:rPr>
              <a:t>&lt;</a:t>
            </a:r>
            <a:r>
              <a:rPr i="0" dirty="0">
                <a:solidFill>
                  <a:srgbClr val="4E9192"/>
                </a:solidFill>
                <a:latin typeface="Arial"/>
                <a:cs typeface="Arial"/>
              </a:rPr>
              <a:t>property</a:t>
            </a:r>
            <a:r>
              <a:rPr i="0" spc="-20" dirty="0">
                <a:solidFill>
                  <a:srgbClr val="4E9192"/>
                </a:solidFill>
                <a:latin typeface="Arial"/>
                <a:cs typeface="Arial"/>
              </a:rPr>
              <a:t> </a:t>
            </a:r>
            <a:r>
              <a:rPr i="0" dirty="0">
                <a:solidFill>
                  <a:srgbClr val="932192"/>
                </a:solidFill>
                <a:latin typeface="Arial"/>
                <a:cs typeface="Arial"/>
              </a:rPr>
              <a:t>name</a:t>
            </a:r>
            <a:r>
              <a:rPr i="0" dirty="0">
                <a:solidFill>
                  <a:srgbClr val="000000"/>
                </a:solidFill>
                <a:latin typeface="Arial"/>
                <a:cs typeface="Arial"/>
              </a:rPr>
              <a:t>=</a:t>
            </a:r>
            <a:r>
              <a:rPr dirty="0"/>
              <a:t>"team"</a:t>
            </a:r>
            <a:r>
              <a:rPr spc="-20" dirty="0"/>
              <a:t> </a:t>
            </a:r>
            <a:r>
              <a:rPr i="0" dirty="0">
                <a:solidFill>
                  <a:srgbClr val="932192"/>
                </a:solidFill>
                <a:latin typeface="Arial"/>
                <a:cs typeface="Arial"/>
              </a:rPr>
              <a:t>value</a:t>
            </a:r>
            <a:r>
              <a:rPr i="0" dirty="0">
                <a:solidFill>
                  <a:srgbClr val="000000"/>
                </a:solidFill>
                <a:latin typeface="Arial"/>
                <a:cs typeface="Arial"/>
              </a:rPr>
              <a:t>=</a:t>
            </a:r>
            <a:r>
              <a:rPr dirty="0"/>
              <a:t>"Sunrisers</a:t>
            </a:r>
            <a:r>
              <a:rPr spc="-20" dirty="0"/>
              <a:t> </a:t>
            </a:r>
            <a:r>
              <a:rPr dirty="0"/>
              <a:t>Hyderabad"</a:t>
            </a:r>
            <a:r>
              <a:rPr spc="-15" dirty="0"/>
              <a:t> </a:t>
            </a:r>
            <a:r>
              <a:rPr i="0" spc="-25" dirty="0">
                <a:solidFill>
                  <a:srgbClr val="009193"/>
                </a:solidFill>
                <a:latin typeface="Arial"/>
                <a:cs typeface="Arial"/>
              </a:rPr>
              <a:t>/&gt;</a:t>
            </a:r>
          </a:p>
          <a:p>
            <a:pPr marL="24765">
              <a:lnSpc>
                <a:spcPct val="100000"/>
              </a:lnSpc>
              <a:spcBef>
                <a:spcPts val="2375"/>
              </a:spcBef>
            </a:pPr>
            <a:r>
              <a:rPr i="0" spc="-10" dirty="0">
                <a:solidFill>
                  <a:srgbClr val="009193"/>
                </a:solidFill>
                <a:latin typeface="Arial"/>
                <a:cs typeface="Arial"/>
              </a:rPr>
              <a:t>&lt;/</a:t>
            </a:r>
            <a:r>
              <a:rPr i="0" spc="-10" dirty="0">
                <a:solidFill>
                  <a:srgbClr val="4E9192"/>
                </a:solidFill>
                <a:latin typeface="Arial"/>
                <a:cs typeface="Arial"/>
              </a:rPr>
              <a:t>bean</a:t>
            </a:r>
            <a:r>
              <a:rPr i="0" spc="-10" dirty="0">
                <a:solidFill>
                  <a:srgbClr val="009193"/>
                </a:solidFill>
                <a:latin typeface="Arial"/>
                <a:cs typeface="Arial"/>
              </a:rPr>
              <a:t>&gt;</a:t>
            </a:r>
          </a:p>
        </p:txBody>
      </p:sp>
      <p:sp>
        <p:nvSpPr>
          <p:cNvPr id="7" name="object 7"/>
          <p:cNvSpPr txBox="1"/>
          <p:nvPr/>
        </p:nvSpPr>
        <p:spPr>
          <a:xfrm>
            <a:off x="1526520" y="2332778"/>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3520" y="4541019"/>
            <a:ext cx="14577060" cy="2139688"/>
          </a:xfrm>
          <a:prstGeom prst="rect">
            <a:avLst/>
          </a:prstGeom>
        </p:spPr>
        <p:txBody>
          <a:bodyPr vert="horz" wrap="square" lIns="0" tIns="15875" rIns="0" bIns="0" rtlCol="0">
            <a:spAutoFit/>
          </a:bodyPr>
          <a:lstStyle/>
          <a:p>
            <a:pPr marL="12700" algn="ctr">
              <a:lnSpc>
                <a:spcPct val="100000"/>
              </a:lnSpc>
              <a:spcBef>
                <a:spcPts val="125"/>
              </a:spcBef>
            </a:pPr>
            <a:r>
              <a:rPr sz="6900" spc="-120" dirty="0">
                <a:latin typeface="Arial"/>
                <a:cs typeface="Arial"/>
              </a:rPr>
              <a:t>Injecting</a:t>
            </a:r>
            <a:r>
              <a:rPr sz="6900" spc="-335" dirty="0">
                <a:latin typeface="Arial"/>
                <a:cs typeface="Arial"/>
              </a:rPr>
              <a:t> </a:t>
            </a:r>
            <a:r>
              <a:rPr sz="6900" spc="-525" dirty="0">
                <a:latin typeface="Arial"/>
                <a:cs typeface="Arial"/>
              </a:rPr>
              <a:t>V</a:t>
            </a:r>
            <a:r>
              <a:rPr sz="6900" spc="-145" dirty="0">
                <a:latin typeface="Arial"/>
                <a:cs typeface="Arial"/>
              </a:rPr>
              <a:t>alue</a:t>
            </a:r>
            <a:r>
              <a:rPr sz="6900" dirty="0">
                <a:latin typeface="Arial"/>
                <a:cs typeface="Arial"/>
              </a:rPr>
              <a:t>s</a:t>
            </a:r>
            <a:r>
              <a:rPr sz="6900" spc="-295" dirty="0">
                <a:latin typeface="Arial"/>
                <a:cs typeface="Arial"/>
              </a:rPr>
              <a:t> </a:t>
            </a:r>
            <a:br>
              <a:rPr lang="en-US" sz="6900" spc="-295" dirty="0">
                <a:latin typeface="Arial"/>
                <a:cs typeface="Arial"/>
              </a:rPr>
            </a:br>
            <a:r>
              <a:rPr sz="6900" spc="-75" dirty="0">
                <a:latin typeface="Arial"/>
                <a:cs typeface="Arial"/>
              </a:rPr>
              <a:t>from</a:t>
            </a:r>
            <a:r>
              <a:rPr sz="6900" spc="-320" dirty="0">
                <a:latin typeface="Arial"/>
                <a:cs typeface="Arial"/>
              </a:rPr>
              <a:t> </a:t>
            </a:r>
            <a:r>
              <a:rPr sz="6900" spc="-125" dirty="0">
                <a:latin typeface="Arial"/>
                <a:cs typeface="Arial"/>
              </a:rPr>
              <a:t>Properties</a:t>
            </a:r>
            <a:r>
              <a:rPr sz="6900" spc="-315" dirty="0">
                <a:latin typeface="Arial"/>
                <a:cs typeface="Arial"/>
              </a:rPr>
              <a:t> </a:t>
            </a:r>
            <a:r>
              <a:rPr sz="6900" spc="-20" dirty="0">
                <a:latin typeface="Arial"/>
                <a:cs typeface="Arial"/>
              </a:rPr>
              <a:t>File</a:t>
            </a:r>
            <a:endParaRPr sz="6900" dirty="0">
              <a:latin typeface="Arial"/>
              <a:cs typeface="Arial"/>
            </a:endParaRP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0180320" cy="847668"/>
          </a:xfrm>
          <a:prstGeom prst="rect">
            <a:avLst/>
          </a:prstGeom>
        </p:spPr>
        <p:txBody>
          <a:bodyPr vert="horz" wrap="square" lIns="0" tIns="16510" rIns="0" bIns="0" rtlCol="0">
            <a:spAutoFit/>
          </a:bodyPr>
          <a:lstStyle/>
          <a:p>
            <a:pPr marL="12700">
              <a:lnSpc>
                <a:spcPct val="100000"/>
              </a:lnSpc>
              <a:spcBef>
                <a:spcPts val="130"/>
              </a:spcBef>
            </a:pPr>
            <a:r>
              <a:rPr sz="5400" spc="-25" dirty="0"/>
              <a:t>Read</a:t>
            </a:r>
            <a:r>
              <a:rPr sz="5400" spc="-295" dirty="0"/>
              <a:t> </a:t>
            </a:r>
            <a:r>
              <a:rPr sz="5400" dirty="0"/>
              <a:t>from</a:t>
            </a:r>
            <a:r>
              <a:rPr sz="5400" spc="-295" dirty="0"/>
              <a:t> </a:t>
            </a:r>
            <a:r>
              <a:rPr sz="5400" spc="130" dirty="0"/>
              <a:t>a</a:t>
            </a:r>
            <a:r>
              <a:rPr sz="5400" spc="-290" dirty="0"/>
              <a:t> </a:t>
            </a:r>
            <a:r>
              <a:rPr sz="5400" dirty="0"/>
              <a:t>Properties</a:t>
            </a:r>
            <a:r>
              <a:rPr sz="5400" spc="-295" dirty="0"/>
              <a:t> </a:t>
            </a:r>
            <a:r>
              <a:rPr sz="5400" spc="-20" dirty="0"/>
              <a:t>File</a:t>
            </a:r>
          </a:p>
        </p:txBody>
      </p:sp>
      <p:sp>
        <p:nvSpPr>
          <p:cNvPr id="3" name="object 3"/>
          <p:cNvSpPr/>
          <p:nvPr/>
        </p:nvSpPr>
        <p:spPr>
          <a:xfrm>
            <a:off x="4682942" y="4814895"/>
            <a:ext cx="4296410" cy="1835785"/>
          </a:xfrm>
          <a:custGeom>
            <a:avLst/>
            <a:gdLst/>
            <a:ahLst/>
            <a:cxnLst/>
            <a:rect l="l" t="t" r="r" b="b"/>
            <a:pathLst>
              <a:path w="4296409" h="1835784">
                <a:moveTo>
                  <a:pt x="3674454" y="0"/>
                </a:moveTo>
                <a:lnTo>
                  <a:pt x="624103" y="0"/>
                </a:lnTo>
                <a:lnTo>
                  <a:pt x="551822" y="88"/>
                </a:lnTo>
                <a:lnTo>
                  <a:pt x="488937" y="710"/>
                </a:lnTo>
                <a:lnTo>
                  <a:pt x="433768" y="2397"/>
                </a:lnTo>
                <a:lnTo>
                  <a:pt x="384633" y="5682"/>
                </a:lnTo>
                <a:lnTo>
                  <a:pt x="339851" y="11097"/>
                </a:lnTo>
                <a:lnTo>
                  <a:pt x="297742" y="19177"/>
                </a:lnTo>
                <a:lnTo>
                  <a:pt x="256624" y="30452"/>
                </a:lnTo>
                <a:lnTo>
                  <a:pt x="212990" y="49518"/>
                </a:lnTo>
                <a:lnTo>
                  <a:pt x="172477" y="73652"/>
                </a:lnTo>
                <a:lnTo>
                  <a:pt x="135476" y="102464"/>
                </a:lnTo>
                <a:lnTo>
                  <a:pt x="102375" y="135565"/>
                </a:lnTo>
                <a:lnTo>
                  <a:pt x="73563" y="172566"/>
                </a:lnTo>
                <a:lnTo>
                  <a:pt x="49430" y="213079"/>
                </a:lnTo>
                <a:lnTo>
                  <a:pt x="30364" y="256713"/>
                </a:lnTo>
                <a:lnTo>
                  <a:pt x="19087" y="297830"/>
                </a:lnTo>
                <a:lnTo>
                  <a:pt x="11001" y="339939"/>
                </a:lnTo>
                <a:lnTo>
                  <a:pt x="5578" y="384721"/>
                </a:lnTo>
                <a:lnTo>
                  <a:pt x="2308" y="433341"/>
                </a:lnTo>
                <a:lnTo>
                  <a:pt x="621" y="488019"/>
                </a:lnTo>
                <a:lnTo>
                  <a:pt x="0" y="550171"/>
                </a:lnTo>
                <a:lnTo>
                  <a:pt x="17" y="1285404"/>
                </a:lnTo>
                <a:lnTo>
                  <a:pt x="621" y="1346549"/>
                </a:lnTo>
                <a:lnTo>
                  <a:pt x="2308" y="1401718"/>
                </a:lnTo>
                <a:lnTo>
                  <a:pt x="5619" y="1451071"/>
                </a:lnTo>
                <a:lnTo>
                  <a:pt x="11021" y="1495700"/>
                </a:lnTo>
                <a:lnTo>
                  <a:pt x="19091" y="1537753"/>
                </a:lnTo>
                <a:lnTo>
                  <a:pt x="30364" y="1578862"/>
                </a:lnTo>
                <a:lnTo>
                  <a:pt x="49430" y="1622497"/>
                </a:lnTo>
                <a:lnTo>
                  <a:pt x="73563" y="1663009"/>
                </a:lnTo>
                <a:lnTo>
                  <a:pt x="102375" y="1700010"/>
                </a:lnTo>
                <a:lnTo>
                  <a:pt x="135476" y="1733111"/>
                </a:lnTo>
                <a:lnTo>
                  <a:pt x="172477" y="1761923"/>
                </a:lnTo>
                <a:lnTo>
                  <a:pt x="212990" y="1786056"/>
                </a:lnTo>
                <a:lnTo>
                  <a:pt x="256624" y="1805123"/>
                </a:lnTo>
                <a:lnTo>
                  <a:pt x="297734" y="1816398"/>
                </a:lnTo>
                <a:lnTo>
                  <a:pt x="339787" y="1824477"/>
                </a:lnTo>
                <a:lnTo>
                  <a:pt x="384415" y="1829893"/>
                </a:lnTo>
                <a:lnTo>
                  <a:pt x="433252" y="1833178"/>
                </a:lnTo>
                <a:lnTo>
                  <a:pt x="487931" y="1834865"/>
                </a:lnTo>
                <a:lnTo>
                  <a:pt x="621341" y="1835575"/>
                </a:lnTo>
                <a:lnTo>
                  <a:pt x="3671691" y="1835575"/>
                </a:lnTo>
                <a:lnTo>
                  <a:pt x="3806857" y="1834865"/>
                </a:lnTo>
                <a:lnTo>
                  <a:pt x="3862026" y="1833178"/>
                </a:lnTo>
                <a:lnTo>
                  <a:pt x="3911162" y="1829893"/>
                </a:lnTo>
                <a:lnTo>
                  <a:pt x="3955943" y="1824477"/>
                </a:lnTo>
                <a:lnTo>
                  <a:pt x="3998052" y="1816398"/>
                </a:lnTo>
                <a:lnTo>
                  <a:pt x="4039170" y="1805123"/>
                </a:lnTo>
                <a:lnTo>
                  <a:pt x="4082805" y="1786056"/>
                </a:lnTo>
                <a:lnTo>
                  <a:pt x="4123317" y="1761923"/>
                </a:lnTo>
                <a:lnTo>
                  <a:pt x="4160318" y="1733111"/>
                </a:lnTo>
                <a:lnTo>
                  <a:pt x="4193419" y="1700010"/>
                </a:lnTo>
                <a:lnTo>
                  <a:pt x="4222231" y="1663009"/>
                </a:lnTo>
                <a:lnTo>
                  <a:pt x="4246365" y="1622497"/>
                </a:lnTo>
                <a:lnTo>
                  <a:pt x="4265431" y="1578862"/>
                </a:lnTo>
                <a:lnTo>
                  <a:pt x="4276708" y="1537745"/>
                </a:lnTo>
                <a:lnTo>
                  <a:pt x="4284794" y="1495636"/>
                </a:lnTo>
                <a:lnTo>
                  <a:pt x="4290216" y="1450854"/>
                </a:lnTo>
                <a:lnTo>
                  <a:pt x="4293486" y="1402234"/>
                </a:lnTo>
                <a:lnTo>
                  <a:pt x="4295173" y="1347556"/>
                </a:lnTo>
                <a:lnTo>
                  <a:pt x="4295795" y="1285404"/>
                </a:lnTo>
                <a:lnTo>
                  <a:pt x="4295778" y="550171"/>
                </a:lnTo>
                <a:lnTo>
                  <a:pt x="4295173" y="489026"/>
                </a:lnTo>
                <a:lnTo>
                  <a:pt x="4293486" y="433856"/>
                </a:lnTo>
                <a:lnTo>
                  <a:pt x="4290175" y="384504"/>
                </a:lnTo>
                <a:lnTo>
                  <a:pt x="4284773" y="339875"/>
                </a:lnTo>
                <a:lnTo>
                  <a:pt x="4276704" y="297822"/>
                </a:lnTo>
                <a:lnTo>
                  <a:pt x="4265431" y="256713"/>
                </a:lnTo>
                <a:lnTo>
                  <a:pt x="4246365" y="213079"/>
                </a:lnTo>
                <a:lnTo>
                  <a:pt x="4222231" y="172566"/>
                </a:lnTo>
                <a:lnTo>
                  <a:pt x="4193419" y="135565"/>
                </a:lnTo>
                <a:lnTo>
                  <a:pt x="4160318" y="102464"/>
                </a:lnTo>
                <a:lnTo>
                  <a:pt x="4123317" y="73652"/>
                </a:lnTo>
                <a:lnTo>
                  <a:pt x="4082805" y="49518"/>
                </a:lnTo>
                <a:lnTo>
                  <a:pt x="4039170" y="30452"/>
                </a:lnTo>
                <a:lnTo>
                  <a:pt x="3998060" y="19177"/>
                </a:lnTo>
                <a:lnTo>
                  <a:pt x="3956008" y="11097"/>
                </a:lnTo>
                <a:lnTo>
                  <a:pt x="3911379" y="5682"/>
                </a:lnTo>
                <a:lnTo>
                  <a:pt x="3862542" y="2397"/>
                </a:lnTo>
                <a:lnTo>
                  <a:pt x="3807864" y="710"/>
                </a:lnTo>
                <a:lnTo>
                  <a:pt x="3674454" y="0"/>
                </a:lnTo>
                <a:close/>
              </a:path>
            </a:pathLst>
          </a:custGeom>
          <a:solidFill>
            <a:srgbClr val="BB484A"/>
          </a:solidFill>
        </p:spPr>
        <p:txBody>
          <a:bodyPr wrap="square" lIns="0" tIns="0" rIns="0" bIns="0" rtlCol="0"/>
          <a:lstStyle/>
          <a:p>
            <a:endParaRPr/>
          </a:p>
        </p:txBody>
      </p:sp>
      <p:sp>
        <p:nvSpPr>
          <p:cNvPr id="4" name="object 4"/>
          <p:cNvSpPr txBox="1"/>
          <p:nvPr/>
        </p:nvSpPr>
        <p:spPr>
          <a:xfrm>
            <a:off x="5264626" y="5400747"/>
            <a:ext cx="3124200"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CricketCoach</a:t>
            </a:r>
            <a:endParaRPr sz="3950">
              <a:latin typeface="Palatino Linotype"/>
              <a:cs typeface="Palatino Linotype"/>
            </a:endParaRPr>
          </a:p>
        </p:txBody>
      </p:sp>
      <p:pic>
        <p:nvPicPr>
          <p:cNvPr id="5" name="object 5"/>
          <p:cNvPicPr/>
          <p:nvPr/>
        </p:nvPicPr>
        <p:blipFill>
          <a:blip r:embed="rId2" cstate="print"/>
          <a:stretch>
            <a:fillRect/>
          </a:stretch>
        </p:blipFill>
        <p:spPr>
          <a:xfrm>
            <a:off x="9035532" y="5703085"/>
            <a:ext cx="6385626" cy="3120128"/>
          </a:xfrm>
          <a:prstGeom prst="rect">
            <a:avLst/>
          </a:prstGeom>
        </p:spPr>
      </p:pic>
      <p:sp>
        <p:nvSpPr>
          <p:cNvPr id="6" name="object 6"/>
          <p:cNvSpPr txBox="1"/>
          <p:nvPr/>
        </p:nvSpPr>
        <p:spPr>
          <a:xfrm>
            <a:off x="11526215" y="7568220"/>
            <a:ext cx="3488054"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Palatino Linotype"/>
                <a:cs typeface="Palatino Linotype"/>
              </a:rPr>
              <a:t>FortuneService</a:t>
            </a:r>
            <a:endParaRPr sz="3950">
              <a:latin typeface="Palatino Linotype"/>
              <a:cs typeface="Palatino Linotype"/>
            </a:endParaRPr>
          </a:p>
        </p:txBody>
      </p:sp>
      <p:pic>
        <p:nvPicPr>
          <p:cNvPr id="7" name="object 7"/>
          <p:cNvPicPr/>
          <p:nvPr/>
        </p:nvPicPr>
        <p:blipFill>
          <a:blip r:embed="rId3" cstate="print"/>
          <a:stretch>
            <a:fillRect/>
          </a:stretch>
        </p:blipFill>
        <p:spPr>
          <a:xfrm>
            <a:off x="12617416" y="2198885"/>
            <a:ext cx="2104647" cy="2104647"/>
          </a:xfrm>
          <a:prstGeom prst="rect">
            <a:avLst/>
          </a:prstGeom>
        </p:spPr>
      </p:pic>
      <p:sp>
        <p:nvSpPr>
          <p:cNvPr id="8" name="object 8"/>
          <p:cNvSpPr txBox="1"/>
          <p:nvPr/>
        </p:nvSpPr>
        <p:spPr>
          <a:xfrm>
            <a:off x="9421567" y="2458428"/>
            <a:ext cx="5387975" cy="2226945"/>
          </a:xfrm>
          <a:prstGeom prst="rect">
            <a:avLst/>
          </a:prstGeom>
        </p:spPr>
        <p:txBody>
          <a:bodyPr vert="horz" wrap="square" lIns="0" tIns="13970" rIns="0" bIns="0" rtlCol="0">
            <a:spAutoFit/>
          </a:bodyPr>
          <a:lstStyle/>
          <a:p>
            <a:pPr marL="12700">
              <a:lnSpc>
                <a:spcPct val="100000"/>
              </a:lnSpc>
              <a:spcBef>
                <a:spcPts val="110"/>
              </a:spcBef>
            </a:pPr>
            <a:r>
              <a:rPr sz="3450" b="1" spc="-10" dirty="0">
                <a:latin typeface="Arial"/>
                <a:cs typeface="Arial"/>
              </a:rPr>
              <a:t>emailAddress:</a:t>
            </a:r>
            <a:endParaRPr sz="3450">
              <a:latin typeface="Arial"/>
              <a:cs typeface="Arial"/>
            </a:endParaRPr>
          </a:p>
          <a:p>
            <a:pPr>
              <a:lnSpc>
                <a:spcPct val="100000"/>
              </a:lnSpc>
              <a:spcBef>
                <a:spcPts val="55"/>
              </a:spcBef>
            </a:pPr>
            <a:endParaRPr sz="2950">
              <a:latin typeface="Arial"/>
              <a:cs typeface="Arial"/>
            </a:endParaRPr>
          </a:p>
          <a:p>
            <a:pPr marR="139065" algn="ctr">
              <a:lnSpc>
                <a:spcPct val="100000"/>
              </a:lnSpc>
            </a:pPr>
            <a:r>
              <a:rPr sz="3450" b="1" spc="-10" dirty="0">
                <a:latin typeface="Arial"/>
                <a:cs typeface="Arial"/>
              </a:rPr>
              <a:t>team:</a:t>
            </a:r>
            <a:endParaRPr sz="3450">
              <a:latin typeface="Arial"/>
              <a:cs typeface="Arial"/>
            </a:endParaRPr>
          </a:p>
          <a:p>
            <a:pPr marL="3098800" algn="ctr">
              <a:lnSpc>
                <a:spcPct val="100000"/>
              </a:lnSpc>
              <a:spcBef>
                <a:spcPts val="2050"/>
              </a:spcBef>
            </a:pPr>
            <a:r>
              <a:rPr sz="2950" dirty="0">
                <a:latin typeface="Arial"/>
                <a:cs typeface="Arial"/>
              </a:rPr>
              <a:t>properties</a:t>
            </a:r>
            <a:r>
              <a:rPr sz="2950" spc="-5" dirty="0">
                <a:latin typeface="Arial"/>
                <a:cs typeface="Arial"/>
              </a:rPr>
              <a:t> </a:t>
            </a:r>
            <a:r>
              <a:rPr sz="2950" spc="-20" dirty="0">
                <a:latin typeface="Arial"/>
                <a:cs typeface="Arial"/>
              </a:rPr>
              <a:t>file</a:t>
            </a:r>
            <a:endParaRPr sz="2950">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1311275"/>
            <a:ext cx="7899400" cy="847668"/>
          </a:xfrm>
          <a:prstGeom prst="rect">
            <a:avLst/>
          </a:prstGeom>
        </p:spPr>
        <p:txBody>
          <a:bodyPr vert="horz" wrap="square" lIns="0" tIns="16510" rIns="0" bIns="0" rtlCol="0">
            <a:spAutoFit/>
          </a:bodyPr>
          <a:lstStyle/>
          <a:p>
            <a:pPr marL="12700">
              <a:lnSpc>
                <a:spcPct val="100000"/>
              </a:lnSpc>
              <a:spcBef>
                <a:spcPts val="130"/>
              </a:spcBef>
            </a:pPr>
            <a:r>
              <a:rPr sz="5400" spc="-190" dirty="0"/>
              <a:t>Development</a:t>
            </a:r>
            <a:r>
              <a:rPr sz="5400" spc="-170" dirty="0"/>
              <a:t> </a:t>
            </a:r>
            <a:r>
              <a:rPr sz="5400" spc="-10" dirty="0"/>
              <a:t>Process</a:t>
            </a:r>
          </a:p>
        </p:txBody>
      </p:sp>
      <p:sp>
        <p:nvSpPr>
          <p:cNvPr id="3" name="object 3"/>
          <p:cNvSpPr txBox="1"/>
          <p:nvPr/>
        </p:nvSpPr>
        <p:spPr>
          <a:xfrm>
            <a:off x="982034" y="2866793"/>
            <a:ext cx="10460990" cy="4406900"/>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Create</a:t>
            </a:r>
            <a:r>
              <a:rPr sz="4250" spc="-80" dirty="0">
                <a:latin typeface="Palatino Linotype"/>
                <a:cs typeface="Palatino Linotype"/>
              </a:rPr>
              <a:t> </a:t>
            </a:r>
            <a:r>
              <a:rPr sz="4250" dirty="0">
                <a:latin typeface="Palatino Linotype"/>
                <a:cs typeface="Palatino Linotype"/>
              </a:rPr>
              <a:t>Properties</a:t>
            </a:r>
            <a:r>
              <a:rPr sz="4250" spc="-80" dirty="0">
                <a:latin typeface="Palatino Linotype"/>
                <a:cs typeface="Palatino Linotype"/>
              </a:rPr>
              <a:t> </a:t>
            </a:r>
            <a:r>
              <a:rPr sz="4250" spc="-20" dirty="0">
                <a:latin typeface="Palatino Linotype"/>
                <a:cs typeface="Palatino Linotype"/>
              </a:rPr>
              <a:t>File</a:t>
            </a:r>
            <a:endParaRPr sz="4250" dirty="0">
              <a:latin typeface="Palatino Linotype"/>
              <a:cs typeface="Palatino Linotype"/>
            </a:endParaRPr>
          </a:p>
          <a:p>
            <a:pPr>
              <a:lnSpc>
                <a:spcPct val="100000"/>
              </a:lnSpc>
              <a:buFont typeface="Palatino Linotype"/>
              <a:buAutoNum type="arabicPeriod"/>
            </a:pPr>
            <a:endParaRPr sz="4700" dirty="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Load</a:t>
            </a:r>
            <a:r>
              <a:rPr sz="4250" spc="-35" dirty="0">
                <a:latin typeface="Palatino Linotype"/>
                <a:cs typeface="Palatino Linotype"/>
              </a:rPr>
              <a:t> </a:t>
            </a:r>
            <a:r>
              <a:rPr sz="4250" dirty="0">
                <a:latin typeface="Palatino Linotype"/>
                <a:cs typeface="Palatino Linotype"/>
              </a:rPr>
              <a:t>Properties</a:t>
            </a:r>
            <a:r>
              <a:rPr sz="4250" spc="-30" dirty="0">
                <a:latin typeface="Palatino Linotype"/>
                <a:cs typeface="Palatino Linotype"/>
              </a:rPr>
              <a:t> </a:t>
            </a:r>
            <a:r>
              <a:rPr sz="4250" dirty="0">
                <a:latin typeface="Palatino Linotype"/>
                <a:cs typeface="Palatino Linotype"/>
              </a:rPr>
              <a:t>File</a:t>
            </a:r>
            <a:r>
              <a:rPr sz="4250" spc="-30" dirty="0">
                <a:latin typeface="Palatino Linotype"/>
                <a:cs typeface="Palatino Linotype"/>
              </a:rPr>
              <a:t> </a:t>
            </a:r>
            <a:r>
              <a:rPr sz="4250" dirty="0">
                <a:latin typeface="Palatino Linotype"/>
                <a:cs typeface="Palatino Linotype"/>
              </a:rPr>
              <a:t>in</a:t>
            </a:r>
            <a:r>
              <a:rPr sz="4250" spc="-35" dirty="0">
                <a:latin typeface="Palatino Linotype"/>
                <a:cs typeface="Palatino Linotype"/>
              </a:rPr>
              <a:t> </a:t>
            </a:r>
            <a:r>
              <a:rPr sz="4250" dirty="0">
                <a:latin typeface="Palatino Linotype"/>
                <a:cs typeface="Palatino Linotype"/>
              </a:rPr>
              <a:t>Spring</a:t>
            </a:r>
            <a:r>
              <a:rPr sz="4250" spc="-25" dirty="0">
                <a:latin typeface="Palatino Linotype"/>
                <a:cs typeface="Palatino Linotype"/>
              </a:rPr>
              <a:t> </a:t>
            </a:r>
            <a:r>
              <a:rPr sz="4250" dirty="0">
                <a:latin typeface="Palatino Linotype"/>
                <a:cs typeface="Palatino Linotype"/>
              </a:rPr>
              <a:t>config</a:t>
            </a:r>
            <a:r>
              <a:rPr sz="4250" spc="-25" dirty="0">
                <a:latin typeface="Palatino Linotype"/>
                <a:cs typeface="Palatino Linotype"/>
              </a:rPr>
              <a:t> </a:t>
            </a:r>
            <a:r>
              <a:rPr sz="4250" spc="-20" dirty="0">
                <a:latin typeface="Palatino Linotype"/>
                <a:cs typeface="Palatino Linotype"/>
              </a:rPr>
              <a:t>file</a:t>
            </a:r>
            <a:endParaRPr sz="4250" dirty="0">
              <a:latin typeface="Palatino Linotype"/>
              <a:cs typeface="Palatino Linotype"/>
            </a:endParaRPr>
          </a:p>
          <a:p>
            <a:pPr>
              <a:lnSpc>
                <a:spcPct val="100000"/>
              </a:lnSpc>
              <a:buFont typeface="Palatino Linotype"/>
              <a:buAutoNum type="arabicPeriod"/>
            </a:pPr>
            <a:endParaRPr sz="4700" dirty="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Reference</a:t>
            </a:r>
            <a:r>
              <a:rPr sz="4250" spc="-70" dirty="0">
                <a:latin typeface="Palatino Linotype"/>
                <a:cs typeface="Palatino Linotype"/>
              </a:rPr>
              <a:t> </a:t>
            </a:r>
            <a:r>
              <a:rPr sz="4250" dirty="0">
                <a:latin typeface="Palatino Linotype"/>
                <a:cs typeface="Palatino Linotype"/>
              </a:rPr>
              <a:t>values</a:t>
            </a:r>
            <a:r>
              <a:rPr sz="4250" spc="-60" dirty="0">
                <a:latin typeface="Palatino Linotype"/>
                <a:cs typeface="Palatino Linotype"/>
              </a:rPr>
              <a:t> </a:t>
            </a:r>
            <a:r>
              <a:rPr sz="4250" dirty="0">
                <a:latin typeface="Palatino Linotype"/>
                <a:cs typeface="Palatino Linotype"/>
              </a:rPr>
              <a:t>from</a:t>
            </a:r>
            <a:r>
              <a:rPr sz="4250" spc="-60" dirty="0">
                <a:latin typeface="Palatino Linotype"/>
                <a:cs typeface="Palatino Linotype"/>
              </a:rPr>
              <a:t> </a:t>
            </a:r>
            <a:r>
              <a:rPr sz="4250" dirty="0">
                <a:latin typeface="Palatino Linotype"/>
                <a:cs typeface="Palatino Linotype"/>
              </a:rPr>
              <a:t>Properties</a:t>
            </a:r>
            <a:r>
              <a:rPr sz="4250" spc="-60" dirty="0">
                <a:latin typeface="Palatino Linotype"/>
                <a:cs typeface="Palatino Linotype"/>
              </a:rPr>
              <a:t> </a:t>
            </a:r>
            <a:r>
              <a:rPr sz="4250" spc="-20" dirty="0">
                <a:latin typeface="Palatino Linotype"/>
                <a:cs typeface="Palatino Linotype"/>
              </a:rPr>
              <a:t>File</a:t>
            </a:r>
            <a:endParaRPr sz="4250" dirty="0">
              <a:latin typeface="Palatino Linotype"/>
              <a:cs typeface="Palatino Linotype"/>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050" y="1394279"/>
            <a:ext cx="10836275" cy="847668"/>
          </a:xfrm>
          <a:prstGeom prst="rect">
            <a:avLst/>
          </a:prstGeom>
        </p:spPr>
        <p:txBody>
          <a:bodyPr vert="horz" wrap="square" lIns="0" tIns="16510" rIns="0" bIns="0" rtlCol="0">
            <a:spAutoFit/>
          </a:bodyPr>
          <a:lstStyle/>
          <a:p>
            <a:pPr marL="12700">
              <a:lnSpc>
                <a:spcPct val="100000"/>
              </a:lnSpc>
              <a:spcBef>
                <a:spcPts val="130"/>
              </a:spcBef>
            </a:pPr>
            <a:r>
              <a:rPr sz="5400" spc="-190" dirty="0"/>
              <a:t>Step 1: Create Properties File</a:t>
            </a:r>
          </a:p>
        </p:txBody>
      </p:sp>
      <p:grpSp>
        <p:nvGrpSpPr>
          <p:cNvPr id="3" name="object 3"/>
          <p:cNvGrpSpPr/>
          <p:nvPr/>
        </p:nvGrpSpPr>
        <p:grpSpPr>
          <a:xfrm>
            <a:off x="2191713" y="3484987"/>
            <a:ext cx="14815819" cy="3824604"/>
            <a:chOff x="2191713" y="3484987"/>
            <a:chExt cx="14815819" cy="3824604"/>
          </a:xfrm>
        </p:grpSpPr>
        <p:sp>
          <p:nvSpPr>
            <p:cNvPr id="4" name="object 4"/>
            <p:cNvSpPr/>
            <p:nvPr/>
          </p:nvSpPr>
          <p:spPr>
            <a:xfrm>
              <a:off x="2369718" y="3600167"/>
              <a:ext cx="14459585" cy="3364229"/>
            </a:xfrm>
            <a:custGeom>
              <a:avLst/>
              <a:gdLst/>
              <a:ahLst/>
              <a:cxnLst/>
              <a:rect l="l" t="t" r="r" b="b"/>
              <a:pathLst>
                <a:path w="14459585" h="3364229">
                  <a:moveTo>
                    <a:pt x="0" y="0"/>
                  </a:moveTo>
                  <a:lnTo>
                    <a:pt x="14459559" y="0"/>
                  </a:lnTo>
                  <a:lnTo>
                    <a:pt x="14459559" y="3363771"/>
                  </a:lnTo>
                  <a:lnTo>
                    <a:pt x="0" y="336377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91713" y="3484987"/>
              <a:ext cx="14815569" cy="3824490"/>
            </a:xfrm>
            <a:prstGeom prst="rect">
              <a:avLst/>
            </a:prstGeom>
          </p:spPr>
        </p:pic>
      </p:grpSp>
      <p:sp>
        <p:nvSpPr>
          <p:cNvPr id="6" name="object 6"/>
          <p:cNvSpPr txBox="1"/>
          <p:nvPr/>
        </p:nvSpPr>
        <p:spPr>
          <a:xfrm>
            <a:off x="2427016" y="4447897"/>
            <a:ext cx="12877800" cy="1636395"/>
          </a:xfrm>
          <a:prstGeom prst="rect">
            <a:avLst/>
          </a:prstGeom>
        </p:spPr>
        <p:txBody>
          <a:bodyPr vert="horz" wrap="square" lIns="0" tIns="9525" rIns="0" bIns="0" rtlCol="0">
            <a:spAutoFit/>
          </a:bodyPr>
          <a:lstStyle/>
          <a:p>
            <a:pPr marL="12700" marR="5080">
              <a:lnSpc>
                <a:spcPct val="100800"/>
              </a:lnSpc>
              <a:spcBef>
                <a:spcPts val="75"/>
              </a:spcBef>
            </a:pPr>
            <a:r>
              <a:rPr sz="5250" b="1" spc="-10" dirty="0">
                <a:latin typeface="Arial"/>
                <a:cs typeface="Arial"/>
                <a:hlinkClick r:id="rId3"/>
              </a:rPr>
              <a:t>foo.email=</a:t>
            </a:r>
            <a:r>
              <a:rPr sz="5250" b="1" spc="-10" dirty="0">
                <a:solidFill>
                  <a:srgbClr val="0433FF"/>
                </a:solidFill>
                <a:latin typeface="Arial"/>
                <a:cs typeface="Arial"/>
                <a:hlinkClick r:id="rId4"/>
              </a:rPr>
              <a:t>myeasycoach@luv2code.com</a:t>
            </a:r>
            <a:r>
              <a:rPr sz="5250" b="1" spc="-10" dirty="0">
                <a:solidFill>
                  <a:srgbClr val="0433FF"/>
                </a:solidFill>
                <a:latin typeface="Arial"/>
                <a:cs typeface="Arial"/>
              </a:rPr>
              <a:t> </a:t>
            </a:r>
            <a:r>
              <a:rPr sz="5250" b="1" dirty="0">
                <a:latin typeface="Arial"/>
                <a:cs typeface="Arial"/>
              </a:rPr>
              <a:t>foo.team=</a:t>
            </a:r>
            <a:r>
              <a:rPr sz="5250" b="1" dirty="0">
                <a:solidFill>
                  <a:srgbClr val="0433FF"/>
                </a:solidFill>
                <a:latin typeface="Arial"/>
                <a:cs typeface="Arial"/>
              </a:rPr>
              <a:t>Royal</a:t>
            </a:r>
            <a:r>
              <a:rPr sz="5250" b="1" spc="-40" dirty="0">
                <a:solidFill>
                  <a:srgbClr val="0433FF"/>
                </a:solidFill>
                <a:latin typeface="Arial"/>
                <a:cs typeface="Arial"/>
              </a:rPr>
              <a:t> </a:t>
            </a:r>
            <a:r>
              <a:rPr sz="5250" b="1" dirty="0">
                <a:solidFill>
                  <a:srgbClr val="0433FF"/>
                </a:solidFill>
                <a:latin typeface="Arial"/>
                <a:cs typeface="Arial"/>
              </a:rPr>
              <a:t>Challengers</a:t>
            </a:r>
            <a:r>
              <a:rPr sz="5250" b="1" spc="-35" dirty="0">
                <a:solidFill>
                  <a:srgbClr val="0433FF"/>
                </a:solidFill>
                <a:latin typeface="Arial"/>
                <a:cs typeface="Arial"/>
              </a:rPr>
              <a:t> </a:t>
            </a:r>
            <a:r>
              <a:rPr sz="5250" b="1" spc="-10" dirty="0">
                <a:solidFill>
                  <a:srgbClr val="0433FF"/>
                </a:solidFill>
                <a:latin typeface="Arial"/>
                <a:cs typeface="Arial"/>
              </a:rPr>
              <a:t>Bangalore</a:t>
            </a:r>
            <a:endParaRPr sz="5250">
              <a:latin typeface="Arial"/>
              <a:cs typeface="Arial"/>
            </a:endParaRPr>
          </a:p>
        </p:txBody>
      </p:sp>
      <p:sp>
        <p:nvSpPr>
          <p:cNvPr id="7" name="object 7"/>
          <p:cNvSpPr txBox="1"/>
          <p:nvPr/>
        </p:nvSpPr>
        <p:spPr>
          <a:xfrm>
            <a:off x="2290894" y="2940089"/>
            <a:ext cx="3795395" cy="478155"/>
          </a:xfrm>
          <a:prstGeom prst="rect">
            <a:avLst/>
          </a:prstGeom>
        </p:spPr>
        <p:txBody>
          <a:bodyPr vert="horz" wrap="square" lIns="0" tIns="14604" rIns="0" bIns="0" rtlCol="0">
            <a:spAutoFit/>
          </a:bodyPr>
          <a:lstStyle/>
          <a:p>
            <a:pPr marL="12700">
              <a:lnSpc>
                <a:spcPct val="100000"/>
              </a:lnSpc>
              <a:spcBef>
                <a:spcPts val="114"/>
              </a:spcBef>
            </a:pPr>
            <a:r>
              <a:rPr sz="2950" b="1" dirty="0">
                <a:latin typeface="Arial"/>
                <a:cs typeface="Arial"/>
              </a:rPr>
              <a:t>File:</a:t>
            </a:r>
            <a:r>
              <a:rPr sz="2950" b="1" spc="-15" dirty="0">
                <a:latin typeface="Arial"/>
                <a:cs typeface="Arial"/>
              </a:rPr>
              <a:t> </a:t>
            </a:r>
            <a:r>
              <a:rPr sz="2950" b="1" spc="-10" dirty="0">
                <a:latin typeface="Arial"/>
                <a:cs typeface="Arial"/>
              </a:rPr>
              <a:t>sport.properties</a:t>
            </a:r>
            <a:endParaRPr sz="2950" dirty="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1216" y="1586810"/>
            <a:ext cx="17674590" cy="847668"/>
          </a:xfrm>
          <a:prstGeom prst="rect">
            <a:avLst/>
          </a:prstGeom>
        </p:spPr>
        <p:txBody>
          <a:bodyPr vert="horz" wrap="square" lIns="0" tIns="16510" rIns="0" bIns="0" rtlCol="0">
            <a:spAutoFit/>
          </a:bodyPr>
          <a:lstStyle/>
          <a:p>
            <a:pPr marL="12700">
              <a:lnSpc>
                <a:spcPct val="100000"/>
              </a:lnSpc>
              <a:spcBef>
                <a:spcPts val="130"/>
              </a:spcBef>
            </a:pPr>
            <a:r>
              <a:rPr sz="5400" spc="-190" dirty="0"/>
              <a:t>Step 2: Load Properties file in Spring config file</a:t>
            </a:r>
          </a:p>
        </p:txBody>
      </p:sp>
      <p:grpSp>
        <p:nvGrpSpPr>
          <p:cNvPr id="3" name="object 3"/>
          <p:cNvGrpSpPr/>
          <p:nvPr/>
        </p:nvGrpSpPr>
        <p:grpSpPr>
          <a:xfrm>
            <a:off x="991577" y="3635147"/>
            <a:ext cx="18362930" cy="2170430"/>
            <a:chOff x="991577" y="3635147"/>
            <a:chExt cx="18362930" cy="2170430"/>
          </a:xfrm>
        </p:grpSpPr>
        <p:sp>
          <p:nvSpPr>
            <p:cNvPr id="4" name="object 4"/>
            <p:cNvSpPr/>
            <p:nvPr/>
          </p:nvSpPr>
          <p:spPr>
            <a:xfrm>
              <a:off x="1169582" y="3750326"/>
              <a:ext cx="18007330" cy="1709420"/>
            </a:xfrm>
            <a:custGeom>
              <a:avLst/>
              <a:gdLst/>
              <a:ahLst/>
              <a:cxnLst/>
              <a:rect l="l" t="t" r="r" b="b"/>
              <a:pathLst>
                <a:path w="18007330" h="1709420">
                  <a:moveTo>
                    <a:pt x="0" y="0"/>
                  </a:moveTo>
                  <a:lnTo>
                    <a:pt x="18006849" y="0"/>
                  </a:lnTo>
                  <a:lnTo>
                    <a:pt x="18006849" y="1709372"/>
                  </a:lnTo>
                  <a:lnTo>
                    <a:pt x="0" y="1709372"/>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991577" y="3635147"/>
              <a:ext cx="18362865" cy="2170091"/>
            </a:xfrm>
            <a:prstGeom prst="rect">
              <a:avLst/>
            </a:prstGeom>
          </p:spPr>
        </p:pic>
      </p:grpSp>
      <p:sp>
        <p:nvSpPr>
          <p:cNvPr id="6" name="object 6"/>
          <p:cNvSpPr txBox="1"/>
          <p:nvPr/>
        </p:nvSpPr>
        <p:spPr>
          <a:xfrm>
            <a:off x="1599816" y="4311775"/>
            <a:ext cx="14799944" cy="553720"/>
          </a:xfrm>
          <a:prstGeom prst="rect">
            <a:avLst/>
          </a:prstGeom>
        </p:spPr>
        <p:txBody>
          <a:bodyPr vert="horz" wrap="square" lIns="0" tIns="13970" rIns="0" bIns="0" rtlCol="0">
            <a:spAutoFit/>
          </a:bodyPr>
          <a:lstStyle/>
          <a:p>
            <a:pPr marL="12700">
              <a:lnSpc>
                <a:spcPct val="100000"/>
              </a:lnSpc>
              <a:spcBef>
                <a:spcPts val="110"/>
              </a:spcBef>
            </a:pPr>
            <a:r>
              <a:rPr sz="3450" b="1" i="1" spc="-10" dirty="0">
                <a:solidFill>
                  <a:srgbClr val="009193"/>
                </a:solidFill>
                <a:latin typeface="Arial"/>
                <a:cs typeface="Arial"/>
              </a:rPr>
              <a:t>&lt;</a:t>
            </a:r>
            <a:r>
              <a:rPr sz="3450" b="1" i="1" spc="-10" dirty="0">
                <a:solidFill>
                  <a:srgbClr val="3933FF"/>
                </a:solidFill>
                <a:latin typeface="Arial"/>
                <a:cs typeface="Arial"/>
              </a:rPr>
              <a:t>context:property-</a:t>
            </a:r>
            <a:r>
              <a:rPr sz="3450" b="1" i="1" dirty="0">
                <a:solidFill>
                  <a:srgbClr val="3933FF"/>
                </a:solidFill>
                <a:latin typeface="Arial"/>
                <a:cs typeface="Arial"/>
              </a:rPr>
              <a:t>placeholder</a:t>
            </a:r>
            <a:r>
              <a:rPr sz="3450" b="1" i="1" spc="125" dirty="0">
                <a:solidFill>
                  <a:srgbClr val="3933FF"/>
                </a:solidFill>
                <a:latin typeface="Arial"/>
                <a:cs typeface="Arial"/>
              </a:rPr>
              <a:t> </a:t>
            </a:r>
            <a:r>
              <a:rPr sz="3450" b="1" i="1" spc="-10" dirty="0">
                <a:solidFill>
                  <a:srgbClr val="932192"/>
                </a:solidFill>
                <a:latin typeface="Arial"/>
                <a:cs typeface="Arial"/>
              </a:rPr>
              <a:t>location</a:t>
            </a:r>
            <a:r>
              <a:rPr sz="3450" b="1" i="1" spc="-10" dirty="0">
                <a:latin typeface="Arial"/>
                <a:cs typeface="Arial"/>
              </a:rPr>
              <a:t>=</a:t>
            </a:r>
            <a:r>
              <a:rPr sz="3450" b="1" i="1" spc="-10" dirty="0">
                <a:solidFill>
                  <a:srgbClr val="3933FF"/>
                </a:solidFill>
                <a:latin typeface="Arial"/>
                <a:cs typeface="Arial"/>
              </a:rPr>
              <a:t>"classpath:</a:t>
            </a:r>
            <a:r>
              <a:rPr sz="3450" b="1" i="1" spc="-10" dirty="0">
                <a:solidFill>
                  <a:srgbClr val="FF2600"/>
                </a:solidFill>
                <a:latin typeface="Arial"/>
                <a:cs typeface="Arial"/>
              </a:rPr>
              <a:t>sport.properties</a:t>
            </a:r>
            <a:r>
              <a:rPr sz="3450" b="1" i="1" spc="-10" dirty="0">
                <a:solidFill>
                  <a:srgbClr val="3933FF"/>
                </a:solidFill>
                <a:latin typeface="Arial"/>
                <a:cs typeface="Arial"/>
              </a:rPr>
              <a:t>"</a:t>
            </a:r>
            <a:r>
              <a:rPr sz="3450" b="1" i="1" spc="-10" dirty="0">
                <a:solidFill>
                  <a:srgbClr val="009193"/>
                </a:solidFill>
                <a:latin typeface="Arial"/>
                <a:cs typeface="Arial"/>
              </a:rPr>
              <a:t>/&gt;</a:t>
            </a:r>
            <a:endParaRPr sz="3450" dirty="0">
              <a:latin typeface="Arial"/>
              <a:cs typeface="Arial"/>
            </a:endParaRPr>
          </a:p>
        </p:txBody>
      </p:sp>
      <p:sp>
        <p:nvSpPr>
          <p:cNvPr id="7" name="object 7"/>
          <p:cNvSpPr txBox="1"/>
          <p:nvPr/>
        </p:nvSpPr>
        <p:spPr>
          <a:xfrm>
            <a:off x="1044859" y="3139036"/>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250" y="962649"/>
            <a:ext cx="16611600" cy="847668"/>
          </a:xfrm>
          <a:prstGeom prst="rect">
            <a:avLst/>
          </a:prstGeom>
        </p:spPr>
        <p:txBody>
          <a:bodyPr vert="horz" wrap="square" lIns="0" tIns="16510" rIns="0" bIns="0" rtlCol="0">
            <a:spAutoFit/>
          </a:bodyPr>
          <a:lstStyle/>
          <a:p>
            <a:pPr marL="12700">
              <a:lnSpc>
                <a:spcPct val="100000"/>
              </a:lnSpc>
              <a:spcBef>
                <a:spcPts val="130"/>
              </a:spcBef>
            </a:pPr>
            <a:r>
              <a:rPr sz="5400" spc="-190" dirty="0"/>
              <a:t>Step 3: Reference Values from Properties File</a:t>
            </a:r>
          </a:p>
        </p:txBody>
      </p:sp>
      <p:grpSp>
        <p:nvGrpSpPr>
          <p:cNvPr id="3" name="object 3"/>
          <p:cNvGrpSpPr/>
          <p:nvPr/>
        </p:nvGrpSpPr>
        <p:grpSpPr>
          <a:xfrm>
            <a:off x="1381119" y="2831607"/>
            <a:ext cx="18288000" cy="6952615"/>
            <a:chOff x="1381119" y="2831607"/>
            <a:chExt cx="18288000" cy="6952615"/>
          </a:xfrm>
        </p:grpSpPr>
        <p:sp>
          <p:nvSpPr>
            <p:cNvPr id="4" name="object 4"/>
            <p:cNvSpPr/>
            <p:nvPr/>
          </p:nvSpPr>
          <p:spPr>
            <a:xfrm>
              <a:off x="1559124" y="2946786"/>
              <a:ext cx="16986250" cy="4631055"/>
            </a:xfrm>
            <a:custGeom>
              <a:avLst/>
              <a:gdLst/>
              <a:ahLst/>
              <a:cxnLst/>
              <a:rect l="l" t="t" r="r" b="b"/>
              <a:pathLst>
                <a:path w="16986250" h="4631055">
                  <a:moveTo>
                    <a:pt x="0" y="0"/>
                  </a:moveTo>
                  <a:lnTo>
                    <a:pt x="16985850" y="0"/>
                  </a:lnTo>
                  <a:lnTo>
                    <a:pt x="16985850" y="4630749"/>
                  </a:lnTo>
                  <a:lnTo>
                    <a:pt x="0" y="4630749"/>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381119" y="2831607"/>
              <a:ext cx="17341859" cy="5091468"/>
            </a:xfrm>
            <a:prstGeom prst="rect">
              <a:avLst/>
            </a:prstGeom>
          </p:spPr>
        </p:pic>
        <p:sp>
          <p:nvSpPr>
            <p:cNvPr id="6" name="object 6"/>
            <p:cNvSpPr/>
            <p:nvPr/>
          </p:nvSpPr>
          <p:spPr>
            <a:xfrm>
              <a:off x="10406751" y="7205390"/>
              <a:ext cx="9084310" cy="2233295"/>
            </a:xfrm>
            <a:custGeom>
              <a:avLst/>
              <a:gdLst/>
              <a:ahLst/>
              <a:cxnLst/>
              <a:rect l="l" t="t" r="r" b="b"/>
              <a:pathLst>
                <a:path w="9084310" h="2233295">
                  <a:moveTo>
                    <a:pt x="0" y="0"/>
                  </a:moveTo>
                  <a:lnTo>
                    <a:pt x="9084141" y="0"/>
                  </a:lnTo>
                  <a:lnTo>
                    <a:pt x="9084141" y="2232916"/>
                  </a:lnTo>
                  <a:lnTo>
                    <a:pt x="0" y="2232916"/>
                  </a:lnTo>
                  <a:lnTo>
                    <a:pt x="0" y="0"/>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10228747" y="7090210"/>
              <a:ext cx="9440153" cy="2693635"/>
            </a:xfrm>
            <a:prstGeom prst="rect">
              <a:avLst/>
            </a:prstGeom>
          </p:spPr>
        </p:pic>
      </p:grpSp>
      <p:sp>
        <p:nvSpPr>
          <p:cNvPr id="8" name="object 8"/>
          <p:cNvSpPr txBox="1"/>
          <p:nvPr/>
        </p:nvSpPr>
        <p:spPr>
          <a:xfrm>
            <a:off x="1526520" y="2353720"/>
            <a:ext cx="393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File:</a:t>
            </a:r>
            <a:r>
              <a:rPr sz="2300" b="1" spc="-25" dirty="0">
                <a:latin typeface="Arial"/>
                <a:cs typeface="Arial"/>
              </a:rPr>
              <a:t> </a:t>
            </a:r>
            <a:r>
              <a:rPr sz="2300" b="1" spc="-10" dirty="0">
                <a:latin typeface="Arial"/>
                <a:cs typeface="Arial"/>
              </a:rPr>
              <a:t>applicationContext.xml</a:t>
            </a:r>
            <a:endParaRPr sz="2300">
              <a:latin typeface="Arial"/>
              <a:cs typeface="Arial"/>
            </a:endParaRPr>
          </a:p>
        </p:txBody>
      </p:sp>
      <p:sp>
        <p:nvSpPr>
          <p:cNvPr id="9" name="object 9"/>
          <p:cNvSpPr txBox="1">
            <a:spLocks noGrp="1"/>
          </p:cNvSpPr>
          <p:nvPr>
            <p:ph type="body" idx="1"/>
          </p:nvPr>
        </p:nvSpPr>
        <p:spPr>
          <a:prstGeom prst="rect">
            <a:avLst/>
          </a:prstGeom>
        </p:spPr>
        <p:txBody>
          <a:bodyPr vert="horz" wrap="square" lIns="0" tIns="33655" rIns="0" bIns="0" rtlCol="0">
            <a:spAutoFit/>
          </a:bodyPr>
          <a:lstStyle/>
          <a:p>
            <a:pPr marL="1211580" marR="5972810" indent="-377190">
              <a:lnSpc>
                <a:spcPts val="4120"/>
              </a:lnSpc>
              <a:spcBef>
                <a:spcPts val="265"/>
              </a:spcBef>
            </a:pPr>
            <a:r>
              <a:rPr i="0" dirty="0">
                <a:solidFill>
                  <a:srgbClr val="009193"/>
                </a:solidFill>
                <a:latin typeface="Arial"/>
                <a:cs typeface="Arial"/>
              </a:rPr>
              <a:t>&lt;</a:t>
            </a:r>
            <a:r>
              <a:rPr i="0" dirty="0">
                <a:solidFill>
                  <a:srgbClr val="4E9192"/>
                </a:solidFill>
                <a:latin typeface="Arial"/>
                <a:cs typeface="Arial"/>
              </a:rPr>
              <a:t>bean</a:t>
            </a:r>
            <a:r>
              <a:rPr i="0" spc="-15" dirty="0">
                <a:solidFill>
                  <a:srgbClr val="4E9192"/>
                </a:solidFill>
                <a:latin typeface="Arial"/>
                <a:cs typeface="Arial"/>
              </a:rPr>
              <a:t> </a:t>
            </a:r>
            <a:r>
              <a:rPr i="0" spc="-10" dirty="0">
                <a:solidFill>
                  <a:srgbClr val="932192"/>
                </a:solidFill>
                <a:latin typeface="Arial"/>
                <a:cs typeface="Arial"/>
              </a:rPr>
              <a:t>id</a:t>
            </a:r>
            <a:r>
              <a:rPr i="0" spc="-10" dirty="0">
                <a:solidFill>
                  <a:srgbClr val="000000"/>
                </a:solidFill>
                <a:latin typeface="Arial"/>
                <a:cs typeface="Arial"/>
              </a:rPr>
              <a:t>=</a:t>
            </a:r>
            <a:r>
              <a:rPr spc="-10" dirty="0"/>
              <a:t>"myCricketCoach"</a:t>
            </a:r>
            <a:r>
              <a:rPr i="1" spc="-10" dirty="0"/>
              <a:t> </a:t>
            </a:r>
            <a:r>
              <a:rPr i="0" spc="-10" dirty="0">
                <a:solidFill>
                  <a:srgbClr val="932192"/>
                </a:solidFill>
                <a:latin typeface="Arial"/>
                <a:cs typeface="Arial"/>
              </a:rPr>
              <a:t>class</a:t>
            </a:r>
            <a:r>
              <a:rPr i="0" spc="-10" dirty="0">
                <a:solidFill>
                  <a:srgbClr val="000000"/>
                </a:solidFill>
                <a:latin typeface="Arial"/>
                <a:cs typeface="Arial"/>
              </a:rPr>
              <a:t>=</a:t>
            </a:r>
            <a:r>
              <a:rPr spc="-10" dirty="0"/>
              <a:t>"com.luv2code.springdemo.CricketCoach"</a:t>
            </a:r>
            <a:r>
              <a:rPr i="0" spc="-10" dirty="0">
                <a:solidFill>
                  <a:srgbClr val="009193"/>
                </a:solidFill>
                <a:latin typeface="Arial"/>
                <a:cs typeface="Arial"/>
              </a:rPr>
              <a:t>&gt;</a:t>
            </a:r>
          </a:p>
          <a:p>
            <a:pPr marL="1211580">
              <a:lnSpc>
                <a:spcPts val="3979"/>
              </a:lnSpc>
            </a:pPr>
            <a:r>
              <a:rPr b="0" i="0" spc="10" dirty="0">
                <a:solidFill>
                  <a:srgbClr val="009193"/>
                </a:solidFill>
                <a:latin typeface="Arial"/>
                <a:cs typeface="Arial"/>
              </a:rPr>
              <a:t>…</a:t>
            </a:r>
          </a:p>
          <a:p>
            <a:pPr marL="1211580">
              <a:lnSpc>
                <a:spcPts val="4120"/>
              </a:lnSpc>
            </a:pPr>
            <a:r>
              <a:rPr i="0" dirty="0">
                <a:solidFill>
                  <a:srgbClr val="009193"/>
                </a:solidFill>
                <a:latin typeface="Arial"/>
                <a:cs typeface="Arial"/>
              </a:rPr>
              <a:t>&lt;</a:t>
            </a:r>
            <a:r>
              <a:rPr i="0" dirty="0">
                <a:solidFill>
                  <a:srgbClr val="4E9192"/>
                </a:solidFill>
                <a:latin typeface="Arial"/>
                <a:cs typeface="Arial"/>
              </a:rPr>
              <a:t>property</a:t>
            </a:r>
            <a:r>
              <a:rPr i="0" spc="-45" dirty="0">
                <a:solidFill>
                  <a:srgbClr val="4E9192"/>
                </a:solidFill>
                <a:latin typeface="Arial"/>
                <a:cs typeface="Arial"/>
              </a:rPr>
              <a:t> </a:t>
            </a:r>
            <a:r>
              <a:rPr i="0" dirty="0">
                <a:solidFill>
                  <a:srgbClr val="932192"/>
                </a:solidFill>
                <a:latin typeface="Arial"/>
                <a:cs typeface="Arial"/>
              </a:rPr>
              <a:t>name</a:t>
            </a:r>
            <a:r>
              <a:rPr i="0" dirty="0">
                <a:solidFill>
                  <a:srgbClr val="000000"/>
                </a:solidFill>
                <a:latin typeface="Arial"/>
                <a:cs typeface="Arial"/>
              </a:rPr>
              <a:t>=</a:t>
            </a:r>
            <a:r>
              <a:rPr dirty="0"/>
              <a:t>"emailAddress"</a:t>
            </a:r>
            <a:r>
              <a:rPr spc="-45" dirty="0"/>
              <a:t> </a:t>
            </a:r>
            <a:r>
              <a:rPr i="0" dirty="0">
                <a:solidFill>
                  <a:srgbClr val="932192"/>
                </a:solidFill>
                <a:latin typeface="Arial"/>
                <a:cs typeface="Arial"/>
              </a:rPr>
              <a:t>value</a:t>
            </a:r>
            <a:r>
              <a:rPr i="0" dirty="0">
                <a:solidFill>
                  <a:srgbClr val="000000"/>
                </a:solidFill>
                <a:latin typeface="Arial"/>
                <a:cs typeface="Arial"/>
              </a:rPr>
              <a:t>=</a:t>
            </a:r>
            <a:r>
              <a:rPr dirty="0"/>
              <a:t>"${</a:t>
            </a:r>
            <a:r>
              <a:rPr dirty="0">
                <a:solidFill>
                  <a:srgbClr val="000000"/>
                </a:solidFill>
              </a:rPr>
              <a:t>foo.email</a:t>
            </a:r>
            <a:r>
              <a:rPr dirty="0"/>
              <a:t>}"</a:t>
            </a:r>
            <a:r>
              <a:rPr spc="-40" dirty="0"/>
              <a:t> </a:t>
            </a:r>
            <a:r>
              <a:rPr i="0" spc="-25" dirty="0">
                <a:solidFill>
                  <a:srgbClr val="009193"/>
                </a:solidFill>
                <a:latin typeface="Arial"/>
                <a:cs typeface="Arial"/>
              </a:rPr>
              <a:t>/&gt;</a:t>
            </a:r>
          </a:p>
          <a:p>
            <a:pPr marL="1211580">
              <a:lnSpc>
                <a:spcPts val="4130"/>
              </a:lnSpc>
            </a:pPr>
            <a:r>
              <a:rPr i="0" dirty="0">
                <a:solidFill>
                  <a:srgbClr val="009193"/>
                </a:solidFill>
                <a:latin typeface="Arial"/>
                <a:cs typeface="Arial"/>
              </a:rPr>
              <a:t>&lt;</a:t>
            </a:r>
            <a:r>
              <a:rPr i="0" dirty="0">
                <a:solidFill>
                  <a:srgbClr val="4E9192"/>
                </a:solidFill>
                <a:latin typeface="Arial"/>
                <a:cs typeface="Arial"/>
              </a:rPr>
              <a:t>property</a:t>
            </a:r>
            <a:r>
              <a:rPr i="0" spc="-25" dirty="0">
                <a:solidFill>
                  <a:srgbClr val="4E9192"/>
                </a:solidFill>
                <a:latin typeface="Arial"/>
                <a:cs typeface="Arial"/>
              </a:rPr>
              <a:t> </a:t>
            </a:r>
            <a:r>
              <a:rPr i="0" dirty="0">
                <a:solidFill>
                  <a:srgbClr val="932192"/>
                </a:solidFill>
                <a:latin typeface="Arial"/>
                <a:cs typeface="Arial"/>
              </a:rPr>
              <a:t>name</a:t>
            </a:r>
            <a:r>
              <a:rPr i="0" dirty="0">
                <a:solidFill>
                  <a:srgbClr val="000000"/>
                </a:solidFill>
                <a:latin typeface="Arial"/>
                <a:cs typeface="Arial"/>
              </a:rPr>
              <a:t>=</a:t>
            </a:r>
            <a:r>
              <a:rPr dirty="0"/>
              <a:t>"team"</a:t>
            </a:r>
            <a:r>
              <a:rPr spc="-20" dirty="0"/>
              <a:t> </a:t>
            </a:r>
            <a:r>
              <a:rPr i="0" dirty="0">
                <a:solidFill>
                  <a:srgbClr val="932192"/>
                </a:solidFill>
                <a:latin typeface="Arial"/>
                <a:cs typeface="Arial"/>
              </a:rPr>
              <a:t>value</a:t>
            </a:r>
            <a:r>
              <a:rPr i="0" dirty="0">
                <a:solidFill>
                  <a:srgbClr val="000000"/>
                </a:solidFill>
                <a:latin typeface="Arial"/>
                <a:cs typeface="Arial"/>
              </a:rPr>
              <a:t>=</a:t>
            </a:r>
            <a:r>
              <a:rPr dirty="0"/>
              <a:t>"${</a:t>
            </a:r>
            <a:r>
              <a:rPr dirty="0">
                <a:solidFill>
                  <a:srgbClr val="000000"/>
                </a:solidFill>
              </a:rPr>
              <a:t>foo.team</a:t>
            </a:r>
            <a:r>
              <a:rPr dirty="0"/>
              <a:t>}"</a:t>
            </a:r>
            <a:r>
              <a:rPr spc="-20" dirty="0"/>
              <a:t> </a:t>
            </a:r>
            <a:r>
              <a:rPr i="0" spc="-25" dirty="0">
                <a:solidFill>
                  <a:srgbClr val="009193"/>
                </a:solidFill>
                <a:latin typeface="Arial"/>
                <a:cs typeface="Arial"/>
              </a:rPr>
              <a:t>/&gt;</a:t>
            </a:r>
          </a:p>
          <a:p>
            <a:pPr marL="835025">
              <a:lnSpc>
                <a:spcPct val="100000"/>
              </a:lnSpc>
              <a:spcBef>
                <a:spcPts val="2375"/>
              </a:spcBef>
            </a:pPr>
            <a:r>
              <a:rPr i="0" spc="-10" dirty="0">
                <a:solidFill>
                  <a:srgbClr val="009193"/>
                </a:solidFill>
                <a:latin typeface="Arial"/>
                <a:cs typeface="Arial"/>
              </a:rPr>
              <a:t>&lt;/</a:t>
            </a:r>
            <a:r>
              <a:rPr i="0" spc="-10" dirty="0">
                <a:solidFill>
                  <a:srgbClr val="4E9192"/>
                </a:solidFill>
                <a:latin typeface="Arial"/>
                <a:cs typeface="Arial"/>
              </a:rPr>
              <a:t>bean</a:t>
            </a:r>
            <a:r>
              <a:rPr i="0" spc="-10" dirty="0">
                <a:solidFill>
                  <a:srgbClr val="009193"/>
                </a:solidFill>
                <a:latin typeface="Arial"/>
                <a:cs typeface="Arial"/>
              </a:rPr>
              <a:t>&gt;</a:t>
            </a:r>
          </a:p>
          <a:p>
            <a:pPr marL="822325">
              <a:lnSpc>
                <a:spcPct val="100000"/>
              </a:lnSpc>
            </a:pPr>
            <a:endParaRPr sz="3400" dirty="0">
              <a:latin typeface="Arial"/>
              <a:cs typeface="Arial"/>
            </a:endParaRPr>
          </a:p>
          <a:p>
            <a:pPr marL="9305925" marR="5080">
              <a:lnSpc>
                <a:spcPts val="4120"/>
              </a:lnSpc>
              <a:spcBef>
                <a:spcPts val="2625"/>
              </a:spcBef>
            </a:pPr>
            <a:r>
              <a:rPr i="0" spc="-10" dirty="0">
                <a:solidFill>
                  <a:srgbClr val="000000"/>
                </a:solidFill>
                <a:latin typeface="Arial"/>
                <a:cs typeface="Arial"/>
                <a:hlinkClick r:id="rId4"/>
              </a:rPr>
              <a:t>foo.email=</a:t>
            </a:r>
            <a:r>
              <a:rPr i="0" spc="-10" dirty="0">
                <a:solidFill>
                  <a:srgbClr val="0433FF"/>
                </a:solidFill>
                <a:latin typeface="Arial"/>
                <a:cs typeface="Arial"/>
                <a:hlinkClick r:id="rId5"/>
              </a:rPr>
              <a:t>myeasycoach@luv2code.com</a:t>
            </a:r>
            <a:r>
              <a:rPr i="0" spc="-10" dirty="0">
                <a:solidFill>
                  <a:srgbClr val="0433FF"/>
                </a:solidFill>
                <a:latin typeface="Arial"/>
                <a:cs typeface="Arial"/>
              </a:rPr>
              <a:t> </a:t>
            </a:r>
            <a:r>
              <a:rPr i="0" dirty="0">
                <a:solidFill>
                  <a:srgbClr val="000000"/>
                </a:solidFill>
                <a:latin typeface="Arial"/>
                <a:cs typeface="Arial"/>
              </a:rPr>
              <a:t>foo.team=</a:t>
            </a:r>
            <a:r>
              <a:rPr i="0" dirty="0">
                <a:solidFill>
                  <a:srgbClr val="0433FF"/>
                </a:solidFill>
                <a:latin typeface="Arial"/>
                <a:cs typeface="Arial"/>
              </a:rPr>
              <a:t>Royal</a:t>
            </a:r>
            <a:r>
              <a:rPr i="0" spc="-45" dirty="0">
                <a:solidFill>
                  <a:srgbClr val="0433FF"/>
                </a:solidFill>
                <a:latin typeface="Arial"/>
                <a:cs typeface="Arial"/>
              </a:rPr>
              <a:t> </a:t>
            </a:r>
            <a:r>
              <a:rPr i="0" dirty="0">
                <a:solidFill>
                  <a:srgbClr val="0433FF"/>
                </a:solidFill>
                <a:latin typeface="Arial"/>
                <a:cs typeface="Arial"/>
              </a:rPr>
              <a:t>Challengers</a:t>
            </a:r>
            <a:r>
              <a:rPr i="0" spc="-40" dirty="0">
                <a:solidFill>
                  <a:srgbClr val="0433FF"/>
                </a:solidFill>
                <a:latin typeface="Arial"/>
                <a:cs typeface="Arial"/>
              </a:rPr>
              <a:t> </a:t>
            </a:r>
            <a:r>
              <a:rPr i="0" spc="-10" dirty="0">
                <a:solidFill>
                  <a:srgbClr val="0433FF"/>
                </a:solidFill>
                <a:latin typeface="Arial"/>
                <a:cs typeface="Arial"/>
              </a:rPr>
              <a:t>Bangalore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0238105"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But</a:t>
            </a:r>
            <a:r>
              <a:rPr sz="6500" spc="-660" dirty="0">
                <a:latin typeface="Book Antiqua"/>
                <a:cs typeface="Book Antiqua"/>
              </a:rPr>
              <a:t> </a:t>
            </a:r>
            <a:r>
              <a:rPr sz="6500" spc="95" dirty="0">
                <a:latin typeface="Book Antiqua"/>
                <a:cs typeface="Book Antiqua"/>
              </a:rPr>
              <a:t>What</a:t>
            </a:r>
            <a:r>
              <a:rPr sz="6500" spc="-430" dirty="0">
                <a:latin typeface="Book Antiqua"/>
                <a:cs typeface="Book Antiqua"/>
              </a:rPr>
              <a:t> </a:t>
            </a:r>
            <a:r>
              <a:rPr sz="6500" spc="-60" dirty="0">
                <a:latin typeface="Book Antiqua"/>
                <a:cs typeface="Book Antiqua"/>
              </a:rPr>
              <a:t>About</a:t>
            </a:r>
            <a:r>
              <a:rPr sz="6500" spc="-350" dirty="0">
                <a:latin typeface="Book Antiqua"/>
                <a:cs typeface="Book Antiqua"/>
              </a:rPr>
              <a:t> </a:t>
            </a:r>
            <a:r>
              <a:rPr sz="6500" dirty="0">
                <a:latin typeface="Book Antiqua"/>
                <a:cs typeface="Book Antiqua"/>
              </a:rPr>
              <a:t>Java</a:t>
            </a:r>
            <a:r>
              <a:rPr sz="6500" spc="-305" dirty="0">
                <a:latin typeface="Book Antiqua"/>
                <a:cs typeface="Book Antiqua"/>
              </a:rPr>
              <a:t> </a:t>
            </a:r>
            <a:r>
              <a:rPr sz="6500" spc="150" dirty="0">
                <a:latin typeface="Book Antiqua"/>
                <a:cs typeface="Book Antiqua"/>
              </a:rPr>
              <a:t>EE???</a:t>
            </a:r>
            <a:endParaRPr sz="6500">
              <a:latin typeface="Book Antiqua"/>
              <a:cs typeface="Book Antiqua"/>
            </a:endParaRPr>
          </a:p>
        </p:txBody>
      </p:sp>
      <p:pic>
        <p:nvPicPr>
          <p:cNvPr id="3" name="object 3"/>
          <p:cNvPicPr/>
          <p:nvPr/>
        </p:nvPicPr>
        <p:blipFill>
          <a:blip r:embed="rId2" cstate="print"/>
          <a:stretch>
            <a:fillRect/>
          </a:stretch>
        </p:blipFill>
        <p:spPr>
          <a:xfrm>
            <a:off x="726506" y="2649975"/>
            <a:ext cx="2208234" cy="5180239"/>
          </a:xfrm>
          <a:prstGeom prst="rect">
            <a:avLst/>
          </a:prstGeom>
        </p:spPr>
      </p:pic>
      <p:sp>
        <p:nvSpPr>
          <p:cNvPr id="4" name="object 4"/>
          <p:cNvSpPr txBox="1"/>
          <p:nvPr/>
        </p:nvSpPr>
        <p:spPr>
          <a:xfrm>
            <a:off x="908737" y="2646904"/>
            <a:ext cx="183515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Arial"/>
                <a:cs typeface="Arial"/>
              </a:rPr>
              <a:t>J2EE </a:t>
            </a:r>
            <a:r>
              <a:rPr sz="3450" b="1" spc="-25" dirty="0">
                <a:solidFill>
                  <a:srgbClr val="FFFFFF"/>
                </a:solidFill>
                <a:latin typeface="Arial"/>
                <a:cs typeface="Arial"/>
              </a:rPr>
              <a:t>1.2</a:t>
            </a:r>
            <a:endParaRPr sz="3450">
              <a:latin typeface="Arial"/>
              <a:cs typeface="Arial"/>
            </a:endParaRPr>
          </a:p>
        </p:txBody>
      </p:sp>
      <p:sp>
        <p:nvSpPr>
          <p:cNvPr id="5" name="object 5"/>
          <p:cNvSpPr txBox="1"/>
          <p:nvPr/>
        </p:nvSpPr>
        <p:spPr>
          <a:xfrm>
            <a:off x="1139097" y="3673051"/>
            <a:ext cx="1387475" cy="2237105"/>
          </a:xfrm>
          <a:prstGeom prst="rect">
            <a:avLst/>
          </a:prstGeom>
        </p:spPr>
        <p:txBody>
          <a:bodyPr vert="horz" wrap="square" lIns="0" tIns="38100" rIns="0" bIns="0" rtlCol="0">
            <a:spAutoFit/>
          </a:bodyPr>
          <a:lstStyle/>
          <a:p>
            <a:pPr marL="12065" marR="5080" algn="ctr">
              <a:lnSpc>
                <a:spcPts val="3460"/>
              </a:lnSpc>
              <a:spcBef>
                <a:spcPts val="300"/>
              </a:spcBef>
            </a:pPr>
            <a:r>
              <a:rPr sz="2950" spc="-10" dirty="0">
                <a:solidFill>
                  <a:srgbClr val="FFFFFF"/>
                </a:solidFill>
                <a:latin typeface="Arial"/>
                <a:cs typeface="Arial"/>
              </a:rPr>
              <a:t>Servlets </a:t>
            </a:r>
            <a:r>
              <a:rPr sz="2950" spc="-25" dirty="0">
                <a:solidFill>
                  <a:srgbClr val="FFFFFF"/>
                </a:solidFill>
                <a:latin typeface="Arial"/>
                <a:cs typeface="Arial"/>
              </a:rPr>
              <a:t>JSP EJB JMS RMI</a:t>
            </a:r>
            <a:endParaRPr sz="2950">
              <a:latin typeface="Arial"/>
              <a:cs typeface="Arial"/>
            </a:endParaRPr>
          </a:p>
        </p:txBody>
      </p:sp>
      <p:sp>
        <p:nvSpPr>
          <p:cNvPr id="6" name="object 6"/>
          <p:cNvSpPr/>
          <p:nvPr/>
        </p:nvSpPr>
        <p:spPr>
          <a:xfrm>
            <a:off x="4015076" y="2649975"/>
            <a:ext cx="2208530" cy="5180330"/>
          </a:xfrm>
          <a:custGeom>
            <a:avLst/>
            <a:gdLst/>
            <a:ahLst/>
            <a:cxnLst/>
            <a:rect l="l" t="t" r="r" b="b"/>
            <a:pathLst>
              <a:path w="2208529" h="5180330">
                <a:moveTo>
                  <a:pt x="0" y="0"/>
                </a:moveTo>
                <a:lnTo>
                  <a:pt x="2208235" y="0"/>
                </a:lnTo>
                <a:lnTo>
                  <a:pt x="2208235" y="5180239"/>
                </a:lnTo>
                <a:lnTo>
                  <a:pt x="0" y="5180239"/>
                </a:lnTo>
                <a:lnTo>
                  <a:pt x="0" y="0"/>
                </a:lnTo>
                <a:close/>
              </a:path>
            </a:pathLst>
          </a:custGeom>
          <a:solidFill>
            <a:srgbClr val="615F5C"/>
          </a:solidFill>
        </p:spPr>
        <p:txBody>
          <a:bodyPr wrap="square" lIns="0" tIns="0" rIns="0" bIns="0" rtlCol="0"/>
          <a:lstStyle/>
          <a:p>
            <a:endParaRPr/>
          </a:p>
        </p:txBody>
      </p:sp>
      <p:sp>
        <p:nvSpPr>
          <p:cNvPr id="7" name="object 7"/>
          <p:cNvSpPr txBox="1"/>
          <p:nvPr/>
        </p:nvSpPr>
        <p:spPr>
          <a:xfrm>
            <a:off x="4196595" y="2646904"/>
            <a:ext cx="183515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Arial"/>
                <a:cs typeface="Arial"/>
              </a:rPr>
              <a:t>J2EE </a:t>
            </a:r>
            <a:r>
              <a:rPr sz="3450" b="1" spc="-25" dirty="0">
                <a:solidFill>
                  <a:srgbClr val="FFFFFF"/>
                </a:solidFill>
                <a:latin typeface="Arial"/>
                <a:cs typeface="Arial"/>
              </a:rPr>
              <a:t>1.3</a:t>
            </a:r>
            <a:endParaRPr sz="3450">
              <a:latin typeface="Arial"/>
              <a:cs typeface="Arial"/>
            </a:endParaRPr>
          </a:p>
        </p:txBody>
      </p:sp>
      <p:sp>
        <p:nvSpPr>
          <p:cNvPr id="8" name="object 8"/>
          <p:cNvSpPr txBox="1"/>
          <p:nvPr/>
        </p:nvSpPr>
        <p:spPr>
          <a:xfrm>
            <a:off x="4688727" y="3673051"/>
            <a:ext cx="863600" cy="1357630"/>
          </a:xfrm>
          <a:prstGeom prst="rect">
            <a:avLst/>
          </a:prstGeom>
        </p:spPr>
        <p:txBody>
          <a:bodyPr vert="horz" wrap="square" lIns="0" tIns="38100" rIns="0" bIns="0" rtlCol="0">
            <a:spAutoFit/>
          </a:bodyPr>
          <a:lstStyle/>
          <a:p>
            <a:pPr marL="12700" marR="5080" indent="73025" algn="just">
              <a:lnSpc>
                <a:spcPts val="3460"/>
              </a:lnSpc>
              <a:spcBef>
                <a:spcPts val="300"/>
              </a:spcBef>
            </a:pPr>
            <a:r>
              <a:rPr sz="2950" spc="-25" dirty="0">
                <a:solidFill>
                  <a:srgbClr val="FFFFFF"/>
                </a:solidFill>
                <a:latin typeface="Arial"/>
                <a:cs typeface="Arial"/>
              </a:rPr>
              <a:t>EJB CMP JCA</a:t>
            </a:r>
            <a:endParaRPr sz="2950">
              <a:latin typeface="Arial"/>
              <a:cs typeface="Arial"/>
            </a:endParaRPr>
          </a:p>
        </p:txBody>
      </p:sp>
      <p:pic>
        <p:nvPicPr>
          <p:cNvPr id="9" name="object 9"/>
          <p:cNvPicPr/>
          <p:nvPr/>
        </p:nvPicPr>
        <p:blipFill>
          <a:blip r:embed="rId3" cstate="print"/>
          <a:stretch>
            <a:fillRect/>
          </a:stretch>
        </p:blipFill>
        <p:spPr>
          <a:xfrm>
            <a:off x="7303646" y="2649975"/>
            <a:ext cx="2208234" cy="5180239"/>
          </a:xfrm>
          <a:prstGeom prst="rect">
            <a:avLst/>
          </a:prstGeom>
        </p:spPr>
      </p:pic>
      <p:sp>
        <p:nvSpPr>
          <p:cNvPr id="10" name="object 10"/>
          <p:cNvSpPr txBox="1"/>
          <p:nvPr/>
        </p:nvSpPr>
        <p:spPr>
          <a:xfrm>
            <a:off x="7494924" y="2646904"/>
            <a:ext cx="183515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Arial"/>
                <a:cs typeface="Arial"/>
              </a:rPr>
              <a:t>J2EE </a:t>
            </a:r>
            <a:r>
              <a:rPr sz="3450" b="1" spc="-25" dirty="0">
                <a:solidFill>
                  <a:srgbClr val="FFFFFF"/>
                </a:solidFill>
                <a:latin typeface="Arial"/>
                <a:cs typeface="Arial"/>
              </a:rPr>
              <a:t>1.4</a:t>
            </a:r>
            <a:endParaRPr sz="3450">
              <a:latin typeface="Arial"/>
              <a:cs typeface="Arial"/>
            </a:endParaRPr>
          </a:p>
        </p:txBody>
      </p:sp>
      <p:sp>
        <p:nvSpPr>
          <p:cNvPr id="11" name="object 11"/>
          <p:cNvSpPr txBox="1"/>
          <p:nvPr/>
        </p:nvSpPr>
        <p:spPr>
          <a:xfrm>
            <a:off x="7390216" y="3673051"/>
            <a:ext cx="2037080" cy="1797685"/>
          </a:xfrm>
          <a:prstGeom prst="rect">
            <a:avLst/>
          </a:prstGeom>
        </p:spPr>
        <p:txBody>
          <a:bodyPr vert="horz" wrap="square" lIns="0" tIns="38100" rIns="0" bIns="0" rtlCol="0">
            <a:spAutoFit/>
          </a:bodyPr>
          <a:lstStyle/>
          <a:p>
            <a:pPr marL="12065" marR="5080" indent="-8255" algn="ctr">
              <a:lnSpc>
                <a:spcPts val="3460"/>
              </a:lnSpc>
              <a:spcBef>
                <a:spcPts val="300"/>
              </a:spcBef>
            </a:pPr>
            <a:r>
              <a:rPr sz="2950" spc="-25" dirty="0">
                <a:solidFill>
                  <a:srgbClr val="FFFFFF"/>
                </a:solidFill>
                <a:latin typeface="Arial"/>
                <a:cs typeface="Arial"/>
              </a:rPr>
              <a:t>Web </a:t>
            </a:r>
            <a:r>
              <a:rPr sz="2950" spc="-10" dirty="0">
                <a:solidFill>
                  <a:srgbClr val="FFFFFF"/>
                </a:solidFill>
                <a:latin typeface="Arial"/>
                <a:cs typeface="Arial"/>
              </a:rPr>
              <a:t>Services </a:t>
            </a:r>
            <a:r>
              <a:rPr sz="2950" spc="-20" dirty="0">
                <a:solidFill>
                  <a:srgbClr val="FFFFFF"/>
                </a:solidFill>
                <a:latin typeface="Arial"/>
                <a:cs typeface="Arial"/>
              </a:rPr>
              <a:t>Mgmt </a:t>
            </a:r>
            <a:r>
              <a:rPr sz="2950" spc="-10" dirty="0">
                <a:solidFill>
                  <a:srgbClr val="FFFFFF"/>
                </a:solidFill>
                <a:latin typeface="Arial"/>
                <a:cs typeface="Arial"/>
              </a:rPr>
              <a:t>Deployment</a:t>
            </a:r>
            <a:endParaRPr sz="2950">
              <a:latin typeface="Arial"/>
              <a:cs typeface="Arial"/>
            </a:endParaRPr>
          </a:p>
        </p:txBody>
      </p:sp>
      <p:sp>
        <p:nvSpPr>
          <p:cNvPr id="12" name="object 12"/>
          <p:cNvSpPr/>
          <p:nvPr/>
        </p:nvSpPr>
        <p:spPr>
          <a:xfrm>
            <a:off x="10592221" y="2649975"/>
            <a:ext cx="2208530" cy="5180330"/>
          </a:xfrm>
          <a:custGeom>
            <a:avLst/>
            <a:gdLst/>
            <a:ahLst/>
            <a:cxnLst/>
            <a:rect l="l" t="t" r="r" b="b"/>
            <a:pathLst>
              <a:path w="2208529" h="5180330">
                <a:moveTo>
                  <a:pt x="0" y="0"/>
                </a:moveTo>
                <a:lnTo>
                  <a:pt x="2208225" y="0"/>
                </a:lnTo>
                <a:lnTo>
                  <a:pt x="2208225" y="5180239"/>
                </a:lnTo>
                <a:lnTo>
                  <a:pt x="0" y="5180239"/>
                </a:lnTo>
                <a:lnTo>
                  <a:pt x="0" y="0"/>
                </a:lnTo>
                <a:close/>
              </a:path>
            </a:pathLst>
          </a:custGeom>
          <a:solidFill>
            <a:srgbClr val="615F5C"/>
          </a:solidFill>
        </p:spPr>
        <p:txBody>
          <a:bodyPr wrap="square" lIns="0" tIns="0" rIns="0" bIns="0" rtlCol="0"/>
          <a:lstStyle/>
          <a:p>
            <a:endParaRPr/>
          </a:p>
        </p:txBody>
      </p:sp>
      <p:sp>
        <p:nvSpPr>
          <p:cNvPr id="13" name="object 13"/>
          <p:cNvSpPr txBox="1"/>
          <p:nvPr/>
        </p:nvSpPr>
        <p:spPr>
          <a:xfrm>
            <a:off x="10657132" y="2646904"/>
            <a:ext cx="207962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Arial"/>
                <a:cs typeface="Arial"/>
              </a:rPr>
              <a:t>Java EE </a:t>
            </a:r>
            <a:r>
              <a:rPr sz="3450" b="1" spc="-50" dirty="0">
                <a:solidFill>
                  <a:srgbClr val="FFFFFF"/>
                </a:solidFill>
                <a:latin typeface="Arial"/>
                <a:cs typeface="Arial"/>
              </a:rPr>
              <a:t>5</a:t>
            </a:r>
            <a:endParaRPr sz="3450">
              <a:latin typeface="Arial"/>
              <a:cs typeface="Arial"/>
            </a:endParaRPr>
          </a:p>
        </p:txBody>
      </p:sp>
      <p:sp>
        <p:nvSpPr>
          <p:cNvPr id="14" name="object 14"/>
          <p:cNvSpPr txBox="1"/>
          <p:nvPr/>
        </p:nvSpPr>
        <p:spPr>
          <a:xfrm>
            <a:off x="10688545" y="3673051"/>
            <a:ext cx="2016760" cy="2677160"/>
          </a:xfrm>
          <a:prstGeom prst="rect">
            <a:avLst/>
          </a:prstGeom>
        </p:spPr>
        <p:txBody>
          <a:bodyPr vert="horz" wrap="square" lIns="0" tIns="38100" rIns="0" bIns="0" rtlCol="0">
            <a:spAutoFit/>
          </a:bodyPr>
          <a:lstStyle/>
          <a:p>
            <a:pPr marL="504825" marR="5080" indent="-492759">
              <a:lnSpc>
                <a:spcPts val="3460"/>
              </a:lnSpc>
              <a:spcBef>
                <a:spcPts val="300"/>
              </a:spcBef>
            </a:pPr>
            <a:r>
              <a:rPr sz="2950" dirty="0">
                <a:solidFill>
                  <a:srgbClr val="FFFFFF"/>
                </a:solidFill>
                <a:latin typeface="Arial"/>
                <a:cs typeface="Arial"/>
              </a:rPr>
              <a:t>Ease</a:t>
            </a:r>
            <a:r>
              <a:rPr sz="2950" spc="5" dirty="0">
                <a:solidFill>
                  <a:srgbClr val="FFFFFF"/>
                </a:solidFill>
                <a:latin typeface="Arial"/>
                <a:cs typeface="Arial"/>
              </a:rPr>
              <a:t> </a:t>
            </a:r>
            <a:r>
              <a:rPr sz="2950" dirty="0">
                <a:solidFill>
                  <a:srgbClr val="FFFFFF"/>
                </a:solidFill>
                <a:latin typeface="Arial"/>
                <a:cs typeface="Arial"/>
              </a:rPr>
              <a:t>of </a:t>
            </a:r>
            <a:r>
              <a:rPr sz="2950" spc="-25" dirty="0">
                <a:solidFill>
                  <a:srgbClr val="FFFFFF"/>
                </a:solidFill>
                <a:latin typeface="Arial"/>
                <a:cs typeface="Arial"/>
              </a:rPr>
              <a:t>use </a:t>
            </a:r>
            <a:r>
              <a:rPr sz="2950" dirty="0">
                <a:solidFill>
                  <a:srgbClr val="FFFFFF"/>
                </a:solidFill>
                <a:latin typeface="Arial"/>
                <a:cs typeface="Arial"/>
              </a:rPr>
              <a:t>EJB</a:t>
            </a:r>
            <a:r>
              <a:rPr sz="2950" spc="5" dirty="0">
                <a:solidFill>
                  <a:srgbClr val="FFFFFF"/>
                </a:solidFill>
                <a:latin typeface="Arial"/>
                <a:cs typeface="Arial"/>
              </a:rPr>
              <a:t> </a:t>
            </a:r>
            <a:r>
              <a:rPr sz="2950" spc="-50" dirty="0">
                <a:solidFill>
                  <a:srgbClr val="FFFFFF"/>
                </a:solidFill>
                <a:latin typeface="Arial"/>
                <a:cs typeface="Arial"/>
              </a:rPr>
              <a:t>3 </a:t>
            </a:r>
            <a:r>
              <a:rPr sz="2950" spc="-25" dirty="0">
                <a:solidFill>
                  <a:srgbClr val="FFFFFF"/>
                </a:solidFill>
                <a:latin typeface="Arial"/>
                <a:cs typeface="Arial"/>
              </a:rPr>
              <a:t>JPA</a:t>
            </a:r>
            <a:endParaRPr sz="2950">
              <a:latin typeface="Arial"/>
              <a:cs typeface="Arial"/>
            </a:endParaRPr>
          </a:p>
          <a:p>
            <a:pPr marL="295275" marR="288925" algn="ctr">
              <a:lnSpc>
                <a:spcPts val="3460"/>
              </a:lnSpc>
              <a:spcBef>
                <a:spcPts val="5"/>
              </a:spcBef>
            </a:pPr>
            <a:r>
              <a:rPr sz="2950" spc="-25" dirty="0">
                <a:solidFill>
                  <a:srgbClr val="FFFFFF"/>
                </a:solidFill>
                <a:latin typeface="Arial"/>
                <a:cs typeface="Arial"/>
              </a:rPr>
              <a:t>JSF </a:t>
            </a:r>
            <a:r>
              <a:rPr sz="2950" spc="-20" dirty="0">
                <a:solidFill>
                  <a:srgbClr val="FFFFFF"/>
                </a:solidFill>
                <a:latin typeface="Arial"/>
                <a:cs typeface="Arial"/>
              </a:rPr>
              <a:t>JAXB </a:t>
            </a:r>
            <a:r>
              <a:rPr sz="2950" dirty="0">
                <a:solidFill>
                  <a:srgbClr val="FFFFFF"/>
                </a:solidFill>
                <a:latin typeface="Arial"/>
                <a:cs typeface="Arial"/>
              </a:rPr>
              <a:t>JAX-</a:t>
            </a:r>
            <a:r>
              <a:rPr sz="2950" spc="-25" dirty="0">
                <a:solidFill>
                  <a:srgbClr val="FFFFFF"/>
                </a:solidFill>
                <a:latin typeface="Arial"/>
                <a:cs typeface="Arial"/>
              </a:rPr>
              <a:t>WS</a:t>
            </a:r>
            <a:endParaRPr sz="2950">
              <a:latin typeface="Arial"/>
              <a:cs typeface="Arial"/>
            </a:endParaRPr>
          </a:p>
        </p:txBody>
      </p:sp>
      <p:pic>
        <p:nvPicPr>
          <p:cNvPr id="15" name="object 15"/>
          <p:cNvPicPr/>
          <p:nvPr/>
        </p:nvPicPr>
        <p:blipFill>
          <a:blip r:embed="rId4" cstate="print"/>
          <a:stretch>
            <a:fillRect/>
          </a:stretch>
        </p:blipFill>
        <p:spPr>
          <a:xfrm>
            <a:off x="13880791" y="2649975"/>
            <a:ext cx="2208234" cy="5180239"/>
          </a:xfrm>
          <a:prstGeom prst="rect">
            <a:avLst/>
          </a:prstGeom>
        </p:spPr>
      </p:pic>
      <p:sp>
        <p:nvSpPr>
          <p:cNvPr id="16" name="object 16"/>
          <p:cNvSpPr txBox="1"/>
          <p:nvPr/>
        </p:nvSpPr>
        <p:spPr>
          <a:xfrm>
            <a:off x="13944990" y="2646904"/>
            <a:ext cx="207962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Arial"/>
                <a:cs typeface="Arial"/>
              </a:rPr>
              <a:t>Java EE </a:t>
            </a:r>
            <a:r>
              <a:rPr sz="3450" b="1" spc="-50" dirty="0">
                <a:solidFill>
                  <a:srgbClr val="FFFFFF"/>
                </a:solidFill>
                <a:latin typeface="Arial"/>
                <a:cs typeface="Arial"/>
              </a:rPr>
              <a:t>6</a:t>
            </a:r>
            <a:endParaRPr sz="3450">
              <a:latin typeface="Arial"/>
              <a:cs typeface="Arial"/>
            </a:endParaRPr>
          </a:p>
        </p:txBody>
      </p:sp>
      <p:sp>
        <p:nvSpPr>
          <p:cNvPr id="17" name="object 17"/>
          <p:cNvSpPr txBox="1"/>
          <p:nvPr/>
        </p:nvSpPr>
        <p:spPr>
          <a:xfrm>
            <a:off x="13976402" y="3673051"/>
            <a:ext cx="2016760" cy="2677160"/>
          </a:xfrm>
          <a:prstGeom prst="rect">
            <a:avLst/>
          </a:prstGeom>
        </p:spPr>
        <p:txBody>
          <a:bodyPr vert="horz" wrap="square" lIns="0" tIns="38100" rIns="0" bIns="0" rtlCol="0">
            <a:spAutoFit/>
          </a:bodyPr>
          <a:lstStyle/>
          <a:p>
            <a:pPr marL="12700" marR="5080" indent="-635" algn="ctr">
              <a:lnSpc>
                <a:spcPts val="3460"/>
              </a:lnSpc>
              <a:spcBef>
                <a:spcPts val="300"/>
              </a:spcBef>
            </a:pPr>
            <a:r>
              <a:rPr sz="2950" spc="-10" dirty="0">
                <a:solidFill>
                  <a:srgbClr val="FFFFFF"/>
                </a:solidFill>
                <a:latin typeface="Arial"/>
                <a:cs typeface="Arial"/>
              </a:rPr>
              <a:t>Pruning, </a:t>
            </a:r>
            <a:r>
              <a:rPr sz="2950" dirty="0">
                <a:solidFill>
                  <a:srgbClr val="FFFFFF"/>
                </a:solidFill>
                <a:latin typeface="Arial"/>
                <a:cs typeface="Arial"/>
              </a:rPr>
              <a:t>Ease</a:t>
            </a:r>
            <a:r>
              <a:rPr sz="2950" spc="-5" dirty="0">
                <a:solidFill>
                  <a:srgbClr val="FFFFFF"/>
                </a:solidFill>
                <a:latin typeface="Arial"/>
                <a:cs typeface="Arial"/>
              </a:rPr>
              <a:t> </a:t>
            </a:r>
            <a:r>
              <a:rPr sz="2950" dirty="0">
                <a:solidFill>
                  <a:srgbClr val="FFFFFF"/>
                </a:solidFill>
                <a:latin typeface="Arial"/>
                <a:cs typeface="Arial"/>
              </a:rPr>
              <a:t>of </a:t>
            </a:r>
            <a:r>
              <a:rPr sz="2950" spc="-25" dirty="0">
                <a:solidFill>
                  <a:srgbClr val="FFFFFF"/>
                </a:solidFill>
                <a:latin typeface="Arial"/>
                <a:cs typeface="Arial"/>
              </a:rPr>
              <a:t>use </a:t>
            </a:r>
            <a:r>
              <a:rPr sz="2950" dirty="0">
                <a:solidFill>
                  <a:srgbClr val="FFFFFF"/>
                </a:solidFill>
                <a:latin typeface="Arial"/>
                <a:cs typeface="Arial"/>
              </a:rPr>
              <a:t>JAX-</a:t>
            </a:r>
            <a:r>
              <a:rPr sz="2950" spc="-25" dirty="0">
                <a:solidFill>
                  <a:srgbClr val="FFFFFF"/>
                </a:solidFill>
                <a:latin typeface="Arial"/>
                <a:cs typeface="Arial"/>
              </a:rPr>
              <a:t>RS CDI</a:t>
            </a:r>
            <a:endParaRPr sz="2950">
              <a:latin typeface="Arial"/>
              <a:cs typeface="Arial"/>
            </a:endParaRPr>
          </a:p>
          <a:p>
            <a:pPr marL="190500" marR="191135" indent="313690">
              <a:lnSpc>
                <a:spcPts val="3460"/>
              </a:lnSpc>
              <a:spcBef>
                <a:spcPts val="10"/>
              </a:spcBef>
            </a:pPr>
            <a:r>
              <a:rPr sz="2950" spc="-10" dirty="0">
                <a:solidFill>
                  <a:srgbClr val="FFFFFF"/>
                </a:solidFill>
                <a:latin typeface="Arial"/>
                <a:cs typeface="Arial"/>
              </a:rPr>
              <a:t>Bean- </a:t>
            </a:r>
            <a:r>
              <a:rPr sz="2950" spc="-25" dirty="0">
                <a:solidFill>
                  <a:srgbClr val="FFFFFF"/>
                </a:solidFill>
                <a:latin typeface="Arial"/>
                <a:cs typeface="Arial"/>
              </a:rPr>
              <a:t>Validation</a:t>
            </a:r>
            <a:endParaRPr sz="2950">
              <a:latin typeface="Arial"/>
              <a:cs typeface="Arial"/>
            </a:endParaRPr>
          </a:p>
        </p:txBody>
      </p:sp>
      <p:sp>
        <p:nvSpPr>
          <p:cNvPr id="18" name="object 18"/>
          <p:cNvSpPr/>
          <p:nvPr/>
        </p:nvSpPr>
        <p:spPr>
          <a:xfrm>
            <a:off x="17169361" y="2649975"/>
            <a:ext cx="2208530" cy="5180330"/>
          </a:xfrm>
          <a:custGeom>
            <a:avLst/>
            <a:gdLst/>
            <a:ahLst/>
            <a:cxnLst/>
            <a:rect l="l" t="t" r="r" b="b"/>
            <a:pathLst>
              <a:path w="2208530" h="5180330">
                <a:moveTo>
                  <a:pt x="0" y="0"/>
                </a:moveTo>
                <a:lnTo>
                  <a:pt x="2208225" y="0"/>
                </a:lnTo>
                <a:lnTo>
                  <a:pt x="2208225" y="5180239"/>
                </a:lnTo>
                <a:lnTo>
                  <a:pt x="0" y="5180239"/>
                </a:lnTo>
                <a:lnTo>
                  <a:pt x="0" y="0"/>
                </a:lnTo>
                <a:close/>
              </a:path>
            </a:pathLst>
          </a:custGeom>
          <a:solidFill>
            <a:srgbClr val="615F5C"/>
          </a:solidFill>
        </p:spPr>
        <p:txBody>
          <a:bodyPr wrap="square" lIns="0" tIns="0" rIns="0" bIns="0" rtlCol="0"/>
          <a:lstStyle/>
          <a:p>
            <a:endParaRPr/>
          </a:p>
        </p:txBody>
      </p:sp>
      <p:sp>
        <p:nvSpPr>
          <p:cNvPr id="19" name="object 19"/>
          <p:cNvSpPr txBox="1"/>
          <p:nvPr/>
        </p:nvSpPr>
        <p:spPr>
          <a:xfrm>
            <a:off x="17232848" y="2646904"/>
            <a:ext cx="207962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FFFFFF"/>
                </a:solidFill>
                <a:latin typeface="Arial"/>
                <a:cs typeface="Arial"/>
              </a:rPr>
              <a:t>Java EE </a:t>
            </a:r>
            <a:r>
              <a:rPr sz="3450" b="1" spc="-50" dirty="0">
                <a:solidFill>
                  <a:srgbClr val="FFFFFF"/>
                </a:solidFill>
                <a:latin typeface="Arial"/>
                <a:cs typeface="Arial"/>
              </a:rPr>
              <a:t>7</a:t>
            </a:r>
            <a:endParaRPr sz="3450">
              <a:latin typeface="Arial"/>
              <a:cs typeface="Arial"/>
            </a:endParaRPr>
          </a:p>
        </p:txBody>
      </p:sp>
      <p:sp>
        <p:nvSpPr>
          <p:cNvPr id="20" name="object 20"/>
          <p:cNvSpPr txBox="1"/>
          <p:nvPr/>
        </p:nvSpPr>
        <p:spPr>
          <a:xfrm>
            <a:off x="17285202" y="3673051"/>
            <a:ext cx="1974214" cy="3116580"/>
          </a:xfrm>
          <a:prstGeom prst="rect">
            <a:avLst/>
          </a:prstGeom>
        </p:spPr>
        <p:txBody>
          <a:bodyPr vert="horz" wrap="square" lIns="0" tIns="14604" rIns="0" bIns="0" rtlCol="0">
            <a:spAutoFit/>
          </a:bodyPr>
          <a:lstStyle/>
          <a:p>
            <a:pPr algn="ctr">
              <a:lnSpc>
                <a:spcPts val="3500"/>
              </a:lnSpc>
              <a:spcBef>
                <a:spcPts val="114"/>
              </a:spcBef>
            </a:pPr>
            <a:r>
              <a:rPr sz="2950" dirty="0">
                <a:solidFill>
                  <a:srgbClr val="FFFFFF"/>
                </a:solidFill>
                <a:latin typeface="Arial"/>
                <a:cs typeface="Arial"/>
              </a:rPr>
              <a:t>JMS </a:t>
            </a:r>
            <a:r>
              <a:rPr sz="2950" spc="-50" dirty="0">
                <a:solidFill>
                  <a:srgbClr val="FFFFFF"/>
                </a:solidFill>
                <a:latin typeface="Arial"/>
                <a:cs typeface="Arial"/>
              </a:rPr>
              <a:t>2</a:t>
            </a:r>
            <a:endParaRPr sz="2950">
              <a:latin typeface="Arial"/>
              <a:cs typeface="Arial"/>
            </a:endParaRPr>
          </a:p>
          <a:p>
            <a:pPr marL="504825" marR="497205" algn="ctr">
              <a:lnSpc>
                <a:spcPts val="3460"/>
              </a:lnSpc>
              <a:spcBef>
                <a:spcPts val="145"/>
              </a:spcBef>
            </a:pPr>
            <a:r>
              <a:rPr sz="2950" spc="-10" dirty="0">
                <a:solidFill>
                  <a:srgbClr val="FFFFFF"/>
                </a:solidFill>
                <a:latin typeface="Arial"/>
                <a:cs typeface="Arial"/>
              </a:rPr>
              <a:t>Batch </a:t>
            </a:r>
            <a:r>
              <a:rPr sz="2950" spc="-25" dirty="0">
                <a:solidFill>
                  <a:srgbClr val="FFFFFF"/>
                </a:solidFill>
                <a:latin typeface="Arial"/>
                <a:cs typeface="Arial"/>
              </a:rPr>
              <a:t>TX</a:t>
            </a:r>
            <a:endParaRPr sz="2950">
              <a:latin typeface="Arial"/>
              <a:cs typeface="Arial"/>
            </a:endParaRPr>
          </a:p>
          <a:p>
            <a:pPr marL="12700" marR="5080" algn="ctr">
              <a:lnSpc>
                <a:spcPts val="3460"/>
              </a:lnSpc>
              <a:spcBef>
                <a:spcPts val="5"/>
              </a:spcBef>
            </a:pPr>
            <a:r>
              <a:rPr sz="2950" spc="-10" dirty="0">
                <a:solidFill>
                  <a:srgbClr val="FFFFFF"/>
                </a:solidFill>
                <a:latin typeface="Arial"/>
                <a:cs typeface="Arial"/>
              </a:rPr>
              <a:t>Concurrenc </a:t>
            </a:r>
            <a:r>
              <a:rPr sz="2950" spc="-50" dirty="0">
                <a:solidFill>
                  <a:srgbClr val="FFFFFF"/>
                </a:solidFill>
                <a:latin typeface="Arial"/>
                <a:cs typeface="Arial"/>
              </a:rPr>
              <a:t>y</a:t>
            </a:r>
            <a:endParaRPr sz="2950">
              <a:latin typeface="Arial"/>
              <a:cs typeface="Arial"/>
            </a:endParaRPr>
          </a:p>
          <a:p>
            <a:pPr marL="316230" marR="308610" indent="-7620" algn="ctr">
              <a:lnSpc>
                <a:spcPts val="3460"/>
              </a:lnSpc>
              <a:spcBef>
                <a:spcPts val="5"/>
              </a:spcBef>
            </a:pPr>
            <a:r>
              <a:rPr sz="2950" spc="-25" dirty="0">
                <a:solidFill>
                  <a:srgbClr val="FFFFFF"/>
                </a:solidFill>
                <a:latin typeface="Arial"/>
                <a:cs typeface="Arial"/>
              </a:rPr>
              <a:t>Web </a:t>
            </a:r>
            <a:r>
              <a:rPr sz="2950" spc="-10" dirty="0">
                <a:solidFill>
                  <a:srgbClr val="FFFFFF"/>
                </a:solidFill>
                <a:latin typeface="Arial"/>
                <a:cs typeface="Arial"/>
              </a:rPr>
              <a:t>Sockets</a:t>
            </a:r>
            <a:endParaRPr sz="2950">
              <a:latin typeface="Arial"/>
              <a:cs typeface="Arial"/>
            </a:endParaRPr>
          </a:p>
        </p:txBody>
      </p:sp>
      <p:sp>
        <p:nvSpPr>
          <p:cNvPr id="21" name="object 21"/>
          <p:cNvSpPr txBox="1"/>
          <p:nvPr/>
        </p:nvSpPr>
        <p:spPr>
          <a:xfrm>
            <a:off x="1118155" y="8133649"/>
            <a:ext cx="1198880" cy="553720"/>
          </a:xfrm>
          <a:prstGeom prst="rect">
            <a:avLst/>
          </a:prstGeom>
        </p:spPr>
        <p:txBody>
          <a:bodyPr vert="horz" wrap="square" lIns="0" tIns="13970" rIns="0" bIns="0" rtlCol="0">
            <a:spAutoFit/>
          </a:bodyPr>
          <a:lstStyle/>
          <a:p>
            <a:pPr marL="12700">
              <a:lnSpc>
                <a:spcPct val="100000"/>
              </a:lnSpc>
              <a:spcBef>
                <a:spcPts val="110"/>
              </a:spcBef>
            </a:pPr>
            <a:r>
              <a:rPr sz="3450" spc="-20" dirty="0">
                <a:latin typeface="Arial Black"/>
                <a:cs typeface="Arial Black"/>
              </a:rPr>
              <a:t>1999</a:t>
            </a:r>
            <a:endParaRPr sz="3450">
              <a:latin typeface="Arial Black"/>
              <a:cs typeface="Arial Black"/>
            </a:endParaRPr>
          </a:p>
        </p:txBody>
      </p:sp>
      <p:sp>
        <p:nvSpPr>
          <p:cNvPr id="22" name="object 22"/>
          <p:cNvSpPr txBox="1"/>
          <p:nvPr/>
        </p:nvSpPr>
        <p:spPr>
          <a:xfrm>
            <a:off x="4426955" y="8133649"/>
            <a:ext cx="1198880" cy="553720"/>
          </a:xfrm>
          <a:prstGeom prst="rect">
            <a:avLst/>
          </a:prstGeom>
        </p:spPr>
        <p:txBody>
          <a:bodyPr vert="horz" wrap="square" lIns="0" tIns="13970" rIns="0" bIns="0" rtlCol="0">
            <a:spAutoFit/>
          </a:bodyPr>
          <a:lstStyle/>
          <a:p>
            <a:pPr marL="12700">
              <a:lnSpc>
                <a:spcPct val="100000"/>
              </a:lnSpc>
              <a:spcBef>
                <a:spcPts val="110"/>
              </a:spcBef>
            </a:pPr>
            <a:r>
              <a:rPr sz="3450" spc="-20" dirty="0">
                <a:latin typeface="Arial Black"/>
                <a:cs typeface="Arial Black"/>
              </a:rPr>
              <a:t>2001</a:t>
            </a:r>
            <a:endParaRPr sz="3450">
              <a:latin typeface="Arial Black"/>
              <a:cs typeface="Arial Black"/>
            </a:endParaRPr>
          </a:p>
        </p:txBody>
      </p:sp>
      <p:sp>
        <p:nvSpPr>
          <p:cNvPr id="23" name="object 23"/>
          <p:cNvSpPr txBox="1"/>
          <p:nvPr/>
        </p:nvSpPr>
        <p:spPr>
          <a:xfrm>
            <a:off x="7735754" y="8133649"/>
            <a:ext cx="1198880" cy="553720"/>
          </a:xfrm>
          <a:prstGeom prst="rect">
            <a:avLst/>
          </a:prstGeom>
        </p:spPr>
        <p:txBody>
          <a:bodyPr vert="horz" wrap="square" lIns="0" tIns="13970" rIns="0" bIns="0" rtlCol="0">
            <a:spAutoFit/>
          </a:bodyPr>
          <a:lstStyle/>
          <a:p>
            <a:pPr marL="12700">
              <a:lnSpc>
                <a:spcPct val="100000"/>
              </a:lnSpc>
              <a:spcBef>
                <a:spcPts val="110"/>
              </a:spcBef>
            </a:pPr>
            <a:r>
              <a:rPr sz="3450" spc="-20" dirty="0">
                <a:latin typeface="Arial Black"/>
                <a:cs typeface="Arial Black"/>
              </a:rPr>
              <a:t>2003</a:t>
            </a:r>
            <a:endParaRPr sz="3450">
              <a:latin typeface="Arial Black"/>
              <a:cs typeface="Arial Black"/>
            </a:endParaRPr>
          </a:p>
        </p:txBody>
      </p:sp>
      <p:sp>
        <p:nvSpPr>
          <p:cNvPr id="24" name="object 24"/>
          <p:cNvSpPr txBox="1"/>
          <p:nvPr/>
        </p:nvSpPr>
        <p:spPr>
          <a:xfrm>
            <a:off x="11055025" y="8133649"/>
            <a:ext cx="1198880" cy="553720"/>
          </a:xfrm>
          <a:prstGeom prst="rect">
            <a:avLst/>
          </a:prstGeom>
        </p:spPr>
        <p:txBody>
          <a:bodyPr vert="horz" wrap="square" lIns="0" tIns="13970" rIns="0" bIns="0" rtlCol="0">
            <a:spAutoFit/>
          </a:bodyPr>
          <a:lstStyle/>
          <a:p>
            <a:pPr marL="12700">
              <a:lnSpc>
                <a:spcPct val="100000"/>
              </a:lnSpc>
              <a:spcBef>
                <a:spcPts val="110"/>
              </a:spcBef>
            </a:pPr>
            <a:r>
              <a:rPr sz="3450" spc="-20" dirty="0">
                <a:latin typeface="Arial Black"/>
                <a:cs typeface="Arial Black"/>
              </a:rPr>
              <a:t>2006</a:t>
            </a:r>
            <a:endParaRPr sz="3450">
              <a:latin typeface="Arial Black"/>
              <a:cs typeface="Arial Black"/>
            </a:endParaRPr>
          </a:p>
        </p:txBody>
      </p:sp>
      <p:sp>
        <p:nvSpPr>
          <p:cNvPr id="25" name="object 25"/>
          <p:cNvSpPr txBox="1"/>
          <p:nvPr/>
        </p:nvSpPr>
        <p:spPr>
          <a:xfrm>
            <a:off x="14363825" y="8133649"/>
            <a:ext cx="1198880" cy="553720"/>
          </a:xfrm>
          <a:prstGeom prst="rect">
            <a:avLst/>
          </a:prstGeom>
        </p:spPr>
        <p:txBody>
          <a:bodyPr vert="horz" wrap="square" lIns="0" tIns="13970" rIns="0" bIns="0" rtlCol="0">
            <a:spAutoFit/>
          </a:bodyPr>
          <a:lstStyle/>
          <a:p>
            <a:pPr marL="12700">
              <a:lnSpc>
                <a:spcPct val="100000"/>
              </a:lnSpc>
              <a:spcBef>
                <a:spcPts val="110"/>
              </a:spcBef>
            </a:pPr>
            <a:r>
              <a:rPr sz="3450" spc="-20" dirty="0">
                <a:latin typeface="Arial Black"/>
                <a:cs typeface="Arial Black"/>
              </a:rPr>
              <a:t>2009</a:t>
            </a:r>
            <a:endParaRPr sz="3450">
              <a:latin typeface="Arial Black"/>
              <a:cs typeface="Arial Black"/>
            </a:endParaRPr>
          </a:p>
        </p:txBody>
      </p:sp>
      <p:sp>
        <p:nvSpPr>
          <p:cNvPr id="26" name="object 26"/>
          <p:cNvSpPr txBox="1"/>
          <p:nvPr/>
        </p:nvSpPr>
        <p:spPr>
          <a:xfrm>
            <a:off x="17672625" y="8133649"/>
            <a:ext cx="1198880" cy="553720"/>
          </a:xfrm>
          <a:prstGeom prst="rect">
            <a:avLst/>
          </a:prstGeom>
        </p:spPr>
        <p:txBody>
          <a:bodyPr vert="horz" wrap="square" lIns="0" tIns="13970" rIns="0" bIns="0" rtlCol="0">
            <a:spAutoFit/>
          </a:bodyPr>
          <a:lstStyle/>
          <a:p>
            <a:pPr marL="12700">
              <a:lnSpc>
                <a:spcPct val="100000"/>
              </a:lnSpc>
              <a:spcBef>
                <a:spcPts val="110"/>
              </a:spcBef>
            </a:pPr>
            <a:r>
              <a:rPr sz="3450" spc="-20" dirty="0">
                <a:latin typeface="Arial Black"/>
                <a:cs typeface="Arial Black"/>
              </a:rPr>
              <a:t>2013</a:t>
            </a:r>
            <a:endParaRPr sz="3450">
              <a:latin typeface="Arial Black"/>
              <a:cs typeface="Arial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4635" y="4799965"/>
            <a:ext cx="12934830" cy="1709420"/>
          </a:xfrm>
          <a:prstGeom prst="rect">
            <a:avLst/>
          </a:prstGeom>
        </p:spPr>
        <p:txBody>
          <a:bodyPr vert="horz" wrap="square" lIns="0" tIns="17145" rIns="0" bIns="0" rtlCol="0">
            <a:spAutoFit/>
          </a:bodyPr>
          <a:lstStyle/>
          <a:p>
            <a:pPr marL="318135" algn="ctr">
              <a:lnSpc>
                <a:spcPct val="100000"/>
              </a:lnSpc>
              <a:spcBef>
                <a:spcPts val="135"/>
              </a:spcBef>
            </a:pPr>
            <a:r>
              <a:rPr spc="-110" dirty="0"/>
              <a:t>Bean</a:t>
            </a:r>
            <a:r>
              <a:rPr spc="-500" dirty="0"/>
              <a:t> </a:t>
            </a:r>
            <a:r>
              <a:rPr spc="-135" dirty="0"/>
              <a:t>Scopes</a:t>
            </a: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4670425"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Bean</a:t>
            </a:r>
            <a:r>
              <a:rPr sz="6500" spc="-185" dirty="0">
                <a:latin typeface="Book Antiqua"/>
                <a:cs typeface="Book Antiqua"/>
              </a:rPr>
              <a:t> </a:t>
            </a:r>
            <a:r>
              <a:rPr sz="6500" spc="-40" dirty="0">
                <a:latin typeface="Book Antiqua"/>
                <a:cs typeface="Book Antiqua"/>
              </a:rPr>
              <a:t>Scopes</a:t>
            </a:r>
            <a:endParaRPr sz="6500">
              <a:latin typeface="Book Antiqua"/>
              <a:cs typeface="Book Antiqua"/>
            </a:endParaRPr>
          </a:p>
        </p:txBody>
      </p:sp>
      <p:sp>
        <p:nvSpPr>
          <p:cNvPr id="3" name="object 3"/>
          <p:cNvSpPr txBox="1"/>
          <p:nvPr/>
        </p:nvSpPr>
        <p:spPr>
          <a:xfrm>
            <a:off x="982034" y="2290895"/>
            <a:ext cx="9417685" cy="678815"/>
          </a:xfrm>
          <a:prstGeom prst="rect">
            <a:avLst/>
          </a:prstGeom>
        </p:spPr>
        <p:txBody>
          <a:bodyPr vert="horz" wrap="square" lIns="0" tIns="17145" rIns="0" bIns="0" rtlCol="0">
            <a:spAutoFit/>
          </a:bodyPr>
          <a:lstStyle/>
          <a:p>
            <a:pPr marL="588010" indent="-575945">
              <a:lnSpc>
                <a:spcPct val="100000"/>
              </a:lnSpc>
              <a:spcBef>
                <a:spcPts val="135"/>
              </a:spcBef>
              <a:buClr>
                <a:srgbClr val="5C86B9"/>
              </a:buClr>
              <a:buSzPct val="70588"/>
              <a:buFont typeface="Lucida Sans"/>
              <a:buChar char="•"/>
              <a:tabLst>
                <a:tab pos="588010" algn="l"/>
                <a:tab pos="588645" algn="l"/>
              </a:tabLst>
            </a:pPr>
            <a:r>
              <a:rPr sz="4250" dirty="0">
                <a:latin typeface="Palatino Linotype"/>
                <a:cs typeface="Palatino Linotype"/>
              </a:rPr>
              <a:t>Scope</a:t>
            </a:r>
            <a:r>
              <a:rPr sz="4250" spc="-25" dirty="0">
                <a:latin typeface="Palatino Linotype"/>
                <a:cs typeface="Palatino Linotype"/>
              </a:rPr>
              <a:t> </a:t>
            </a:r>
            <a:r>
              <a:rPr sz="4250" dirty="0">
                <a:latin typeface="Palatino Linotype"/>
                <a:cs typeface="Palatino Linotype"/>
              </a:rPr>
              <a:t>refers</a:t>
            </a:r>
            <a:r>
              <a:rPr sz="4250" spc="-15" dirty="0">
                <a:latin typeface="Palatino Linotype"/>
                <a:cs typeface="Palatino Linotype"/>
              </a:rPr>
              <a:t> </a:t>
            </a:r>
            <a:r>
              <a:rPr sz="4250" dirty="0">
                <a:latin typeface="Palatino Linotype"/>
                <a:cs typeface="Palatino Linotype"/>
              </a:rPr>
              <a:t>to</a:t>
            </a:r>
            <a:r>
              <a:rPr sz="4250" spc="-10" dirty="0">
                <a:latin typeface="Palatino Linotype"/>
                <a:cs typeface="Palatino Linotype"/>
              </a:rPr>
              <a:t> </a:t>
            </a:r>
            <a:r>
              <a:rPr sz="4250" dirty="0">
                <a:latin typeface="Palatino Linotype"/>
                <a:cs typeface="Palatino Linotype"/>
              </a:rPr>
              <a:t>the</a:t>
            </a:r>
            <a:r>
              <a:rPr sz="4250" spc="-15" dirty="0">
                <a:latin typeface="Palatino Linotype"/>
                <a:cs typeface="Palatino Linotype"/>
              </a:rPr>
              <a:t> </a:t>
            </a:r>
            <a:r>
              <a:rPr sz="4250" dirty="0">
                <a:latin typeface="Palatino Linotype"/>
                <a:cs typeface="Palatino Linotype"/>
              </a:rPr>
              <a:t>lifecycle</a:t>
            </a:r>
            <a:r>
              <a:rPr sz="4250" spc="-10" dirty="0">
                <a:latin typeface="Palatino Linotype"/>
                <a:cs typeface="Palatino Linotype"/>
              </a:rPr>
              <a:t> </a:t>
            </a:r>
            <a:r>
              <a:rPr sz="4250" dirty="0">
                <a:latin typeface="Palatino Linotype"/>
                <a:cs typeface="Palatino Linotype"/>
              </a:rPr>
              <a:t>of</a:t>
            </a:r>
            <a:r>
              <a:rPr sz="4250" spc="-15" dirty="0">
                <a:latin typeface="Palatino Linotype"/>
                <a:cs typeface="Palatino Linotype"/>
              </a:rPr>
              <a:t> </a:t>
            </a:r>
            <a:r>
              <a:rPr sz="4250" dirty="0">
                <a:latin typeface="Palatino Linotype"/>
                <a:cs typeface="Palatino Linotype"/>
              </a:rPr>
              <a:t>a</a:t>
            </a:r>
            <a:r>
              <a:rPr sz="4250" spc="-10" dirty="0">
                <a:latin typeface="Palatino Linotype"/>
                <a:cs typeface="Palatino Linotype"/>
              </a:rPr>
              <a:t> </a:t>
            </a:r>
            <a:r>
              <a:rPr sz="4250" spc="-20" dirty="0">
                <a:latin typeface="Palatino Linotype"/>
                <a:cs typeface="Palatino Linotype"/>
              </a:rPr>
              <a:t>bean</a:t>
            </a:r>
            <a:endParaRPr sz="4250">
              <a:latin typeface="Palatino Linotype"/>
              <a:cs typeface="Palatino Linotype"/>
            </a:endParaRPr>
          </a:p>
        </p:txBody>
      </p:sp>
      <p:sp>
        <p:nvSpPr>
          <p:cNvPr id="4" name="object 4"/>
          <p:cNvSpPr txBox="1"/>
          <p:nvPr/>
        </p:nvSpPr>
        <p:spPr>
          <a:xfrm>
            <a:off x="982034" y="427617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557932" y="4154712"/>
            <a:ext cx="714057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How</a:t>
            </a:r>
            <a:r>
              <a:rPr sz="4250" spc="-5" dirty="0">
                <a:latin typeface="Palatino Linotype"/>
                <a:cs typeface="Palatino Linotype"/>
              </a:rPr>
              <a:t> </a:t>
            </a:r>
            <a:r>
              <a:rPr sz="4250" dirty="0">
                <a:latin typeface="Palatino Linotype"/>
                <a:cs typeface="Palatino Linotype"/>
              </a:rPr>
              <a:t>long</a:t>
            </a:r>
            <a:r>
              <a:rPr sz="4250" spc="5" dirty="0">
                <a:latin typeface="Palatino Linotype"/>
                <a:cs typeface="Palatino Linotype"/>
              </a:rPr>
              <a:t> </a:t>
            </a:r>
            <a:r>
              <a:rPr sz="4250" dirty="0">
                <a:latin typeface="Palatino Linotype"/>
                <a:cs typeface="Palatino Linotype"/>
              </a:rPr>
              <a:t>does</a:t>
            </a:r>
            <a:r>
              <a:rPr sz="4250" spc="-5" dirty="0">
                <a:latin typeface="Palatino Linotype"/>
                <a:cs typeface="Palatino Linotype"/>
              </a:rPr>
              <a:t> </a:t>
            </a:r>
            <a:r>
              <a:rPr sz="4250" dirty="0">
                <a:latin typeface="Palatino Linotype"/>
                <a:cs typeface="Palatino Linotype"/>
              </a:rPr>
              <a:t>the</a:t>
            </a:r>
            <a:r>
              <a:rPr sz="4250" spc="-5" dirty="0">
                <a:latin typeface="Palatino Linotype"/>
                <a:cs typeface="Palatino Linotype"/>
              </a:rPr>
              <a:t> </a:t>
            </a:r>
            <a:r>
              <a:rPr sz="4250" dirty="0">
                <a:latin typeface="Palatino Linotype"/>
                <a:cs typeface="Palatino Linotype"/>
              </a:rPr>
              <a:t>bean </a:t>
            </a:r>
            <a:r>
              <a:rPr sz="4250" spc="-10" dirty="0">
                <a:latin typeface="Palatino Linotype"/>
                <a:cs typeface="Palatino Linotype"/>
              </a:rPr>
              <a:t>live?</a:t>
            </a:r>
            <a:endParaRPr sz="4250">
              <a:latin typeface="Palatino Linotype"/>
              <a:cs typeface="Palatino Linotype"/>
            </a:endParaRPr>
          </a:p>
        </p:txBody>
      </p:sp>
      <p:sp>
        <p:nvSpPr>
          <p:cNvPr id="6" name="object 6"/>
          <p:cNvSpPr txBox="1"/>
          <p:nvPr/>
        </p:nvSpPr>
        <p:spPr>
          <a:xfrm>
            <a:off x="982034" y="613999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7" name="object 7"/>
          <p:cNvSpPr txBox="1"/>
          <p:nvPr/>
        </p:nvSpPr>
        <p:spPr>
          <a:xfrm>
            <a:off x="1557932" y="6018529"/>
            <a:ext cx="8084184"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How</a:t>
            </a:r>
            <a:r>
              <a:rPr sz="4250" spc="-25" dirty="0">
                <a:latin typeface="Palatino Linotype"/>
                <a:cs typeface="Palatino Linotype"/>
              </a:rPr>
              <a:t> </a:t>
            </a:r>
            <a:r>
              <a:rPr sz="4250" dirty="0">
                <a:latin typeface="Palatino Linotype"/>
                <a:cs typeface="Palatino Linotype"/>
              </a:rPr>
              <a:t>many</a:t>
            </a:r>
            <a:r>
              <a:rPr sz="4250" spc="-20" dirty="0">
                <a:latin typeface="Palatino Linotype"/>
                <a:cs typeface="Palatino Linotype"/>
              </a:rPr>
              <a:t> </a:t>
            </a:r>
            <a:r>
              <a:rPr sz="4250" dirty="0">
                <a:latin typeface="Palatino Linotype"/>
                <a:cs typeface="Palatino Linotype"/>
              </a:rPr>
              <a:t>instances</a:t>
            </a:r>
            <a:r>
              <a:rPr sz="4250" spc="-25" dirty="0">
                <a:latin typeface="Palatino Linotype"/>
                <a:cs typeface="Palatino Linotype"/>
              </a:rPr>
              <a:t> </a:t>
            </a:r>
            <a:r>
              <a:rPr sz="4250" dirty="0">
                <a:latin typeface="Palatino Linotype"/>
                <a:cs typeface="Palatino Linotype"/>
              </a:rPr>
              <a:t>are</a:t>
            </a:r>
            <a:r>
              <a:rPr sz="4250" spc="-20" dirty="0">
                <a:latin typeface="Palatino Linotype"/>
                <a:cs typeface="Palatino Linotype"/>
              </a:rPr>
              <a:t> </a:t>
            </a:r>
            <a:r>
              <a:rPr sz="4250" spc="-10" dirty="0">
                <a:latin typeface="Palatino Linotype"/>
                <a:cs typeface="Palatino Linotype"/>
              </a:rPr>
              <a:t>created?</a:t>
            </a:r>
            <a:endParaRPr sz="4250">
              <a:latin typeface="Palatino Linotype"/>
              <a:cs typeface="Palatino Linotype"/>
            </a:endParaRPr>
          </a:p>
        </p:txBody>
      </p:sp>
      <p:sp>
        <p:nvSpPr>
          <p:cNvPr id="8" name="object 8"/>
          <p:cNvSpPr txBox="1"/>
          <p:nvPr/>
        </p:nvSpPr>
        <p:spPr>
          <a:xfrm>
            <a:off x="982034" y="800380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9" name="object 9"/>
          <p:cNvSpPr txBox="1"/>
          <p:nvPr/>
        </p:nvSpPr>
        <p:spPr>
          <a:xfrm>
            <a:off x="1557932" y="7882347"/>
            <a:ext cx="593026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How</a:t>
            </a:r>
            <a:r>
              <a:rPr sz="4250" spc="-15" dirty="0">
                <a:latin typeface="Palatino Linotype"/>
                <a:cs typeface="Palatino Linotype"/>
              </a:rPr>
              <a:t> </a:t>
            </a:r>
            <a:r>
              <a:rPr sz="4250" dirty="0">
                <a:latin typeface="Palatino Linotype"/>
                <a:cs typeface="Palatino Linotype"/>
              </a:rPr>
              <a:t>is</a:t>
            </a:r>
            <a:r>
              <a:rPr sz="4250" spc="5" dirty="0">
                <a:latin typeface="Palatino Linotype"/>
                <a:cs typeface="Palatino Linotype"/>
              </a:rPr>
              <a:t> </a:t>
            </a:r>
            <a:r>
              <a:rPr sz="4250" dirty="0">
                <a:latin typeface="Palatino Linotype"/>
                <a:cs typeface="Palatino Linotype"/>
              </a:rPr>
              <a:t>the</a:t>
            </a:r>
            <a:r>
              <a:rPr sz="4250" spc="-5" dirty="0">
                <a:latin typeface="Palatino Linotype"/>
                <a:cs typeface="Palatino Linotype"/>
              </a:rPr>
              <a:t> </a:t>
            </a:r>
            <a:r>
              <a:rPr sz="4250" dirty="0">
                <a:latin typeface="Palatino Linotype"/>
                <a:cs typeface="Palatino Linotype"/>
              </a:rPr>
              <a:t>bean </a:t>
            </a:r>
            <a:r>
              <a:rPr sz="4250" spc="-10" dirty="0">
                <a:latin typeface="Palatino Linotype"/>
                <a:cs typeface="Palatino Linotype"/>
              </a:rPr>
              <a:t>shared?</a:t>
            </a:r>
            <a:endParaRPr sz="4250">
              <a:latin typeface="Palatino Linotype"/>
              <a:cs typeface="Palatino Linotype"/>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201785" cy="1021080"/>
          </a:xfrm>
          <a:prstGeom prst="rect">
            <a:avLst/>
          </a:prstGeom>
        </p:spPr>
        <p:txBody>
          <a:bodyPr vert="horz" wrap="square" lIns="0" tIns="16510" rIns="0" bIns="0" rtlCol="0">
            <a:spAutoFit/>
          </a:bodyPr>
          <a:lstStyle/>
          <a:p>
            <a:pPr marL="12700">
              <a:lnSpc>
                <a:spcPct val="100000"/>
              </a:lnSpc>
              <a:spcBef>
                <a:spcPts val="130"/>
              </a:spcBef>
            </a:pPr>
            <a:r>
              <a:rPr sz="6500" spc="-125" dirty="0">
                <a:latin typeface="Book Antiqua"/>
                <a:cs typeface="Book Antiqua"/>
              </a:rPr>
              <a:t>Default</a:t>
            </a:r>
            <a:r>
              <a:rPr sz="6500" spc="-185" dirty="0">
                <a:latin typeface="Book Antiqua"/>
                <a:cs typeface="Book Antiqua"/>
              </a:rPr>
              <a:t> </a:t>
            </a:r>
            <a:r>
              <a:rPr sz="6500" spc="-25" dirty="0">
                <a:latin typeface="Book Antiqua"/>
                <a:cs typeface="Book Antiqua"/>
              </a:rPr>
              <a:t>Scope:</a:t>
            </a:r>
            <a:r>
              <a:rPr sz="6500" spc="-430" dirty="0">
                <a:latin typeface="Book Antiqua"/>
                <a:cs typeface="Book Antiqua"/>
              </a:rPr>
              <a:t> </a:t>
            </a:r>
            <a:r>
              <a:rPr sz="6500" spc="-35" dirty="0">
                <a:latin typeface="Book Antiqua"/>
                <a:cs typeface="Book Antiqua"/>
              </a:rPr>
              <a:t>Singleton</a:t>
            </a:r>
            <a:endParaRPr sz="6500">
              <a:latin typeface="Book Antiqua"/>
              <a:cs typeface="Book Antiqua"/>
            </a:endParaRPr>
          </a:p>
        </p:txBody>
      </p:sp>
      <p:grpSp>
        <p:nvGrpSpPr>
          <p:cNvPr id="3" name="object 3"/>
          <p:cNvGrpSpPr/>
          <p:nvPr/>
        </p:nvGrpSpPr>
        <p:grpSpPr>
          <a:xfrm>
            <a:off x="2321235" y="3292289"/>
            <a:ext cx="13440410" cy="5458460"/>
            <a:chOff x="2321235" y="3292289"/>
            <a:chExt cx="13440410" cy="5458460"/>
          </a:xfrm>
        </p:grpSpPr>
        <p:sp>
          <p:nvSpPr>
            <p:cNvPr id="4" name="object 4"/>
            <p:cNvSpPr/>
            <p:nvPr/>
          </p:nvSpPr>
          <p:spPr>
            <a:xfrm>
              <a:off x="2499240" y="3407469"/>
              <a:ext cx="13084810" cy="4997450"/>
            </a:xfrm>
            <a:custGeom>
              <a:avLst/>
              <a:gdLst/>
              <a:ahLst/>
              <a:cxnLst/>
              <a:rect l="l" t="t" r="r" b="b"/>
              <a:pathLst>
                <a:path w="13084810" h="4997450">
                  <a:moveTo>
                    <a:pt x="0" y="0"/>
                  </a:moveTo>
                  <a:lnTo>
                    <a:pt x="13084348" y="0"/>
                  </a:lnTo>
                  <a:lnTo>
                    <a:pt x="13084348" y="4997230"/>
                  </a:lnTo>
                  <a:lnTo>
                    <a:pt x="0" y="499723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21235" y="3292289"/>
              <a:ext cx="13440365" cy="5457949"/>
            </a:xfrm>
            <a:prstGeom prst="rect">
              <a:avLst/>
            </a:prstGeom>
          </p:spPr>
        </p:pic>
      </p:grpSp>
      <p:sp>
        <p:nvSpPr>
          <p:cNvPr id="6" name="object 6"/>
          <p:cNvSpPr txBox="1"/>
          <p:nvPr/>
        </p:nvSpPr>
        <p:spPr>
          <a:xfrm>
            <a:off x="2552666" y="3453162"/>
            <a:ext cx="12821285" cy="487997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beans</a:t>
            </a:r>
            <a:r>
              <a:rPr sz="3950" b="1" spc="-10" dirty="0">
                <a:solidFill>
                  <a:srgbClr val="4E9192"/>
                </a:solidFill>
                <a:latin typeface="Arial"/>
                <a:cs typeface="Arial"/>
              </a:rPr>
              <a:t> </a:t>
            </a:r>
            <a:r>
              <a:rPr sz="3950" b="1" dirty="0">
                <a:solidFill>
                  <a:srgbClr val="932192"/>
                </a:solidFill>
                <a:latin typeface="Arial"/>
                <a:cs typeface="Arial"/>
              </a:rPr>
              <a:t>…</a:t>
            </a:r>
            <a:r>
              <a:rPr sz="3950" b="1" spc="-10" dirty="0">
                <a:solidFill>
                  <a:srgbClr val="932192"/>
                </a:solidFill>
                <a:latin typeface="Arial"/>
                <a:cs typeface="Arial"/>
              </a:rPr>
              <a:t> </a:t>
            </a:r>
            <a:r>
              <a:rPr sz="3950" b="1" spc="-50" dirty="0">
                <a:solidFill>
                  <a:srgbClr val="009193"/>
                </a:solidFill>
                <a:latin typeface="Arial"/>
                <a:cs typeface="Arial"/>
              </a:rPr>
              <a:t>&gt;</a:t>
            </a:r>
            <a:endParaRPr sz="3950">
              <a:latin typeface="Arial"/>
              <a:cs typeface="Arial"/>
            </a:endParaRPr>
          </a:p>
          <a:p>
            <a:pPr>
              <a:lnSpc>
                <a:spcPct val="100000"/>
              </a:lnSpc>
              <a:spcBef>
                <a:spcPts val="10"/>
              </a:spcBef>
            </a:pPr>
            <a:endParaRPr sz="4150">
              <a:latin typeface="Arial"/>
              <a:cs typeface="Arial"/>
            </a:endParaRPr>
          </a:p>
          <a:p>
            <a:pPr marL="1129665" marR="5080" indent="-558800">
              <a:lnSpc>
                <a:spcPct val="100899"/>
              </a:lnSpc>
              <a:tabLst>
                <a:tab pos="2316480" algn="l"/>
              </a:tabLst>
            </a:pPr>
            <a:r>
              <a:rPr sz="3950" b="1" spc="-10" dirty="0">
                <a:solidFill>
                  <a:srgbClr val="009193"/>
                </a:solidFill>
                <a:latin typeface="Arial"/>
                <a:cs typeface="Arial"/>
              </a:rPr>
              <a:t>&lt;</a:t>
            </a:r>
            <a:r>
              <a:rPr sz="3950" b="1" spc="-10" dirty="0">
                <a:solidFill>
                  <a:srgbClr val="4E9192"/>
                </a:solidFill>
                <a:latin typeface="Arial"/>
                <a:cs typeface="Arial"/>
              </a:rPr>
              <a:t>bean</a:t>
            </a:r>
            <a:r>
              <a:rPr sz="3950" b="1" dirty="0">
                <a:solidFill>
                  <a:srgbClr val="4E9192"/>
                </a:solidFill>
                <a:latin typeface="Arial"/>
                <a:cs typeface="Arial"/>
              </a:rPr>
              <a:t>	</a:t>
            </a:r>
            <a:r>
              <a:rPr sz="3950" b="1" spc="-10" dirty="0">
                <a:solidFill>
                  <a:srgbClr val="932192"/>
                </a:solidFill>
                <a:latin typeface="Arial"/>
                <a:cs typeface="Arial"/>
              </a:rPr>
              <a:t>id</a:t>
            </a:r>
            <a:r>
              <a:rPr sz="3950" b="1" spc="-10" dirty="0">
                <a:latin typeface="Arial"/>
                <a:cs typeface="Arial"/>
              </a:rPr>
              <a:t>=</a:t>
            </a:r>
            <a:r>
              <a:rPr sz="3950" b="1" i="1" spc="-10" dirty="0">
                <a:solidFill>
                  <a:srgbClr val="3933FF"/>
                </a:solidFill>
                <a:latin typeface="Arial"/>
                <a:cs typeface="Arial"/>
              </a:rPr>
              <a:t>"myCoach" </a:t>
            </a:r>
            <a:r>
              <a:rPr sz="3950" b="1" spc="-10" dirty="0">
                <a:solidFill>
                  <a:srgbClr val="932192"/>
                </a:solidFill>
                <a:latin typeface="Arial"/>
                <a:cs typeface="Arial"/>
              </a:rPr>
              <a:t>class</a:t>
            </a:r>
            <a:r>
              <a:rPr sz="3950" b="1" spc="-10" dirty="0">
                <a:latin typeface="Arial"/>
                <a:cs typeface="Arial"/>
              </a:rPr>
              <a:t>=</a:t>
            </a:r>
            <a:r>
              <a:rPr sz="3950" b="1" i="1" spc="-10" dirty="0">
                <a:solidFill>
                  <a:srgbClr val="3933FF"/>
                </a:solidFill>
                <a:latin typeface="Arial"/>
                <a:cs typeface="Arial"/>
              </a:rPr>
              <a:t>"com.luv2code.springdemo.TrackCoach"</a:t>
            </a:r>
            <a:r>
              <a:rPr sz="3950" b="1" spc="-10" dirty="0">
                <a:solidFill>
                  <a:srgbClr val="009193"/>
                </a:solidFill>
                <a:latin typeface="Arial"/>
                <a:cs typeface="Arial"/>
              </a:rPr>
              <a:t>&gt;</a:t>
            </a:r>
            <a:endParaRPr sz="3950">
              <a:latin typeface="Arial"/>
              <a:cs typeface="Arial"/>
            </a:endParaRPr>
          </a:p>
          <a:p>
            <a:pPr marL="1520190">
              <a:lnSpc>
                <a:spcPct val="100000"/>
              </a:lnSpc>
              <a:spcBef>
                <a:spcPts val="40"/>
              </a:spcBef>
            </a:pPr>
            <a:r>
              <a:rPr sz="3950" b="1" spc="5" dirty="0">
                <a:solidFill>
                  <a:srgbClr val="932192"/>
                </a:solidFill>
                <a:latin typeface="Arial"/>
                <a:cs typeface="Arial"/>
              </a:rPr>
              <a:t>…</a:t>
            </a:r>
            <a:endParaRPr sz="3950">
              <a:latin typeface="Arial"/>
              <a:cs typeface="Arial"/>
            </a:endParaRPr>
          </a:p>
          <a:p>
            <a:pPr marL="570865">
              <a:lnSpc>
                <a:spcPct val="100000"/>
              </a:lnSpc>
              <a:spcBef>
                <a:spcPts val="45"/>
              </a:spcBef>
            </a:pPr>
            <a:r>
              <a:rPr sz="3950" b="1" spc="-10" dirty="0">
                <a:solidFill>
                  <a:srgbClr val="009193"/>
                </a:solidFill>
                <a:latin typeface="Arial"/>
                <a:cs typeface="Arial"/>
              </a:rPr>
              <a:t>&lt;/</a:t>
            </a:r>
            <a:r>
              <a:rPr sz="3950" b="1" spc="-10" dirty="0">
                <a:solidFill>
                  <a:srgbClr val="4E9192"/>
                </a:solidFill>
                <a:latin typeface="Arial"/>
                <a:cs typeface="Arial"/>
              </a:rPr>
              <a:t>bean</a:t>
            </a:r>
            <a:r>
              <a:rPr sz="3950" b="1" spc="-10" dirty="0">
                <a:solidFill>
                  <a:srgbClr val="009193"/>
                </a:solidFill>
                <a:latin typeface="Arial"/>
                <a:cs typeface="Arial"/>
              </a:rPr>
              <a:t>&gt;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b="1" spc="-10" dirty="0">
                <a:solidFill>
                  <a:srgbClr val="009193"/>
                </a:solidFill>
                <a:latin typeface="Arial"/>
                <a:cs typeface="Arial"/>
              </a:rPr>
              <a:t>&lt;/</a:t>
            </a:r>
            <a:r>
              <a:rPr sz="3950" b="1" spc="-10" dirty="0">
                <a:solidFill>
                  <a:srgbClr val="4E9192"/>
                </a:solidFill>
                <a:latin typeface="Arial"/>
                <a:cs typeface="Arial"/>
              </a:rPr>
              <a:t>beans</a:t>
            </a:r>
            <a:r>
              <a:rPr sz="3950" b="1" spc="-10" dirty="0">
                <a:solidFill>
                  <a:srgbClr val="009193"/>
                </a:solidFill>
                <a:latin typeface="Arial"/>
                <a:cs typeface="Arial"/>
              </a:rPr>
              <a:t>&gt;</a:t>
            </a:r>
            <a:endParaRPr sz="3950">
              <a:latin typeface="Arial"/>
              <a:cs typeface="Arial"/>
            </a:endParaRPr>
          </a:p>
        </p:txBody>
      </p:sp>
      <p:sp>
        <p:nvSpPr>
          <p:cNvPr id="7" name="object 7"/>
          <p:cNvSpPr txBox="1"/>
          <p:nvPr/>
        </p:nvSpPr>
        <p:spPr>
          <a:xfrm>
            <a:off x="8562954" y="10643225"/>
            <a:ext cx="2981325" cy="394335"/>
          </a:xfrm>
          <a:prstGeom prst="rect">
            <a:avLst/>
          </a:prstGeom>
        </p:spPr>
        <p:txBody>
          <a:bodyPr vert="horz" wrap="square" lIns="0" tIns="0" rIns="0" bIns="0" rtlCol="0">
            <a:spAutoFit/>
          </a:bodyPr>
          <a:lstStyle/>
          <a:p>
            <a:pPr marL="12700">
              <a:lnSpc>
                <a:spcPts val="2790"/>
              </a:lnSpc>
            </a:pPr>
            <a:r>
              <a:rPr sz="2600" spc="-10" dirty="0">
                <a:latin typeface="Palatino Linotype"/>
                <a:cs typeface="Palatino Linotype"/>
                <a:hlinkClick r:id="rId3"/>
              </a:rPr>
              <a:t>www.luv2code.com</a:t>
            </a:r>
            <a:endParaRPr sz="2600">
              <a:latin typeface="Palatino Linotype"/>
              <a:cs typeface="Palatino Linotype"/>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731125" cy="1021080"/>
          </a:xfrm>
          <a:prstGeom prst="rect">
            <a:avLst/>
          </a:prstGeom>
        </p:spPr>
        <p:txBody>
          <a:bodyPr vert="horz" wrap="square" lIns="0" tIns="16510" rIns="0" bIns="0" rtlCol="0">
            <a:spAutoFit/>
          </a:bodyPr>
          <a:lstStyle/>
          <a:p>
            <a:pPr marL="12700">
              <a:lnSpc>
                <a:spcPct val="100000"/>
              </a:lnSpc>
              <a:spcBef>
                <a:spcPts val="130"/>
              </a:spcBef>
            </a:pPr>
            <a:r>
              <a:rPr sz="6500" spc="95" dirty="0">
                <a:latin typeface="Book Antiqua"/>
                <a:cs typeface="Book Antiqua"/>
              </a:rPr>
              <a:t>What</a:t>
            </a:r>
            <a:r>
              <a:rPr sz="6500" spc="-120" dirty="0">
                <a:latin typeface="Book Antiqua"/>
                <a:cs typeface="Book Antiqua"/>
              </a:rPr>
              <a:t> </a:t>
            </a:r>
            <a:r>
              <a:rPr sz="6500" dirty="0">
                <a:latin typeface="Book Antiqua"/>
                <a:cs typeface="Book Antiqua"/>
              </a:rPr>
              <a:t>Is</a:t>
            </a:r>
            <a:r>
              <a:rPr sz="6500" spc="-114" dirty="0">
                <a:latin typeface="Book Antiqua"/>
                <a:cs typeface="Book Antiqua"/>
              </a:rPr>
              <a:t> </a:t>
            </a:r>
            <a:r>
              <a:rPr sz="6500" spc="130" dirty="0">
                <a:latin typeface="Book Antiqua"/>
                <a:cs typeface="Book Antiqua"/>
              </a:rPr>
              <a:t>a</a:t>
            </a:r>
            <a:r>
              <a:rPr sz="6500" spc="-120" dirty="0">
                <a:latin typeface="Book Antiqua"/>
                <a:cs typeface="Book Antiqua"/>
              </a:rPr>
              <a:t> </a:t>
            </a:r>
            <a:r>
              <a:rPr sz="6500" spc="-70" dirty="0">
                <a:latin typeface="Book Antiqua"/>
                <a:cs typeface="Book Antiqua"/>
              </a:rPr>
              <a:t>Singleton?</a:t>
            </a:r>
            <a:endParaRPr sz="6500">
              <a:latin typeface="Book Antiqua"/>
              <a:cs typeface="Book Antiqua"/>
            </a:endParaRPr>
          </a:p>
        </p:txBody>
      </p:sp>
      <p:sp>
        <p:nvSpPr>
          <p:cNvPr id="3" name="object 3"/>
          <p:cNvSpPr txBox="1"/>
          <p:nvPr/>
        </p:nvSpPr>
        <p:spPr>
          <a:xfrm>
            <a:off x="982034" y="2768367"/>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2646905"/>
            <a:ext cx="1580578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Spring</a:t>
            </a:r>
            <a:r>
              <a:rPr sz="4250" spc="-5" dirty="0">
                <a:latin typeface="Palatino Linotype"/>
                <a:cs typeface="Palatino Linotype"/>
              </a:rPr>
              <a:t> </a:t>
            </a:r>
            <a:r>
              <a:rPr sz="4250" dirty="0">
                <a:latin typeface="Palatino Linotype"/>
                <a:cs typeface="Palatino Linotype"/>
              </a:rPr>
              <a:t>Container</a:t>
            </a:r>
            <a:r>
              <a:rPr sz="4250" spc="-5" dirty="0">
                <a:latin typeface="Palatino Linotype"/>
                <a:cs typeface="Palatino Linotype"/>
              </a:rPr>
              <a:t> </a:t>
            </a:r>
            <a:r>
              <a:rPr sz="4250" dirty="0">
                <a:latin typeface="Palatino Linotype"/>
                <a:cs typeface="Palatino Linotype"/>
              </a:rPr>
              <a:t>creates</a:t>
            </a:r>
            <a:r>
              <a:rPr sz="4250" spc="-5" dirty="0">
                <a:latin typeface="Palatino Linotype"/>
                <a:cs typeface="Palatino Linotype"/>
              </a:rPr>
              <a:t> </a:t>
            </a:r>
            <a:r>
              <a:rPr sz="4250" dirty="0">
                <a:latin typeface="Palatino Linotype"/>
                <a:cs typeface="Palatino Linotype"/>
              </a:rPr>
              <a:t>only one</a:t>
            </a:r>
            <a:r>
              <a:rPr sz="4250" spc="-5" dirty="0">
                <a:latin typeface="Palatino Linotype"/>
                <a:cs typeface="Palatino Linotype"/>
              </a:rPr>
              <a:t> </a:t>
            </a:r>
            <a:r>
              <a:rPr sz="4250" dirty="0">
                <a:latin typeface="Palatino Linotype"/>
                <a:cs typeface="Palatino Linotype"/>
              </a:rPr>
              <a:t>instance</a:t>
            </a:r>
            <a:r>
              <a:rPr sz="4250" spc="-5" dirty="0">
                <a:latin typeface="Palatino Linotype"/>
                <a:cs typeface="Palatino Linotype"/>
              </a:rPr>
              <a:t> </a:t>
            </a:r>
            <a:r>
              <a:rPr sz="4250" dirty="0">
                <a:latin typeface="Palatino Linotype"/>
                <a:cs typeface="Palatino Linotype"/>
              </a:rPr>
              <a:t>of</a:t>
            </a:r>
            <a:r>
              <a:rPr sz="4250" spc="-10" dirty="0">
                <a:latin typeface="Palatino Linotype"/>
                <a:cs typeface="Palatino Linotype"/>
              </a:rPr>
              <a:t> </a:t>
            </a:r>
            <a:r>
              <a:rPr sz="4250" dirty="0">
                <a:latin typeface="Palatino Linotype"/>
                <a:cs typeface="Palatino Linotype"/>
              </a:rPr>
              <a:t>the</a:t>
            </a:r>
            <a:r>
              <a:rPr sz="4250" spc="-5" dirty="0">
                <a:latin typeface="Palatino Linotype"/>
                <a:cs typeface="Palatino Linotype"/>
              </a:rPr>
              <a:t> </a:t>
            </a:r>
            <a:r>
              <a:rPr sz="4250" dirty="0">
                <a:latin typeface="Palatino Linotype"/>
                <a:cs typeface="Palatino Linotype"/>
              </a:rPr>
              <a:t>bean,</a:t>
            </a:r>
            <a:r>
              <a:rPr sz="4250" spc="-5" dirty="0">
                <a:latin typeface="Palatino Linotype"/>
                <a:cs typeface="Palatino Linotype"/>
              </a:rPr>
              <a:t> </a:t>
            </a:r>
            <a:r>
              <a:rPr sz="4250" dirty="0">
                <a:latin typeface="Palatino Linotype"/>
                <a:cs typeface="Palatino Linotype"/>
              </a:rPr>
              <a:t>by</a:t>
            </a:r>
            <a:r>
              <a:rPr sz="4250" spc="-5" dirty="0">
                <a:latin typeface="Palatino Linotype"/>
                <a:cs typeface="Palatino Linotype"/>
              </a:rPr>
              <a:t> </a:t>
            </a:r>
            <a:r>
              <a:rPr sz="4250" spc="-10" dirty="0">
                <a:latin typeface="Palatino Linotype"/>
                <a:cs typeface="Palatino Linotype"/>
              </a:rPr>
              <a:t>default</a:t>
            </a:r>
            <a:endParaRPr sz="4250">
              <a:latin typeface="Palatino Linotype"/>
              <a:cs typeface="Palatino Linotype"/>
            </a:endParaRPr>
          </a:p>
        </p:txBody>
      </p:sp>
      <p:sp>
        <p:nvSpPr>
          <p:cNvPr id="5" name="object 5"/>
          <p:cNvSpPr txBox="1"/>
          <p:nvPr/>
        </p:nvSpPr>
        <p:spPr>
          <a:xfrm>
            <a:off x="982034" y="4632184"/>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4510722"/>
            <a:ext cx="549846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Palatino Linotype"/>
                <a:cs typeface="Palatino Linotype"/>
              </a:rPr>
              <a:t>It</a:t>
            </a:r>
            <a:r>
              <a:rPr sz="4250" spc="-15" dirty="0">
                <a:latin typeface="Palatino Linotype"/>
                <a:cs typeface="Palatino Linotype"/>
              </a:rPr>
              <a:t> </a:t>
            </a:r>
            <a:r>
              <a:rPr sz="4250" dirty="0">
                <a:latin typeface="Palatino Linotype"/>
                <a:cs typeface="Palatino Linotype"/>
              </a:rPr>
              <a:t>is</a:t>
            </a:r>
            <a:r>
              <a:rPr sz="4250" spc="-5" dirty="0">
                <a:latin typeface="Palatino Linotype"/>
                <a:cs typeface="Palatino Linotype"/>
              </a:rPr>
              <a:t> </a:t>
            </a:r>
            <a:r>
              <a:rPr sz="4250" dirty="0">
                <a:latin typeface="Palatino Linotype"/>
                <a:cs typeface="Palatino Linotype"/>
              </a:rPr>
              <a:t>cached</a:t>
            </a:r>
            <a:r>
              <a:rPr sz="4250" spc="-5" dirty="0">
                <a:latin typeface="Palatino Linotype"/>
                <a:cs typeface="Palatino Linotype"/>
              </a:rPr>
              <a:t> </a:t>
            </a:r>
            <a:r>
              <a:rPr sz="4250" dirty="0">
                <a:latin typeface="Palatino Linotype"/>
                <a:cs typeface="Palatino Linotype"/>
              </a:rPr>
              <a:t>in </a:t>
            </a:r>
            <a:r>
              <a:rPr sz="4250" spc="-10" dirty="0">
                <a:latin typeface="Palatino Linotype"/>
                <a:cs typeface="Palatino Linotype"/>
              </a:rPr>
              <a:t>memory</a:t>
            </a:r>
            <a:endParaRPr sz="4250">
              <a:latin typeface="Palatino Linotype"/>
              <a:cs typeface="Palatino Linotype"/>
            </a:endParaRPr>
          </a:p>
        </p:txBody>
      </p:sp>
      <p:sp>
        <p:nvSpPr>
          <p:cNvPr id="7" name="object 7"/>
          <p:cNvSpPr txBox="1"/>
          <p:nvPr/>
        </p:nvSpPr>
        <p:spPr>
          <a:xfrm>
            <a:off x="982034" y="649600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6374539"/>
            <a:ext cx="15805785" cy="1325363"/>
          </a:xfrm>
          <a:prstGeom prst="rect">
            <a:avLst/>
          </a:prstGeom>
        </p:spPr>
        <p:txBody>
          <a:bodyPr vert="horz" wrap="square" lIns="0" tIns="17145" rIns="0" bIns="0" rtlCol="0">
            <a:spAutoFit/>
          </a:bodyPr>
          <a:lstStyle/>
          <a:p>
            <a:pPr marL="12700">
              <a:spcBef>
                <a:spcPts val="135"/>
              </a:spcBef>
            </a:pPr>
            <a:r>
              <a:rPr sz="4250" dirty="0">
                <a:latin typeface="Palatino Linotype"/>
                <a:cs typeface="Palatino Linotype"/>
              </a:rPr>
              <a:t>All</a:t>
            </a:r>
            <a:r>
              <a:rPr sz="4250" spc="-25" dirty="0">
                <a:latin typeface="Palatino Linotype"/>
                <a:cs typeface="Palatino Linotype"/>
              </a:rPr>
              <a:t> </a:t>
            </a:r>
            <a:r>
              <a:rPr sz="4250" dirty="0">
                <a:latin typeface="Palatino Linotype"/>
                <a:cs typeface="Palatino Linotype"/>
              </a:rPr>
              <a:t>requests</a:t>
            </a:r>
            <a:r>
              <a:rPr sz="4250" spc="-25" dirty="0">
                <a:latin typeface="Palatino Linotype"/>
                <a:cs typeface="Palatino Linotype"/>
              </a:rPr>
              <a:t> </a:t>
            </a:r>
            <a:r>
              <a:rPr sz="4250" dirty="0">
                <a:latin typeface="Palatino Linotype"/>
                <a:cs typeface="Palatino Linotype"/>
              </a:rPr>
              <a:t>for</a:t>
            </a:r>
            <a:r>
              <a:rPr sz="4250" spc="-25" dirty="0">
                <a:latin typeface="Palatino Linotype"/>
                <a:cs typeface="Palatino Linotype"/>
              </a:rPr>
              <a:t> </a:t>
            </a:r>
            <a:r>
              <a:rPr sz="4250" dirty="0">
                <a:latin typeface="Palatino Linotype"/>
                <a:cs typeface="Palatino Linotype"/>
              </a:rPr>
              <a:t>the</a:t>
            </a:r>
            <a:r>
              <a:rPr sz="4250" spc="-20" dirty="0">
                <a:latin typeface="Palatino Linotype"/>
                <a:cs typeface="Palatino Linotype"/>
              </a:rPr>
              <a:t> bean</a:t>
            </a:r>
            <a:r>
              <a:rPr lang="en-US" sz="4250" spc="-20" dirty="0">
                <a:latin typeface="Palatino Linotype"/>
                <a:cs typeface="Palatino Linotype"/>
              </a:rPr>
              <a:t> </a:t>
            </a:r>
            <a:r>
              <a:rPr lang="en-GB" sz="4250" dirty="0">
                <a:latin typeface="Palatino Linotype"/>
                <a:cs typeface="Palatino Linotype"/>
              </a:rPr>
              <a:t>will</a:t>
            </a:r>
            <a:r>
              <a:rPr lang="en-GB" sz="4250" spc="-40" dirty="0">
                <a:latin typeface="Palatino Linotype"/>
                <a:cs typeface="Palatino Linotype"/>
              </a:rPr>
              <a:t> </a:t>
            </a:r>
            <a:r>
              <a:rPr lang="en-GB" sz="4250" dirty="0">
                <a:latin typeface="Palatino Linotype"/>
                <a:cs typeface="Palatino Linotype"/>
              </a:rPr>
              <a:t>return</a:t>
            </a:r>
            <a:r>
              <a:rPr lang="en-GB" sz="4250" spc="-30" dirty="0">
                <a:latin typeface="Palatino Linotype"/>
                <a:cs typeface="Palatino Linotype"/>
              </a:rPr>
              <a:t> </a:t>
            </a:r>
            <a:r>
              <a:rPr lang="en-GB" sz="4250" dirty="0">
                <a:latin typeface="Palatino Linotype"/>
                <a:cs typeface="Palatino Linotype"/>
              </a:rPr>
              <a:t>a</a:t>
            </a:r>
            <a:r>
              <a:rPr lang="en-GB" sz="4250" spc="-30" dirty="0">
                <a:latin typeface="Palatino Linotype"/>
                <a:cs typeface="Palatino Linotype"/>
              </a:rPr>
              <a:t> </a:t>
            </a:r>
            <a:r>
              <a:rPr lang="en-GB" sz="4250" dirty="0">
                <a:latin typeface="Palatino Linotype"/>
                <a:cs typeface="Palatino Linotype"/>
              </a:rPr>
              <a:t>SHARED</a:t>
            </a:r>
            <a:r>
              <a:rPr lang="en-GB" sz="4250" spc="-30" dirty="0">
                <a:latin typeface="Palatino Linotype"/>
                <a:cs typeface="Palatino Linotype"/>
              </a:rPr>
              <a:t> </a:t>
            </a:r>
            <a:r>
              <a:rPr lang="en-GB" sz="4250" dirty="0">
                <a:latin typeface="Palatino Linotype"/>
                <a:cs typeface="Palatino Linotype"/>
              </a:rPr>
              <a:t>reference</a:t>
            </a:r>
            <a:r>
              <a:rPr lang="en-GB" sz="4250" spc="-30" dirty="0">
                <a:latin typeface="Palatino Linotype"/>
                <a:cs typeface="Palatino Linotype"/>
              </a:rPr>
              <a:t> </a:t>
            </a:r>
            <a:r>
              <a:rPr lang="en-GB" sz="4250" dirty="0">
                <a:latin typeface="Palatino Linotype"/>
                <a:cs typeface="Palatino Linotype"/>
              </a:rPr>
              <a:t>to</a:t>
            </a:r>
            <a:r>
              <a:rPr lang="en-GB" sz="4250" spc="-30" dirty="0">
                <a:latin typeface="Palatino Linotype"/>
                <a:cs typeface="Palatino Linotype"/>
              </a:rPr>
              <a:t> </a:t>
            </a:r>
            <a:r>
              <a:rPr lang="en-GB" sz="4250" dirty="0">
                <a:latin typeface="Palatino Linotype"/>
                <a:cs typeface="Palatino Linotype"/>
              </a:rPr>
              <a:t>the</a:t>
            </a:r>
            <a:r>
              <a:rPr lang="en-GB" sz="4250" spc="-30" dirty="0">
                <a:latin typeface="Palatino Linotype"/>
                <a:cs typeface="Palatino Linotype"/>
              </a:rPr>
              <a:t> </a:t>
            </a:r>
            <a:r>
              <a:rPr lang="en-GB" sz="4250" dirty="0">
                <a:latin typeface="Palatino Linotype"/>
                <a:cs typeface="Palatino Linotype"/>
              </a:rPr>
              <a:t>same</a:t>
            </a:r>
            <a:r>
              <a:rPr lang="en-GB" sz="4250" spc="-30" dirty="0">
                <a:latin typeface="Palatino Linotype"/>
                <a:cs typeface="Palatino Linotype"/>
              </a:rPr>
              <a:t> </a:t>
            </a:r>
            <a:r>
              <a:rPr lang="en-GB" sz="4250" spc="-20" dirty="0">
                <a:latin typeface="Palatino Linotype"/>
                <a:cs typeface="Palatino Linotype"/>
              </a:rPr>
              <a:t>bean</a:t>
            </a:r>
            <a:endParaRPr lang="en-GB" sz="4250" dirty="0">
              <a:latin typeface="Palatino Linotype"/>
              <a:cs typeface="Palatino Linotype"/>
            </a:endParaRPr>
          </a:p>
        </p:txBody>
      </p:sp>
      <p:sp>
        <p:nvSpPr>
          <p:cNvPr id="9" name="object 9"/>
          <p:cNvSpPr txBox="1"/>
          <p:nvPr/>
        </p:nvSpPr>
        <p:spPr>
          <a:xfrm>
            <a:off x="1400869" y="764779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91664" y="2683588"/>
            <a:ext cx="6817593" cy="5486400"/>
          </a:xfrm>
          <a:prstGeom prst="rect">
            <a:avLst/>
          </a:prstGeom>
        </p:spPr>
      </p:pic>
      <p:sp>
        <p:nvSpPr>
          <p:cNvPr id="3" name="object 3"/>
          <p:cNvSpPr txBox="1">
            <a:spLocks noGrp="1"/>
          </p:cNvSpPr>
          <p:nvPr>
            <p:ph type="title"/>
          </p:nvPr>
        </p:nvSpPr>
        <p:spPr>
          <a:xfrm>
            <a:off x="982034" y="487808"/>
            <a:ext cx="7654925" cy="1021080"/>
          </a:xfrm>
          <a:prstGeom prst="rect">
            <a:avLst/>
          </a:prstGeom>
        </p:spPr>
        <p:txBody>
          <a:bodyPr vert="horz" wrap="square" lIns="0" tIns="16510" rIns="0" bIns="0" rtlCol="0">
            <a:spAutoFit/>
          </a:bodyPr>
          <a:lstStyle/>
          <a:p>
            <a:pPr marL="12700">
              <a:lnSpc>
                <a:spcPct val="100000"/>
              </a:lnSpc>
              <a:spcBef>
                <a:spcPts val="130"/>
              </a:spcBef>
            </a:pPr>
            <a:r>
              <a:rPr sz="6500" spc="95" dirty="0">
                <a:latin typeface="Book Antiqua"/>
                <a:cs typeface="Book Antiqua"/>
              </a:rPr>
              <a:t>What</a:t>
            </a:r>
            <a:r>
              <a:rPr sz="6500" spc="-165" dirty="0">
                <a:latin typeface="Book Antiqua"/>
                <a:cs typeface="Book Antiqua"/>
              </a:rPr>
              <a:t> </a:t>
            </a:r>
            <a:r>
              <a:rPr sz="6500" spc="-60" dirty="0">
                <a:latin typeface="Book Antiqua"/>
                <a:cs typeface="Book Antiqua"/>
              </a:rPr>
              <a:t>is</a:t>
            </a:r>
            <a:r>
              <a:rPr sz="6500" spc="-160" dirty="0">
                <a:latin typeface="Book Antiqua"/>
                <a:cs typeface="Book Antiqua"/>
              </a:rPr>
              <a:t> </a:t>
            </a:r>
            <a:r>
              <a:rPr sz="6500" spc="130" dirty="0">
                <a:latin typeface="Book Antiqua"/>
                <a:cs typeface="Book Antiqua"/>
              </a:rPr>
              <a:t>a</a:t>
            </a:r>
            <a:r>
              <a:rPr sz="6500" spc="-160" dirty="0">
                <a:latin typeface="Book Antiqua"/>
                <a:cs typeface="Book Antiqua"/>
              </a:rPr>
              <a:t> </a:t>
            </a:r>
            <a:r>
              <a:rPr sz="6500" spc="-70" dirty="0">
                <a:latin typeface="Book Antiqua"/>
                <a:cs typeface="Book Antiqua"/>
              </a:rPr>
              <a:t>Singleton?</a:t>
            </a:r>
            <a:endParaRPr sz="6500">
              <a:latin typeface="Book Antiqua"/>
              <a:cs typeface="Book Antiqua"/>
            </a:endParaRPr>
          </a:p>
        </p:txBody>
      </p:sp>
      <p:sp>
        <p:nvSpPr>
          <p:cNvPr id="4" name="object 4"/>
          <p:cNvSpPr txBox="1"/>
          <p:nvPr/>
        </p:nvSpPr>
        <p:spPr>
          <a:xfrm>
            <a:off x="15191026" y="4741081"/>
            <a:ext cx="2705735" cy="628650"/>
          </a:xfrm>
          <a:prstGeom prst="rect">
            <a:avLst/>
          </a:prstGeom>
        </p:spPr>
        <p:txBody>
          <a:bodyPr vert="horz" wrap="square" lIns="0" tIns="13335" rIns="0" bIns="0" rtlCol="0">
            <a:spAutoFit/>
          </a:bodyPr>
          <a:lstStyle/>
          <a:p>
            <a:pPr marL="12700">
              <a:lnSpc>
                <a:spcPct val="100000"/>
              </a:lnSpc>
              <a:spcBef>
                <a:spcPts val="105"/>
              </a:spcBef>
            </a:pPr>
            <a:r>
              <a:rPr sz="3950" b="1" spc="-40" dirty="0">
                <a:solidFill>
                  <a:srgbClr val="FFFFFF"/>
                </a:solidFill>
                <a:latin typeface="Palatino Linotype"/>
                <a:cs typeface="Palatino Linotype"/>
              </a:rPr>
              <a:t>TrackCoach</a:t>
            </a:r>
            <a:endParaRPr sz="3950">
              <a:latin typeface="Palatino Linotype"/>
              <a:cs typeface="Palatino Linotype"/>
            </a:endParaRPr>
          </a:p>
        </p:txBody>
      </p:sp>
      <p:grpSp>
        <p:nvGrpSpPr>
          <p:cNvPr id="5" name="object 5"/>
          <p:cNvGrpSpPr/>
          <p:nvPr/>
        </p:nvGrpSpPr>
        <p:grpSpPr>
          <a:xfrm>
            <a:off x="663165" y="3171063"/>
            <a:ext cx="10906125" cy="4180840"/>
            <a:chOff x="663165" y="3171063"/>
            <a:chExt cx="10906125" cy="4180840"/>
          </a:xfrm>
        </p:grpSpPr>
        <p:sp>
          <p:nvSpPr>
            <p:cNvPr id="6" name="object 6"/>
            <p:cNvSpPr/>
            <p:nvPr/>
          </p:nvSpPr>
          <p:spPr>
            <a:xfrm>
              <a:off x="841170" y="3286243"/>
              <a:ext cx="10549890" cy="3719829"/>
            </a:xfrm>
            <a:custGeom>
              <a:avLst/>
              <a:gdLst/>
              <a:ahLst/>
              <a:cxnLst/>
              <a:rect l="l" t="t" r="r" b="b"/>
              <a:pathLst>
                <a:path w="10549890" h="3719829">
                  <a:moveTo>
                    <a:pt x="0" y="0"/>
                  </a:moveTo>
                  <a:lnTo>
                    <a:pt x="10549582" y="0"/>
                  </a:lnTo>
                  <a:lnTo>
                    <a:pt x="10549582" y="3719782"/>
                  </a:lnTo>
                  <a:lnTo>
                    <a:pt x="0" y="3719782"/>
                  </a:lnTo>
                  <a:lnTo>
                    <a:pt x="0" y="0"/>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663165" y="3171063"/>
              <a:ext cx="10905594" cy="4180501"/>
            </a:xfrm>
            <a:prstGeom prst="rect">
              <a:avLst/>
            </a:prstGeom>
          </p:spPr>
        </p:pic>
      </p:grpSp>
      <p:sp>
        <p:nvSpPr>
          <p:cNvPr id="8" name="object 8"/>
          <p:cNvSpPr txBox="1"/>
          <p:nvPr/>
        </p:nvSpPr>
        <p:spPr>
          <a:xfrm>
            <a:off x="898267" y="3725406"/>
            <a:ext cx="9960610" cy="427990"/>
          </a:xfrm>
          <a:prstGeom prst="rect">
            <a:avLst/>
          </a:prstGeom>
        </p:spPr>
        <p:txBody>
          <a:bodyPr vert="horz" wrap="square" lIns="0" tIns="17145" rIns="0" bIns="0" rtlCol="0">
            <a:spAutoFit/>
          </a:bodyPr>
          <a:lstStyle/>
          <a:p>
            <a:pPr marL="12700">
              <a:lnSpc>
                <a:spcPct val="100000"/>
              </a:lnSpc>
              <a:spcBef>
                <a:spcPts val="135"/>
              </a:spcBef>
            </a:pPr>
            <a:r>
              <a:rPr sz="2600" b="1" dirty="0">
                <a:latin typeface="Arial"/>
                <a:cs typeface="Arial"/>
              </a:rPr>
              <a:t>Coach</a:t>
            </a:r>
            <a:r>
              <a:rPr sz="2600" b="1" spc="125" dirty="0">
                <a:latin typeface="Arial"/>
                <a:cs typeface="Arial"/>
              </a:rPr>
              <a:t> </a:t>
            </a:r>
            <a:r>
              <a:rPr sz="2600" b="1" dirty="0">
                <a:solidFill>
                  <a:srgbClr val="7E504F"/>
                </a:solidFill>
                <a:latin typeface="Arial"/>
                <a:cs typeface="Arial"/>
              </a:rPr>
              <a:t>theCoach</a:t>
            </a:r>
            <a:r>
              <a:rPr sz="2600" b="1" spc="125" dirty="0">
                <a:solidFill>
                  <a:srgbClr val="7E504F"/>
                </a:solidFill>
                <a:latin typeface="Arial"/>
                <a:cs typeface="Arial"/>
              </a:rPr>
              <a:t> </a:t>
            </a:r>
            <a:r>
              <a:rPr sz="2600" b="1" dirty="0">
                <a:latin typeface="Arial"/>
                <a:cs typeface="Arial"/>
              </a:rPr>
              <a:t>=</a:t>
            </a:r>
            <a:r>
              <a:rPr sz="2600" b="1" spc="130" dirty="0">
                <a:latin typeface="Arial"/>
                <a:cs typeface="Arial"/>
              </a:rPr>
              <a:t> </a:t>
            </a:r>
            <a:r>
              <a:rPr sz="2600" b="1" dirty="0">
                <a:solidFill>
                  <a:srgbClr val="7E504F"/>
                </a:solidFill>
                <a:latin typeface="Arial"/>
                <a:cs typeface="Arial"/>
              </a:rPr>
              <a:t>context</a:t>
            </a:r>
            <a:r>
              <a:rPr sz="2600" b="1" dirty="0">
                <a:latin typeface="Arial"/>
                <a:cs typeface="Arial"/>
              </a:rPr>
              <a:t>.getBean(</a:t>
            </a:r>
            <a:r>
              <a:rPr sz="2600" b="1" dirty="0">
                <a:solidFill>
                  <a:srgbClr val="3933FF"/>
                </a:solidFill>
                <a:latin typeface="Arial"/>
                <a:cs typeface="Arial"/>
              </a:rPr>
              <a:t>"myCoach"</a:t>
            </a:r>
            <a:r>
              <a:rPr sz="2600" b="1" dirty="0">
                <a:latin typeface="Arial"/>
                <a:cs typeface="Arial"/>
              </a:rPr>
              <a:t>,</a:t>
            </a:r>
            <a:r>
              <a:rPr sz="2600" b="1" spc="125" dirty="0">
                <a:latin typeface="Arial"/>
                <a:cs typeface="Arial"/>
              </a:rPr>
              <a:t> </a:t>
            </a:r>
            <a:r>
              <a:rPr sz="2600" b="1" spc="-10" dirty="0">
                <a:latin typeface="Arial"/>
                <a:cs typeface="Arial"/>
              </a:rPr>
              <a:t>Coach.</a:t>
            </a:r>
            <a:r>
              <a:rPr sz="2600" b="1" spc="-10" dirty="0">
                <a:solidFill>
                  <a:srgbClr val="931A68"/>
                </a:solidFill>
                <a:latin typeface="Arial"/>
                <a:cs typeface="Arial"/>
              </a:rPr>
              <a:t>class</a:t>
            </a:r>
            <a:r>
              <a:rPr sz="2600" b="1" spc="-10" dirty="0">
                <a:latin typeface="Arial"/>
                <a:cs typeface="Arial"/>
              </a:rPr>
              <a:t>);</a:t>
            </a:r>
            <a:endParaRPr sz="2600">
              <a:latin typeface="Arial"/>
              <a:cs typeface="Arial"/>
            </a:endParaRPr>
          </a:p>
        </p:txBody>
      </p:sp>
      <p:sp>
        <p:nvSpPr>
          <p:cNvPr id="9" name="object 9"/>
          <p:cNvSpPr txBox="1"/>
          <p:nvPr/>
        </p:nvSpPr>
        <p:spPr>
          <a:xfrm>
            <a:off x="898267" y="4919086"/>
            <a:ext cx="304800" cy="427990"/>
          </a:xfrm>
          <a:prstGeom prst="rect">
            <a:avLst/>
          </a:prstGeom>
        </p:spPr>
        <p:txBody>
          <a:bodyPr vert="horz" wrap="square" lIns="0" tIns="17145" rIns="0" bIns="0" rtlCol="0">
            <a:spAutoFit/>
          </a:bodyPr>
          <a:lstStyle/>
          <a:p>
            <a:pPr marL="12700">
              <a:lnSpc>
                <a:spcPct val="100000"/>
              </a:lnSpc>
              <a:spcBef>
                <a:spcPts val="135"/>
              </a:spcBef>
            </a:pPr>
            <a:r>
              <a:rPr sz="2600" b="1" spc="-25" dirty="0">
                <a:latin typeface="Arial"/>
                <a:cs typeface="Arial"/>
              </a:rPr>
              <a:t>...</a:t>
            </a:r>
            <a:endParaRPr sz="2600">
              <a:latin typeface="Arial"/>
              <a:cs typeface="Arial"/>
            </a:endParaRPr>
          </a:p>
        </p:txBody>
      </p:sp>
      <p:sp>
        <p:nvSpPr>
          <p:cNvPr id="10" name="object 10"/>
          <p:cNvSpPr txBox="1"/>
          <p:nvPr/>
        </p:nvSpPr>
        <p:spPr>
          <a:xfrm>
            <a:off x="898267" y="6112767"/>
            <a:ext cx="10332720" cy="427990"/>
          </a:xfrm>
          <a:prstGeom prst="rect">
            <a:avLst/>
          </a:prstGeom>
        </p:spPr>
        <p:txBody>
          <a:bodyPr vert="horz" wrap="square" lIns="0" tIns="17145" rIns="0" bIns="0" rtlCol="0">
            <a:spAutoFit/>
          </a:bodyPr>
          <a:lstStyle/>
          <a:p>
            <a:pPr marL="12700">
              <a:lnSpc>
                <a:spcPct val="100000"/>
              </a:lnSpc>
              <a:spcBef>
                <a:spcPts val="135"/>
              </a:spcBef>
            </a:pPr>
            <a:r>
              <a:rPr sz="2600" b="1" dirty="0">
                <a:latin typeface="Arial"/>
                <a:cs typeface="Arial"/>
              </a:rPr>
              <a:t>Coach</a:t>
            </a:r>
            <a:r>
              <a:rPr sz="2600" b="1" spc="135" dirty="0">
                <a:latin typeface="Arial"/>
                <a:cs typeface="Arial"/>
              </a:rPr>
              <a:t> </a:t>
            </a:r>
            <a:r>
              <a:rPr sz="2600" b="1" dirty="0">
                <a:solidFill>
                  <a:srgbClr val="7E504F"/>
                </a:solidFill>
                <a:latin typeface="Arial"/>
                <a:cs typeface="Arial"/>
              </a:rPr>
              <a:t>alphaCoach</a:t>
            </a:r>
            <a:r>
              <a:rPr sz="2600" b="1" spc="130" dirty="0">
                <a:solidFill>
                  <a:srgbClr val="7E504F"/>
                </a:solidFill>
                <a:latin typeface="Arial"/>
                <a:cs typeface="Arial"/>
              </a:rPr>
              <a:t> </a:t>
            </a:r>
            <a:r>
              <a:rPr sz="2600" b="1" dirty="0">
                <a:latin typeface="Arial"/>
                <a:cs typeface="Arial"/>
              </a:rPr>
              <a:t>=</a:t>
            </a:r>
            <a:r>
              <a:rPr sz="2600" b="1" spc="135" dirty="0">
                <a:latin typeface="Arial"/>
                <a:cs typeface="Arial"/>
              </a:rPr>
              <a:t> </a:t>
            </a:r>
            <a:r>
              <a:rPr sz="2600" b="1" dirty="0">
                <a:solidFill>
                  <a:srgbClr val="7E504F"/>
                </a:solidFill>
                <a:latin typeface="Arial"/>
                <a:cs typeface="Arial"/>
              </a:rPr>
              <a:t>context</a:t>
            </a:r>
            <a:r>
              <a:rPr sz="2600" b="1" dirty="0">
                <a:latin typeface="Arial"/>
                <a:cs typeface="Arial"/>
              </a:rPr>
              <a:t>.getBean(</a:t>
            </a:r>
            <a:r>
              <a:rPr sz="2600" b="1" dirty="0">
                <a:solidFill>
                  <a:srgbClr val="3933FF"/>
                </a:solidFill>
                <a:latin typeface="Arial"/>
                <a:cs typeface="Arial"/>
              </a:rPr>
              <a:t>"myCoach"</a:t>
            </a:r>
            <a:r>
              <a:rPr sz="2600" b="1" dirty="0">
                <a:latin typeface="Arial"/>
                <a:cs typeface="Arial"/>
              </a:rPr>
              <a:t>,</a:t>
            </a:r>
            <a:r>
              <a:rPr sz="2600" b="1" spc="140" dirty="0">
                <a:latin typeface="Arial"/>
                <a:cs typeface="Arial"/>
              </a:rPr>
              <a:t> </a:t>
            </a:r>
            <a:r>
              <a:rPr sz="2600" b="1" spc="-10" dirty="0">
                <a:latin typeface="Arial"/>
                <a:cs typeface="Arial"/>
              </a:rPr>
              <a:t>Coach.</a:t>
            </a:r>
            <a:r>
              <a:rPr sz="2600" b="1" spc="-10" dirty="0">
                <a:solidFill>
                  <a:srgbClr val="931A68"/>
                </a:solidFill>
                <a:latin typeface="Arial"/>
                <a:cs typeface="Arial"/>
              </a:rPr>
              <a:t>class</a:t>
            </a:r>
            <a:r>
              <a:rPr sz="2600" b="1" spc="-10" dirty="0">
                <a:latin typeface="Arial"/>
                <a:cs typeface="Arial"/>
              </a:rPr>
              <a:t>);</a:t>
            </a:r>
            <a:endParaRPr sz="2600">
              <a:latin typeface="Arial"/>
              <a:cs typeface="Arial"/>
            </a:endParaRPr>
          </a:p>
        </p:txBody>
      </p:sp>
      <p:grpSp>
        <p:nvGrpSpPr>
          <p:cNvPr id="11" name="object 11"/>
          <p:cNvGrpSpPr/>
          <p:nvPr/>
        </p:nvGrpSpPr>
        <p:grpSpPr>
          <a:xfrm>
            <a:off x="11646043" y="4083886"/>
            <a:ext cx="2617470" cy="2213610"/>
            <a:chOff x="11646043" y="4083886"/>
            <a:chExt cx="2617470" cy="2213610"/>
          </a:xfrm>
        </p:grpSpPr>
        <p:pic>
          <p:nvPicPr>
            <p:cNvPr id="12" name="object 12"/>
            <p:cNvPicPr/>
            <p:nvPr/>
          </p:nvPicPr>
          <p:blipFill>
            <a:blip r:embed="rId4" cstate="print"/>
            <a:stretch>
              <a:fillRect/>
            </a:stretch>
          </p:blipFill>
          <p:spPr>
            <a:xfrm>
              <a:off x="11646043" y="4083886"/>
              <a:ext cx="2569743" cy="579037"/>
            </a:xfrm>
            <a:prstGeom prst="rect">
              <a:avLst/>
            </a:prstGeom>
          </p:spPr>
        </p:pic>
        <p:pic>
          <p:nvPicPr>
            <p:cNvPr id="13" name="object 13"/>
            <p:cNvPicPr/>
            <p:nvPr/>
          </p:nvPicPr>
          <p:blipFill>
            <a:blip r:embed="rId5" cstate="print"/>
            <a:stretch>
              <a:fillRect/>
            </a:stretch>
          </p:blipFill>
          <p:spPr>
            <a:xfrm>
              <a:off x="11835262" y="5495537"/>
              <a:ext cx="2428250" cy="801607"/>
            </a:xfrm>
            <a:prstGeom prst="rect">
              <a:avLst/>
            </a:prstGeom>
          </p:spPr>
        </p:pic>
      </p:grpSp>
      <p:sp>
        <p:nvSpPr>
          <p:cNvPr id="14" name="object 14"/>
          <p:cNvSpPr txBox="1"/>
          <p:nvPr/>
        </p:nvSpPr>
        <p:spPr>
          <a:xfrm>
            <a:off x="15431856" y="1516049"/>
            <a:ext cx="2147570" cy="829944"/>
          </a:xfrm>
          <a:prstGeom prst="rect">
            <a:avLst/>
          </a:prstGeom>
        </p:spPr>
        <p:txBody>
          <a:bodyPr vert="horz" wrap="square" lIns="0" tIns="15875" rIns="0" bIns="0" rtlCol="0">
            <a:spAutoFit/>
          </a:bodyPr>
          <a:lstStyle/>
          <a:p>
            <a:pPr marL="12700">
              <a:lnSpc>
                <a:spcPct val="100000"/>
              </a:lnSpc>
              <a:spcBef>
                <a:spcPts val="125"/>
              </a:spcBef>
            </a:pPr>
            <a:r>
              <a:rPr sz="5250" b="1" spc="-10" dirty="0">
                <a:latin typeface="Arial"/>
                <a:cs typeface="Arial"/>
              </a:rPr>
              <a:t>Spring</a:t>
            </a:r>
            <a:endParaRPr sz="525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0928985" cy="1021080"/>
          </a:xfrm>
          <a:prstGeom prst="rect">
            <a:avLst/>
          </a:prstGeom>
        </p:spPr>
        <p:txBody>
          <a:bodyPr vert="horz" wrap="square" lIns="0" tIns="16510" rIns="0" bIns="0" rtlCol="0">
            <a:spAutoFit/>
          </a:bodyPr>
          <a:lstStyle/>
          <a:p>
            <a:pPr marL="12700">
              <a:lnSpc>
                <a:spcPct val="100000"/>
              </a:lnSpc>
              <a:spcBef>
                <a:spcPts val="130"/>
              </a:spcBef>
            </a:pPr>
            <a:r>
              <a:rPr sz="6500" spc="-105" dirty="0">
                <a:latin typeface="Book Antiqua"/>
                <a:cs typeface="Book Antiqua"/>
              </a:rPr>
              <a:t>Explicitly</a:t>
            </a:r>
            <a:r>
              <a:rPr sz="6500" spc="-215" dirty="0">
                <a:latin typeface="Book Antiqua"/>
                <a:cs typeface="Book Antiqua"/>
              </a:rPr>
              <a:t> </a:t>
            </a:r>
            <a:r>
              <a:rPr sz="6500" spc="-160" dirty="0">
                <a:latin typeface="Book Antiqua"/>
                <a:cs typeface="Book Antiqua"/>
              </a:rPr>
              <a:t>Specify</a:t>
            </a:r>
            <a:r>
              <a:rPr sz="6500" spc="-210" dirty="0">
                <a:latin typeface="Book Antiqua"/>
                <a:cs typeface="Book Antiqua"/>
              </a:rPr>
              <a:t> </a:t>
            </a:r>
            <a:r>
              <a:rPr sz="6500" dirty="0">
                <a:latin typeface="Book Antiqua"/>
                <a:cs typeface="Book Antiqua"/>
              </a:rPr>
              <a:t>Bean</a:t>
            </a:r>
            <a:r>
              <a:rPr sz="6500" spc="-215" dirty="0">
                <a:latin typeface="Book Antiqua"/>
                <a:cs typeface="Book Antiqua"/>
              </a:rPr>
              <a:t> </a:t>
            </a:r>
            <a:r>
              <a:rPr sz="6500" spc="-10" dirty="0">
                <a:latin typeface="Book Antiqua"/>
                <a:cs typeface="Book Antiqua"/>
              </a:rPr>
              <a:t>Scope</a:t>
            </a:r>
            <a:endParaRPr sz="6500">
              <a:latin typeface="Book Antiqua"/>
              <a:cs typeface="Book Antiqua"/>
            </a:endParaRPr>
          </a:p>
        </p:txBody>
      </p:sp>
      <p:grpSp>
        <p:nvGrpSpPr>
          <p:cNvPr id="3" name="object 3"/>
          <p:cNvGrpSpPr/>
          <p:nvPr/>
        </p:nvGrpSpPr>
        <p:grpSpPr>
          <a:xfrm>
            <a:off x="2321235" y="2988633"/>
            <a:ext cx="13147040" cy="6065520"/>
            <a:chOff x="2321235" y="2988633"/>
            <a:chExt cx="13147040" cy="6065520"/>
          </a:xfrm>
        </p:grpSpPr>
        <p:sp>
          <p:nvSpPr>
            <p:cNvPr id="4" name="object 4"/>
            <p:cNvSpPr/>
            <p:nvPr/>
          </p:nvSpPr>
          <p:spPr>
            <a:xfrm>
              <a:off x="2499240" y="3103813"/>
              <a:ext cx="12791440" cy="5605145"/>
            </a:xfrm>
            <a:custGeom>
              <a:avLst/>
              <a:gdLst/>
              <a:ahLst/>
              <a:cxnLst/>
              <a:rect l="l" t="t" r="r" b="b"/>
              <a:pathLst>
                <a:path w="12791440" h="5605145">
                  <a:moveTo>
                    <a:pt x="0" y="0"/>
                  </a:moveTo>
                  <a:lnTo>
                    <a:pt x="12790838" y="0"/>
                  </a:lnTo>
                  <a:lnTo>
                    <a:pt x="12790838" y="5604541"/>
                  </a:lnTo>
                  <a:lnTo>
                    <a:pt x="0" y="560454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21235" y="2988633"/>
              <a:ext cx="13146845" cy="6065260"/>
            </a:xfrm>
            <a:prstGeom prst="rect">
              <a:avLst/>
            </a:prstGeom>
          </p:spPr>
        </p:pic>
      </p:grpSp>
      <p:sp>
        <p:nvSpPr>
          <p:cNvPr id="6" name="object 6"/>
          <p:cNvSpPr txBox="1"/>
          <p:nvPr/>
        </p:nvSpPr>
        <p:spPr>
          <a:xfrm>
            <a:off x="2552666" y="3149507"/>
            <a:ext cx="12527280" cy="548703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beans</a:t>
            </a:r>
            <a:r>
              <a:rPr sz="3950" b="1" spc="-10" dirty="0">
                <a:solidFill>
                  <a:srgbClr val="4E9192"/>
                </a:solidFill>
                <a:latin typeface="Arial"/>
                <a:cs typeface="Arial"/>
              </a:rPr>
              <a:t> </a:t>
            </a:r>
            <a:r>
              <a:rPr sz="3950" b="1" dirty="0">
                <a:solidFill>
                  <a:srgbClr val="932192"/>
                </a:solidFill>
                <a:latin typeface="Arial"/>
                <a:cs typeface="Arial"/>
              </a:rPr>
              <a:t>…</a:t>
            </a:r>
            <a:r>
              <a:rPr sz="3950" b="1" spc="-10" dirty="0">
                <a:solidFill>
                  <a:srgbClr val="932192"/>
                </a:solidFill>
                <a:latin typeface="Arial"/>
                <a:cs typeface="Arial"/>
              </a:rPr>
              <a:t> </a:t>
            </a:r>
            <a:r>
              <a:rPr sz="3950" b="1" spc="-50" dirty="0">
                <a:solidFill>
                  <a:srgbClr val="009193"/>
                </a:solidFill>
                <a:latin typeface="Arial"/>
                <a:cs typeface="Arial"/>
              </a:rPr>
              <a:t>&gt;</a:t>
            </a:r>
            <a:endParaRPr sz="3950">
              <a:latin typeface="Arial"/>
              <a:cs typeface="Arial"/>
            </a:endParaRPr>
          </a:p>
          <a:p>
            <a:pPr>
              <a:lnSpc>
                <a:spcPct val="100000"/>
              </a:lnSpc>
              <a:spcBef>
                <a:spcPts val="10"/>
              </a:spcBef>
            </a:pPr>
            <a:endParaRPr sz="4150">
              <a:latin typeface="Arial"/>
              <a:cs typeface="Arial"/>
            </a:endParaRPr>
          </a:p>
          <a:p>
            <a:pPr marL="1129665" marR="5080" indent="-558800">
              <a:lnSpc>
                <a:spcPct val="100899"/>
              </a:lnSpc>
              <a:tabLst>
                <a:tab pos="2316480" algn="l"/>
              </a:tabLst>
            </a:pPr>
            <a:r>
              <a:rPr sz="3950" b="1" spc="-10" dirty="0">
                <a:solidFill>
                  <a:srgbClr val="009193"/>
                </a:solidFill>
                <a:latin typeface="Arial"/>
                <a:cs typeface="Arial"/>
              </a:rPr>
              <a:t>&lt;</a:t>
            </a:r>
            <a:r>
              <a:rPr sz="3950" b="1" spc="-10" dirty="0">
                <a:solidFill>
                  <a:srgbClr val="4E9192"/>
                </a:solidFill>
                <a:latin typeface="Arial"/>
                <a:cs typeface="Arial"/>
              </a:rPr>
              <a:t>bean</a:t>
            </a:r>
            <a:r>
              <a:rPr sz="3950" b="1" dirty="0">
                <a:solidFill>
                  <a:srgbClr val="4E9192"/>
                </a:solidFill>
                <a:latin typeface="Arial"/>
                <a:cs typeface="Arial"/>
              </a:rPr>
              <a:t>	</a:t>
            </a:r>
            <a:r>
              <a:rPr sz="3950" b="1" spc="-10" dirty="0">
                <a:solidFill>
                  <a:srgbClr val="932192"/>
                </a:solidFill>
                <a:latin typeface="Arial"/>
                <a:cs typeface="Arial"/>
              </a:rPr>
              <a:t>id</a:t>
            </a:r>
            <a:r>
              <a:rPr sz="3950" b="1" spc="-10" dirty="0">
                <a:latin typeface="Arial"/>
                <a:cs typeface="Arial"/>
              </a:rPr>
              <a:t>=</a:t>
            </a:r>
            <a:r>
              <a:rPr sz="3950" b="1" i="1" spc="-10" dirty="0">
                <a:solidFill>
                  <a:srgbClr val="3933FF"/>
                </a:solidFill>
                <a:latin typeface="Arial"/>
                <a:cs typeface="Arial"/>
              </a:rPr>
              <a:t>"myCoach" </a:t>
            </a:r>
            <a:r>
              <a:rPr sz="3950" b="1" spc="-10" dirty="0">
                <a:solidFill>
                  <a:srgbClr val="932192"/>
                </a:solidFill>
                <a:latin typeface="Arial"/>
                <a:cs typeface="Arial"/>
              </a:rPr>
              <a:t>class</a:t>
            </a:r>
            <a:r>
              <a:rPr sz="3950" b="1" spc="-10" dirty="0">
                <a:latin typeface="Arial"/>
                <a:cs typeface="Arial"/>
              </a:rPr>
              <a:t>=</a:t>
            </a:r>
            <a:r>
              <a:rPr sz="3950" b="1" i="1" spc="-10" dirty="0">
                <a:solidFill>
                  <a:srgbClr val="3933FF"/>
                </a:solidFill>
                <a:latin typeface="Arial"/>
                <a:cs typeface="Arial"/>
              </a:rPr>
              <a:t>"com.luv2code.springdemo.TrackCoach" </a:t>
            </a:r>
            <a:r>
              <a:rPr sz="3950" b="1" spc="-10" dirty="0">
                <a:solidFill>
                  <a:srgbClr val="932192"/>
                </a:solidFill>
                <a:latin typeface="Arial"/>
                <a:cs typeface="Arial"/>
              </a:rPr>
              <a:t>scope</a:t>
            </a:r>
            <a:r>
              <a:rPr sz="3950" b="1" spc="-10" dirty="0">
                <a:latin typeface="Arial"/>
                <a:cs typeface="Arial"/>
              </a:rPr>
              <a:t>=</a:t>
            </a:r>
            <a:r>
              <a:rPr sz="3950" b="1" i="1" spc="-10" dirty="0">
                <a:solidFill>
                  <a:srgbClr val="3933FF"/>
                </a:solidFill>
                <a:latin typeface="Arial"/>
                <a:cs typeface="Arial"/>
              </a:rPr>
              <a:t>"singleton"</a:t>
            </a:r>
            <a:r>
              <a:rPr sz="3950" b="1" spc="-10" dirty="0">
                <a:solidFill>
                  <a:srgbClr val="009193"/>
                </a:solidFill>
                <a:latin typeface="Arial"/>
                <a:cs typeface="Arial"/>
              </a:rPr>
              <a:t>&gt;</a:t>
            </a:r>
            <a:endParaRPr sz="3950">
              <a:latin typeface="Arial"/>
              <a:cs typeface="Arial"/>
            </a:endParaRPr>
          </a:p>
          <a:p>
            <a:pPr marL="1520190">
              <a:lnSpc>
                <a:spcPct val="100000"/>
              </a:lnSpc>
              <a:spcBef>
                <a:spcPts val="40"/>
              </a:spcBef>
            </a:pPr>
            <a:r>
              <a:rPr sz="3950" b="1" spc="5" dirty="0">
                <a:solidFill>
                  <a:srgbClr val="932192"/>
                </a:solidFill>
                <a:latin typeface="Arial"/>
                <a:cs typeface="Arial"/>
              </a:rPr>
              <a:t>…</a:t>
            </a:r>
            <a:endParaRPr sz="3950">
              <a:latin typeface="Arial"/>
              <a:cs typeface="Arial"/>
            </a:endParaRPr>
          </a:p>
          <a:p>
            <a:pPr marL="570865">
              <a:lnSpc>
                <a:spcPct val="100000"/>
              </a:lnSpc>
              <a:spcBef>
                <a:spcPts val="45"/>
              </a:spcBef>
            </a:pPr>
            <a:r>
              <a:rPr sz="3950" b="1" spc="-10" dirty="0">
                <a:solidFill>
                  <a:srgbClr val="009193"/>
                </a:solidFill>
                <a:latin typeface="Arial"/>
                <a:cs typeface="Arial"/>
              </a:rPr>
              <a:t>&lt;/</a:t>
            </a:r>
            <a:r>
              <a:rPr sz="3950" b="1" spc="-10" dirty="0">
                <a:solidFill>
                  <a:srgbClr val="4E9192"/>
                </a:solidFill>
                <a:latin typeface="Arial"/>
                <a:cs typeface="Arial"/>
              </a:rPr>
              <a:t>bean</a:t>
            </a:r>
            <a:r>
              <a:rPr sz="3950" b="1" spc="-10" dirty="0">
                <a:solidFill>
                  <a:srgbClr val="009193"/>
                </a:solidFill>
                <a:latin typeface="Arial"/>
                <a:cs typeface="Arial"/>
              </a:rPr>
              <a:t>&gt;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b="1" spc="-10" dirty="0">
                <a:solidFill>
                  <a:srgbClr val="009193"/>
                </a:solidFill>
                <a:latin typeface="Arial"/>
                <a:cs typeface="Arial"/>
              </a:rPr>
              <a:t>&lt;/</a:t>
            </a:r>
            <a:r>
              <a:rPr sz="3950" b="1" spc="-10" dirty="0">
                <a:solidFill>
                  <a:srgbClr val="4E9192"/>
                </a:solidFill>
                <a:latin typeface="Arial"/>
                <a:cs typeface="Arial"/>
              </a:rPr>
              <a:t>beans</a:t>
            </a:r>
            <a:r>
              <a:rPr sz="3950" b="1" spc="-10" dirty="0">
                <a:solidFill>
                  <a:srgbClr val="009193"/>
                </a:solidFill>
                <a:latin typeface="Arial"/>
                <a:cs typeface="Arial"/>
              </a:rPr>
              <a:t>&gt;</a:t>
            </a:r>
            <a:endParaRPr sz="395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576685" cy="1021080"/>
          </a:xfrm>
          <a:prstGeom prst="rect">
            <a:avLst/>
          </a:prstGeom>
        </p:spPr>
        <p:txBody>
          <a:bodyPr vert="horz" wrap="square" lIns="0" tIns="16510" rIns="0" bIns="0" rtlCol="0">
            <a:spAutoFit/>
          </a:bodyPr>
          <a:lstStyle/>
          <a:p>
            <a:pPr marL="12700">
              <a:lnSpc>
                <a:spcPct val="100000"/>
              </a:lnSpc>
              <a:spcBef>
                <a:spcPts val="130"/>
              </a:spcBef>
            </a:pPr>
            <a:r>
              <a:rPr sz="6500" spc="-140" dirty="0">
                <a:latin typeface="Book Antiqua"/>
                <a:cs typeface="Book Antiqua"/>
              </a:rPr>
              <a:t>Additional</a:t>
            </a:r>
            <a:r>
              <a:rPr sz="6500" spc="-250" dirty="0">
                <a:latin typeface="Book Antiqua"/>
                <a:cs typeface="Book Antiqua"/>
              </a:rPr>
              <a:t> </a:t>
            </a:r>
            <a:r>
              <a:rPr sz="6500" dirty="0">
                <a:latin typeface="Book Antiqua"/>
                <a:cs typeface="Book Antiqua"/>
              </a:rPr>
              <a:t>Spring</a:t>
            </a:r>
            <a:r>
              <a:rPr sz="6500" spc="-250" dirty="0">
                <a:latin typeface="Book Antiqua"/>
                <a:cs typeface="Book Antiqua"/>
              </a:rPr>
              <a:t> </a:t>
            </a:r>
            <a:r>
              <a:rPr sz="6500" dirty="0">
                <a:latin typeface="Book Antiqua"/>
                <a:cs typeface="Book Antiqua"/>
              </a:rPr>
              <a:t>Bean</a:t>
            </a:r>
            <a:r>
              <a:rPr sz="6500" spc="-245" dirty="0">
                <a:latin typeface="Book Antiqua"/>
                <a:cs typeface="Book Antiqua"/>
              </a:rPr>
              <a:t> </a:t>
            </a:r>
            <a:r>
              <a:rPr sz="6500" spc="-10" dirty="0">
                <a:latin typeface="Book Antiqua"/>
                <a:cs typeface="Book Antiqua"/>
              </a:rPr>
              <a:t>Scopes</a:t>
            </a:r>
            <a:endParaRPr sz="6500">
              <a:latin typeface="Book Antiqua"/>
              <a:cs typeface="Book Antiqua"/>
            </a:endParaRPr>
          </a:p>
        </p:txBody>
      </p:sp>
      <p:grpSp>
        <p:nvGrpSpPr>
          <p:cNvPr id="3" name="object 3"/>
          <p:cNvGrpSpPr/>
          <p:nvPr/>
        </p:nvGrpSpPr>
        <p:grpSpPr>
          <a:xfrm>
            <a:off x="1350744" y="2544425"/>
            <a:ext cx="17640300" cy="1158875"/>
            <a:chOff x="1350744" y="2544425"/>
            <a:chExt cx="17640300" cy="1158875"/>
          </a:xfrm>
        </p:grpSpPr>
        <p:pic>
          <p:nvPicPr>
            <p:cNvPr id="4" name="object 4"/>
            <p:cNvPicPr/>
            <p:nvPr/>
          </p:nvPicPr>
          <p:blipFill>
            <a:blip r:embed="rId3" cstate="print"/>
            <a:stretch>
              <a:fillRect/>
            </a:stretch>
          </p:blipFill>
          <p:spPr>
            <a:xfrm>
              <a:off x="1350744" y="2544425"/>
              <a:ext cx="17640028" cy="1158464"/>
            </a:xfrm>
            <a:prstGeom prst="rect">
              <a:avLst/>
            </a:prstGeom>
          </p:spPr>
        </p:pic>
        <p:pic>
          <p:nvPicPr>
            <p:cNvPr id="5" name="object 5"/>
            <p:cNvPicPr/>
            <p:nvPr/>
          </p:nvPicPr>
          <p:blipFill>
            <a:blip r:embed="rId4" cstate="print"/>
            <a:stretch>
              <a:fillRect/>
            </a:stretch>
          </p:blipFill>
          <p:spPr>
            <a:xfrm>
              <a:off x="3245974" y="2942318"/>
              <a:ext cx="1340273" cy="460718"/>
            </a:xfrm>
            <a:prstGeom prst="rect">
              <a:avLst/>
            </a:prstGeom>
          </p:spPr>
        </p:pic>
        <p:pic>
          <p:nvPicPr>
            <p:cNvPr id="6" name="object 6"/>
            <p:cNvPicPr/>
            <p:nvPr/>
          </p:nvPicPr>
          <p:blipFill>
            <a:blip r:embed="rId5" cstate="print"/>
            <a:stretch>
              <a:fillRect/>
            </a:stretch>
          </p:blipFill>
          <p:spPr>
            <a:xfrm>
              <a:off x="11538915" y="2942318"/>
              <a:ext cx="2408303" cy="460718"/>
            </a:xfrm>
            <a:prstGeom prst="rect">
              <a:avLst/>
            </a:prstGeom>
          </p:spPr>
        </p:pic>
      </p:grpSp>
      <p:pic>
        <p:nvPicPr>
          <p:cNvPr id="7" name="object 7"/>
          <p:cNvPicPr/>
          <p:nvPr/>
        </p:nvPicPr>
        <p:blipFill>
          <a:blip r:embed="rId6" cstate="print"/>
          <a:stretch>
            <a:fillRect/>
          </a:stretch>
        </p:blipFill>
        <p:spPr>
          <a:xfrm>
            <a:off x="2921377" y="4104587"/>
            <a:ext cx="1968526" cy="460718"/>
          </a:xfrm>
          <a:prstGeom prst="rect">
            <a:avLst/>
          </a:prstGeom>
        </p:spPr>
      </p:pic>
      <p:pic>
        <p:nvPicPr>
          <p:cNvPr id="8" name="object 8"/>
          <p:cNvPicPr/>
          <p:nvPr/>
        </p:nvPicPr>
        <p:blipFill>
          <a:blip r:embed="rId7" cstate="print"/>
          <a:stretch>
            <a:fillRect/>
          </a:stretch>
        </p:blipFill>
        <p:spPr>
          <a:xfrm>
            <a:off x="6952667" y="4104587"/>
            <a:ext cx="11549386" cy="460718"/>
          </a:xfrm>
          <a:prstGeom prst="rect">
            <a:avLst/>
          </a:prstGeom>
        </p:spPr>
      </p:pic>
      <p:grpSp>
        <p:nvGrpSpPr>
          <p:cNvPr id="9" name="object 9"/>
          <p:cNvGrpSpPr/>
          <p:nvPr/>
        </p:nvGrpSpPr>
        <p:grpSpPr>
          <a:xfrm>
            <a:off x="1350744" y="4861352"/>
            <a:ext cx="17640300" cy="1158875"/>
            <a:chOff x="1350744" y="4861352"/>
            <a:chExt cx="17640300" cy="1158875"/>
          </a:xfrm>
        </p:grpSpPr>
        <p:sp>
          <p:nvSpPr>
            <p:cNvPr id="10" name="object 10"/>
            <p:cNvSpPr/>
            <p:nvPr/>
          </p:nvSpPr>
          <p:spPr>
            <a:xfrm>
              <a:off x="1350733" y="4861362"/>
              <a:ext cx="17640300" cy="1158875"/>
            </a:xfrm>
            <a:custGeom>
              <a:avLst/>
              <a:gdLst/>
              <a:ahLst/>
              <a:cxnLst/>
              <a:rect l="l" t="t" r="r" b="b"/>
              <a:pathLst>
                <a:path w="17640300" h="1158875">
                  <a:moveTo>
                    <a:pt x="17640034" y="0"/>
                  </a:moveTo>
                  <a:lnTo>
                    <a:pt x="5136781" y="0"/>
                  </a:lnTo>
                  <a:lnTo>
                    <a:pt x="0" y="0"/>
                  </a:lnTo>
                  <a:lnTo>
                    <a:pt x="0" y="1158455"/>
                  </a:lnTo>
                  <a:lnTo>
                    <a:pt x="5136781" y="1158455"/>
                  </a:lnTo>
                  <a:lnTo>
                    <a:pt x="17640034" y="1158455"/>
                  </a:lnTo>
                  <a:lnTo>
                    <a:pt x="17640034" y="0"/>
                  </a:lnTo>
                  <a:close/>
                </a:path>
              </a:pathLst>
            </a:custGeom>
            <a:solidFill>
              <a:srgbClr val="EEEBE2">
                <a:alpha val="84999"/>
              </a:srgbClr>
            </a:solidFill>
          </p:spPr>
          <p:txBody>
            <a:bodyPr wrap="square" lIns="0" tIns="0" rIns="0" bIns="0" rtlCol="0"/>
            <a:lstStyle/>
            <a:p>
              <a:endParaRPr/>
            </a:p>
          </p:txBody>
        </p:sp>
        <p:pic>
          <p:nvPicPr>
            <p:cNvPr id="11" name="object 11"/>
            <p:cNvPicPr/>
            <p:nvPr/>
          </p:nvPicPr>
          <p:blipFill>
            <a:blip r:embed="rId8" cstate="print"/>
            <a:stretch>
              <a:fillRect/>
            </a:stretch>
          </p:blipFill>
          <p:spPr>
            <a:xfrm>
              <a:off x="2900435" y="5266855"/>
              <a:ext cx="2031351" cy="450248"/>
            </a:xfrm>
            <a:prstGeom prst="rect">
              <a:avLst/>
            </a:prstGeom>
          </p:spPr>
        </p:pic>
        <p:pic>
          <p:nvPicPr>
            <p:cNvPr id="12" name="object 12"/>
            <p:cNvPicPr/>
            <p:nvPr/>
          </p:nvPicPr>
          <p:blipFill>
            <a:blip r:embed="rId9" cstate="print"/>
            <a:stretch>
              <a:fillRect/>
            </a:stretch>
          </p:blipFill>
          <p:spPr>
            <a:xfrm>
              <a:off x="7214440" y="5256384"/>
              <a:ext cx="11036313" cy="460718"/>
            </a:xfrm>
            <a:prstGeom prst="rect">
              <a:avLst/>
            </a:prstGeom>
          </p:spPr>
        </p:pic>
      </p:grpSp>
      <p:pic>
        <p:nvPicPr>
          <p:cNvPr id="13" name="object 13"/>
          <p:cNvPicPr/>
          <p:nvPr/>
        </p:nvPicPr>
        <p:blipFill>
          <a:blip r:embed="rId10" cstate="print"/>
          <a:stretch>
            <a:fillRect/>
          </a:stretch>
        </p:blipFill>
        <p:spPr>
          <a:xfrm>
            <a:off x="3120323" y="6429123"/>
            <a:ext cx="1612516" cy="450248"/>
          </a:xfrm>
          <a:prstGeom prst="rect">
            <a:avLst/>
          </a:prstGeom>
        </p:spPr>
      </p:pic>
      <p:pic>
        <p:nvPicPr>
          <p:cNvPr id="14" name="object 14"/>
          <p:cNvPicPr/>
          <p:nvPr/>
        </p:nvPicPr>
        <p:blipFill>
          <a:blip r:embed="rId11" cstate="print"/>
          <a:stretch>
            <a:fillRect/>
          </a:stretch>
        </p:blipFill>
        <p:spPr>
          <a:xfrm>
            <a:off x="7046905" y="6418652"/>
            <a:ext cx="11360910" cy="460718"/>
          </a:xfrm>
          <a:prstGeom prst="rect">
            <a:avLst/>
          </a:prstGeom>
        </p:spPr>
      </p:pic>
      <p:grpSp>
        <p:nvGrpSpPr>
          <p:cNvPr id="15" name="object 15"/>
          <p:cNvGrpSpPr/>
          <p:nvPr/>
        </p:nvGrpSpPr>
        <p:grpSpPr>
          <a:xfrm>
            <a:off x="1350744" y="7178279"/>
            <a:ext cx="17640300" cy="1158875"/>
            <a:chOff x="1350744" y="7178279"/>
            <a:chExt cx="17640300" cy="1158875"/>
          </a:xfrm>
        </p:grpSpPr>
        <p:sp>
          <p:nvSpPr>
            <p:cNvPr id="16" name="object 16"/>
            <p:cNvSpPr/>
            <p:nvPr/>
          </p:nvSpPr>
          <p:spPr>
            <a:xfrm>
              <a:off x="1350733" y="7178287"/>
              <a:ext cx="17640300" cy="1158875"/>
            </a:xfrm>
            <a:custGeom>
              <a:avLst/>
              <a:gdLst/>
              <a:ahLst/>
              <a:cxnLst/>
              <a:rect l="l" t="t" r="r" b="b"/>
              <a:pathLst>
                <a:path w="17640300" h="1158875">
                  <a:moveTo>
                    <a:pt x="17640034" y="0"/>
                  </a:moveTo>
                  <a:lnTo>
                    <a:pt x="5136781" y="0"/>
                  </a:lnTo>
                  <a:lnTo>
                    <a:pt x="0" y="0"/>
                  </a:lnTo>
                  <a:lnTo>
                    <a:pt x="0" y="1158468"/>
                  </a:lnTo>
                  <a:lnTo>
                    <a:pt x="5136781" y="1158468"/>
                  </a:lnTo>
                  <a:lnTo>
                    <a:pt x="17640034" y="1158468"/>
                  </a:lnTo>
                  <a:lnTo>
                    <a:pt x="17640034" y="0"/>
                  </a:lnTo>
                  <a:close/>
                </a:path>
              </a:pathLst>
            </a:custGeom>
            <a:solidFill>
              <a:srgbClr val="EEEBE2">
                <a:alpha val="84999"/>
              </a:srgbClr>
            </a:solidFill>
          </p:spPr>
          <p:txBody>
            <a:bodyPr wrap="square" lIns="0" tIns="0" rIns="0" bIns="0" rtlCol="0"/>
            <a:lstStyle/>
            <a:p>
              <a:endParaRPr/>
            </a:p>
          </p:txBody>
        </p:sp>
        <p:pic>
          <p:nvPicPr>
            <p:cNvPr id="17" name="object 17"/>
            <p:cNvPicPr/>
            <p:nvPr/>
          </p:nvPicPr>
          <p:blipFill>
            <a:blip r:embed="rId12" cstate="print"/>
            <a:stretch>
              <a:fillRect/>
            </a:stretch>
          </p:blipFill>
          <p:spPr>
            <a:xfrm>
              <a:off x="3078440" y="7580920"/>
              <a:ext cx="1654399" cy="376951"/>
            </a:xfrm>
            <a:prstGeom prst="rect">
              <a:avLst/>
            </a:prstGeom>
          </p:spPr>
        </p:pic>
        <p:pic>
          <p:nvPicPr>
            <p:cNvPr id="18" name="object 18"/>
            <p:cNvPicPr/>
            <p:nvPr/>
          </p:nvPicPr>
          <p:blipFill>
            <a:blip r:embed="rId13" cstate="print"/>
            <a:stretch>
              <a:fillRect/>
            </a:stretch>
          </p:blipFill>
          <p:spPr>
            <a:xfrm>
              <a:off x="7036435" y="7580920"/>
              <a:ext cx="11381852" cy="460718"/>
            </a:xfrm>
            <a:prstGeom prst="rect">
              <a:avLst/>
            </a:prstGeom>
          </p:spPr>
        </p:pic>
      </p:grpSp>
      <p:pic>
        <p:nvPicPr>
          <p:cNvPr id="19" name="object 19"/>
          <p:cNvPicPr/>
          <p:nvPr/>
        </p:nvPicPr>
        <p:blipFill>
          <a:blip r:embed="rId14" cstate="print"/>
          <a:stretch>
            <a:fillRect/>
          </a:stretch>
        </p:blipFill>
        <p:spPr>
          <a:xfrm>
            <a:off x="2366420" y="8732718"/>
            <a:ext cx="3088911" cy="460718"/>
          </a:xfrm>
          <a:prstGeom prst="rect">
            <a:avLst/>
          </a:prstGeom>
        </p:spPr>
      </p:pic>
      <p:pic>
        <p:nvPicPr>
          <p:cNvPr id="20" name="object 20"/>
          <p:cNvPicPr/>
          <p:nvPr/>
        </p:nvPicPr>
        <p:blipFill>
          <a:blip r:embed="rId15" cstate="print"/>
          <a:stretch>
            <a:fillRect/>
          </a:stretch>
        </p:blipFill>
        <p:spPr>
          <a:xfrm>
            <a:off x="7109731" y="8481417"/>
            <a:ext cx="11256201" cy="460718"/>
          </a:xfrm>
          <a:prstGeom prst="rect">
            <a:avLst/>
          </a:prstGeom>
        </p:spPr>
      </p:pic>
      <p:pic>
        <p:nvPicPr>
          <p:cNvPr id="21" name="object 21"/>
          <p:cNvPicPr/>
          <p:nvPr/>
        </p:nvPicPr>
        <p:blipFill>
          <a:blip r:embed="rId16" cstate="print"/>
          <a:stretch>
            <a:fillRect/>
          </a:stretch>
        </p:blipFill>
        <p:spPr>
          <a:xfrm>
            <a:off x="12188110" y="9067786"/>
            <a:ext cx="1078501" cy="376951"/>
          </a:xfrm>
          <a:prstGeom prst="rect">
            <a:avLst/>
          </a:prstGeom>
        </p:spPr>
      </p:pic>
      <p:graphicFrame>
        <p:nvGraphicFramePr>
          <p:cNvPr id="22" name="object 22"/>
          <p:cNvGraphicFramePr>
            <a:graphicFrameLocks noGrp="1"/>
          </p:cNvGraphicFramePr>
          <p:nvPr/>
        </p:nvGraphicFramePr>
        <p:xfrm>
          <a:off x="1345508" y="2539189"/>
          <a:ext cx="17639665" cy="6949440"/>
        </p:xfrm>
        <a:graphic>
          <a:graphicData uri="http://schemas.openxmlformats.org/drawingml/2006/table">
            <a:tbl>
              <a:tblPr firstRow="1" bandRow="1">
                <a:tableStyleId>{2D5ABB26-0587-4C30-8999-92F81FD0307C}</a:tableStyleId>
              </a:tblPr>
              <a:tblGrid>
                <a:gridCol w="5136515">
                  <a:extLst>
                    <a:ext uri="{9D8B030D-6E8A-4147-A177-3AD203B41FA5}">
                      <a16:colId xmlns:a16="http://schemas.microsoft.com/office/drawing/2014/main" val="20000"/>
                    </a:ext>
                  </a:extLst>
                </a:gridCol>
                <a:gridCol w="12503150">
                  <a:extLst>
                    <a:ext uri="{9D8B030D-6E8A-4147-A177-3AD203B41FA5}">
                      <a16:colId xmlns:a16="http://schemas.microsoft.com/office/drawing/2014/main" val="20001"/>
                    </a:ext>
                  </a:extLst>
                </a:gridCol>
              </a:tblGrid>
              <a:tr h="1158240">
                <a:tc>
                  <a:txBody>
                    <a:bodyPr/>
                    <a:lstStyle/>
                    <a:p>
                      <a:pPr algn="ctr">
                        <a:lnSpc>
                          <a:spcPct val="100000"/>
                        </a:lnSpc>
                        <a:spcBef>
                          <a:spcPts val="2320"/>
                        </a:spcBef>
                      </a:pPr>
                      <a:r>
                        <a:rPr sz="3450" b="1" spc="-10" dirty="0">
                          <a:solidFill>
                            <a:srgbClr val="F6F4EF"/>
                          </a:solidFill>
                          <a:latin typeface="Arial"/>
                          <a:cs typeface="Arial"/>
                        </a:rPr>
                        <a:t>Scope</a:t>
                      </a:r>
                      <a:endParaRPr sz="3450">
                        <a:latin typeface="Arial"/>
                        <a:cs typeface="Arial"/>
                      </a:endParaRPr>
                    </a:p>
                  </a:txBody>
                  <a:tcPr marL="0" marR="0" marT="294640" marB="0">
                    <a:lnL w="12700">
                      <a:solidFill>
                        <a:srgbClr val="B8B8B8"/>
                      </a:solidFill>
                      <a:prstDash val="solid"/>
                    </a:lnL>
                    <a:lnR w="12700">
                      <a:solidFill>
                        <a:srgbClr val="F3F1DF"/>
                      </a:solidFill>
                      <a:prstDash val="solid"/>
                    </a:lnR>
                    <a:lnT w="12700">
                      <a:solidFill>
                        <a:srgbClr val="B8B8B8"/>
                      </a:solidFill>
                      <a:prstDash val="solid"/>
                    </a:lnT>
                  </a:tcPr>
                </a:tc>
                <a:tc>
                  <a:txBody>
                    <a:bodyPr/>
                    <a:lstStyle/>
                    <a:p>
                      <a:pPr algn="ctr">
                        <a:lnSpc>
                          <a:spcPct val="100000"/>
                        </a:lnSpc>
                        <a:spcBef>
                          <a:spcPts val="2320"/>
                        </a:spcBef>
                      </a:pPr>
                      <a:r>
                        <a:rPr sz="3450" b="1" spc="-10" dirty="0">
                          <a:solidFill>
                            <a:srgbClr val="F6F4EF"/>
                          </a:solidFill>
                          <a:latin typeface="Arial"/>
                          <a:cs typeface="Arial"/>
                        </a:rPr>
                        <a:t>Description</a:t>
                      </a:r>
                      <a:endParaRPr sz="3450">
                        <a:latin typeface="Arial"/>
                        <a:cs typeface="Arial"/>
                      </a:endParaRPr>
                    </a:p>
                  </a:txBody>
                  <a:tcPr marL="0" marR="0" marT="294640" marB="0">
                    <a:lnL w="12700">
                      <a:solidFill>
                        <a:srgbClr val="F3F1DF"/>
                      </a:solidFill>
                      <a:prstDash val="solid"/>
                    </a:lnL>
                    <a:lnR w="12700">
                      <a:solidFill>
                        <a:srgbClr val="B8B8B8"/>
                      </a:solidFill>
                      <a:prstDash val="solid"/>
                    </a:lnR>
                    <a:lnT w="12700">
                      <a:solidFill>
                        <a:srgbClr val="B8B8B8"/>
                      </a:solidFill>
                      <a:prstDash val="solid"/>
                    </a:lnT>
                  </a:tcPr>
                </a:tc>
                <a:extLst>
                  <a:ext uri="{0D108BD9-81ED-4DB2-BD59-A6C34878D82A}">
                    <a16:rowId xmlns:a16="http://schemas.microsoft.com/office/drawing/2014/main" val="10000"/>
                  </a:ext>
                </a:extLst>
              </a:tr>
              <a:tr h="1158240">
                <a:tc>
                  <a:txBody>
                    <a:bodyPr/>
                    <a:lstStyle/>
                    <a:p>
                      <a:pPr marL="635" algn="ctr">
                        <a:lnSpc>
                          <a:spcPct val="100000"/>
                        </a:lnSpc>
                        <a:spcBef>
                          <a:spcPts val="2350"/>
                        </a:spcBef>
                      </a:pPr>
                      <a:r>
                        <a:rPr sz="3450" b="1" spc="-10" dirty="0">
                          <a:latin typeface="Arial"/>
                          <a:cs typeface="Arial"/>
                        </a:rPr>
                        <a:t>singleton</a:t>
                      </a:r>
                      <a:endParaRPr sz="3450">
                        <a:latin typeface="Arial"/>
                        <a:cs typeface="Arial"/>
                      </a:endParaRPr>
                    </a:p>
                  </a:txBody>
                  <a:tcPr marL="0" marR="0" marT="298450" marB="0">
                    <a:lnL w="12700">
                      <a:solidFill>
                        <a:srgbClr val="B8B8B8"/>
                      </a:solidFill>
                      <a:prstDash val="solid"/>
                    </a:lnL>
                    <a:lnR w="12700">
                      <a:solidFill>
                        <a:srgbClr val="B8B8B8"/>
                      </a:solidFill>
                      <a:prstDash val="solid"/>
                    </a:lnR>
                    <a:lnB w="12700">
                      <a:solidFill>
                        <a:srgbClr val="B8B8B8"/>
                      </a:solidFill>
                      <a:prstDash val="solid"/>
                    </a:lnB>
                  </a:tcPr>
                </a:tc>
                <a:tc>
                  <a:txBody>
                    <a:bodyPr/>
                    <a:lstStyle/>
                    <a:p>
                      <a:pPr marR="635" algn="ctr">
                        <a:lnSpc>
                          <a:spcPct val="100000"/>
                        </a:lnSpc>
                        <a:spcBef>
                          <a:spcPts val="2350"/>
                        </a:spcBef>
                      </a:pPr>
                      <a:r>
                        <a:rPr sz="3450" dirty="0">
                          <a:latin typeface="Arial"/>
                          <a:cs typeface="Arial"/>
                        </a:rPr>
                        <a:t>Create</a:t>
                      </a:r>
                      <a:r>
                        <a:rPr sz="3450" spc="-5" dirty="0">
                          <a:latin typeface="Arial"/>
                          <a:cs typeface="Arial"/>
                        </a:rPr>
                        <a:t> </a:t>
                      </a:r>
                      <a:r>
                        <a:rPr sz="3450" dirty="0">
                          <a:latin typeface="Arial"/>
                          <a:cs typeface="Arial"/>
                        </a:rPr>
                        <a:t>a single</a:t>
                      </a:r>
                      <a:r>
                        <a:rPr sz="3450" spc="-5" dirty="0">
                          <a:latin typeface="Arial"/>
                          <a:cs typeface="Arial"/>
                        </a:rPr>
                        <a:t> </a:t>
                      </a:r>
                      <a:r>
                        <a:rPr sz="3450" dirty="0">
                          <a:latin typeface="Arial"/>
                          <a:cs typeface="Arial"/>
                        </a:rPr>
                        <a:t>shared instance</a:t>
                      </a:r>
                      <a:r>
                        <a:rPr sz="3450" spc="-5" dirty="0">
                          <a:latin typeface="Arial"/>
                          <a:cs typeface="Arial"/>
                        </a:rPr>
                        <a:t> </a:t>
                      </a:r>
                      <a:r>
                        <a:rPr sz="3450" dirty="0">
                          <a:latin typeface="Arial"/>
                          <a:cs typeface="Arial"/>
                        </a:rPr>
                        <a:t>of the</a:t>
                      </a:r>
                      <a:r>
                        <a:rPr sz="3450" spc="-5" dirty="0">
                          <a:latin typeface="Arial"/>
                          <a:cs typeface="Arial"/>
                        </a:rPr>
                        <a:t> </a:t>
                      </a:r>
                      <a:r>
                        <a:rPr sz="3450" dirty="0">
                          <a:latin typeface="Arial"/>
                          <a:cs typeface="Arial"/>
                        </a:rPr>
                        <a:t>bean. Default </a:t>
                      </a:r>
                      <a:r>
                        <a:rPr sz="3450" spc="-10" dirty="0">
                          <a:latin typeface="Arial"/>
                          <a:cs typeface="Arial"/>
                        </a:rPr>
                        <a:t>scope.</a:t>
                      </a:r>
                      <a:endParaRPr sz="3450">
                        <a:latin typeface="Arial"/>
                        <a:cs typeface="Arial"/>
                      </a:endParaRPr>
                    </a:p>
                  </a:txBody>
                  <a:tcPr marL="0" marR="0" marT="298450" marB="0">
                    <a:lnL w="12700">
                      <a:solidFill>
                        <a:srgbClr val="B8B8B8"/>
                      </a:solidFill>
                      <a:prstDash val="solid"/>
                    </a:lnL>
                    <a:lnR w="12700">
                      <a:solidFill>
                        <a:srgbClr val="B8B8B8"/>
                      </a:solidFill>
                      <a:prstDash val="solid"/>
                    </a:lnR>
                    <a:lnB w="12700">
                      <a:solidFill>
                        <a:srgbClr val="B8B8B8"/>
                      </a:solidFill>
                      <a:prstDash val="solid"/>
                    </a:lnB>
                  </a:tcPr>
                </a:tc>
                <a:extLst>
                  <a:ext uri="{0D108BD9-81ED-4DB2-BD59-A6C34878D82A}">
                    <a16:rowId xmlns:a16="http://schemas.microsoft.com/office/drawing/2014/main" val="10001"/>
                  </a:ext>
                </a:extLst>
              </a:tr>
              <a:tr h="1158240">
                <a:tc>
                  <a:txBody>
                    <a:bodyPr/>
                    <a:lstStyle/>
                    <a:p>
                      <a:pPr marR="1905" algn="ctr">
                        <a:lnSpc>
                          <a:spcPct val="100000"/>
                        </a:lnSpc>
                        <a:spcBef>
                          <a:spcPts val="2295"/>
                        </a:spcBef>
                      </a:pPr>
                      <a:r>
                        <a:rPr sz="3450" b="1" spc="-10" dirty="0">
                          <a:latin typeface="Arial"/>
                          <a:cs typeface="Arial"/>
                        </a:rPr>
                        <a:t>prototype</a:t>
                      </a:r>
                      <a:endParaRPr sz="3450">
                        <a:latin typeface="Arial"/>
                        <a:cs typeface="Arial"/>
                      </a:endParaRPr>
                    </a:p>
                  </a:txBody>
                  <a:tcPr marL="0" marR="0" marT="29146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tc>
                  <a:txBody>
                    <a:bodyPr/>
                    <a:lstStyle/>
                    <a:p>
                      <a:pPr marL="635" algn="ctr">
                        <a:lnSpc>
                          <a:spcPct val="100000"/>
                        </a:lnSpc>
                        <a:spcBef>
                          <a:spcPts val="2295"/>
                        </a:spcBef>
                      </a:pPr>
                      <a:r>
                        <a:rPr sz="3450" dirty="0">
                          <a:latin typeface="Arial"/>
                          <a:cs typeface="Arial"/>
                        </a:rPr>
                        <a:t>Creates</a:t>
                      </a:r>
                      <a:r>
                        <a:rPr sz="3450" spc="-15" dirty="0">
                          <a:latin typeface="Arial"/>
                          <a:cs typeface="Arial"/>
                        </a:rPr>
                        <a:t> </a:t>
                      </a:r>
                      <a:r>
                        <a:rPr sz="3450" dirty="0">
                          <a:latin typeface="Arial"/>
                          <a:cs typeface="Arial"/>
                        </a:rPr>
                        <a:t>a new</a:t>
                      </a:r>
                      <a:r>
                        <a:rPr sz="3450" spc="-5" dirty="0">
                          <a:latin typeface="Arial"/>
                          <a:cs typeface="Arial"/>
                        </a:rPr>
                        <a:t> </a:t>
                      </a:r>
                      <a:r>
                        <a:rPr sz="3450" dirty="0">
                          <a:latin typeface="Arial"/>
                          <a:cs typeface="Arial"/>
                        </a:rPr>
                        <a:t>bean instance</a:t>
                      </a:r>
                      <a:r>
                        <a:rPr sz="3450" spc="-5" dirty="0">
                          <a:latin typeface="Arial"/>
                          <a:cs typeface="Arial"/>
                        </a:rPr>
                        <a:t> </a:t>
                      </a:r>
                      <a:r>
                        <a:rPr sz="3450" dirty="0">
                          <a:latin typeface="Arial"/>
                          <a:cs typeface="Arial"/>
                        </a:rPr>
                        <a:t>for each</a:t>
                      </a:r>
                      <a:r>
                        <a:rPr sz="3450" spc="-5" dirty="0">
                          <a:latin typeface="Arial"/>
                          <a:cs typeface="Arial"/>
                        </a:rPr>
                        <a:t> </a:t>
                      </a:r>
                      <a:r>
                        <a:rPr sz="3450" dirty="0">
                          <a:latin typeface="Arial"/>
                          <a:cs typeface="Arial"/>
                        </a:rPr>
                        <a:t>container </a:t>
                      </a:r>
                      <a:r>
                        <a:rPr sz="3450" spc="-10" dirty="0">
                          <a:latin typeface="Arial"/>
                          <a:cs typeface="Arial"/>
                        </a:rPr>
                        <a:t>request.</a:t>
                      </a:r>
                      <a:endParaRPr sz="3450">
                        <a:latin typeface="Arial"/>
                        <a:cs typeface="Arial"/>
                      </a:endParaRPr>
                    </a:p>
                  </a:txBody>
                  <a:tcPr marL="0" marR="0" marT="29146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extLst>
                  <a:ext uri="{0D108BD9-81ED-4DB2-BD59-A6C34878D82A}">
                    <a16:rowId xmlns:a16="http://schemas.microsoft.com/office/drawing/2014/main" val="10002"/>
                  </a:ext>
                </a:extLst>
              </a:tr>
              <a:tr h="1158240">
                <a:tc>
                  <a:txBody>
                    <a:bodyPr/>
                    <a:lstStyle/>
                    <a:p>
                      <a:pPr marR="1905" algn="ctr">
                        <a:lnSpc>
                          <a:spcPct val="100000"/>
                        </a:lnSpc>
                        <a:spcBef>
                          <a:spcPts val="2325"/>
                        </a:spcBef>
                      </a:pPr>
                      <a:r>
                        <a:rPr sz="3450" b="1" spc="-10" dirty="0">
                          <a:latin typeface="Arial"/>
                          <a:cs typeface="Arial"/>
                        </a:rPr>
                        <a:t>request</a:t>
                      </a:r>
                      <a:endParaRPr sz="3450">
                        <a:latin typeface="Arial"/>
                        <a:cs typeface="Arial"/>
                      </a:endParaRPr>
                    </a:p>
                  </a:txBody>
                  <a:tcPr marL="0" marR="0" marT="29527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tc>
                  <a:txBody>
                    <a:bodyPr/>
                    <a:lstStyle/>
                    <a:p>
                      <a:pPr algn="ctr">
                        <a:lnSpc>
                          <a:spcPct val="100000"/>
                        </a:lnSpc>
                        <a:spcBef>
                          <a:spcPts val="2325"/>
                        </a:spcBef>
                      </a:pPr>
                      <a:r>
                        <a:rPr sz="3450" dirty="0">
                          <a:latin typeface="Arial"/>
                          <a:cs typeface="Arial"/>
                        </a:rPr>
                        <a:t>Scoped</a:t>
                      </a:r>
                      <a:r>
                        <a:rPr sz="3450" spc="-15" dirty="0">
                          <a:latin typeface="Arial"/>
                          <a:cs typeface="Arial"/>
                        </a:rPr>
                        <a:t> </a:t>
                      </a:r>
                      <a:r>
                        <a:rPr sz="3450" dirty="0">
                          <a:latin typeface="Arial"/>
                          <a:cs typeface="Arial"/>
                        </a:rPr>
                        <a:t>to</a:t>
                      </a:r>
                      <a:r>
                        <a:rPr sz="3450" spc="-5" dirty="0">
                          <a:latin typeface="Arial"/>
                          <a:cs typeface="Arial"/>
                        </a:rPr>
                        <a:t> </a:t>
                      </a:r>
                      <a:r>
                        <a:rPr sz="3450" dirty="0">
                          <a:latin typeface="Arial"/>
                          <a:cs typeface="Arial"/>
                        </a:rPr>
                        <a:t>an HTTP</a:t>
                      </a:r>
                      <a:r>
                        <a:rPr sz="3450" spc="-65" dirty="0">
                          <a:latin typeface="Arial"/>
                          <a:cs typeface="Arial"/>
                        </a:rPr>
                        <a:t> </a:t>
                      </a:r>
                      <a:r>
                        <a:rPr sz="3450" dirty="0">
                          <a:latin typeface="Arial"/>
                          <a:cs typeface="Arial"/>
                        </a:rPr>
                        <a:t>web request.</a:t>
                      </a:r>
                      <a:r>
                        <a:rPr sz="3450" spc="-5" dirty="0">
                          <a:latin typeface="Arial"/>
                          <a:cs typeface="Arial"/>
                        </a:rPr>
                        <a:t> </a:t>
                      </a:r>
                      <a:r>
                        <a:rPr sz="3450" dirty="0">
                          <a:latin typeface="Arial"/>
                          <a:cs typeface="Arial"/>
                        </a:rPr>
                        <a:t>Only</a:t>
                      </a:r>
                      <a:r>
                        <a:rPr sz="3450" spc="-5" dirty="0">
                          <a:latin typeface="Arial"/>
                          <a:cs typeface="Arial"/>
                        </a:rPr>
                        <a:t> </a:t>
                      </a:r>
                      <a:r>
                        <a:rPr sz="3450" dirty="0">
                          <a:latin typeface="Arial"/>
                          <a:cs typeface="Arial"/>
                        </a:rPr>
                        <a:t>used for</a:t>
                      </a:r>
                      <a:r>
                        <a:rPr sz="3450" spc="-5" dirty="0">
                          <a:latin typeface="Arial"/>
                          <a:cs typeface="Arial"/>
                        </a:rPr>
                        <a:t> </a:t>
                      </a:r>
                      <a:r>
                        <a:rPr sz="3450" dirty="0">
                          <a:latin typeface="Arial"/>
                          <a:cs typeface="Arial"/>
                        </a:rPr>
                        <a:t>web </a:t>
                      </a:r>
                      <a:r>
                        <a:rPr sz="3450" spc="-10" dirty="0">
                          <a:latin typeface="Arial"/>
                          <a:cs typeface="Arial"/>
                        </a:rPr>
                        <a:t>apps.</a:t>
                      </a:r>
                      <a:endParaRPr sz="3450">
                        <a:latin typeface="Arial"/>
                        <a:cs typeface="Arial"/>
                      </a:endParaRPr>
                    </a:p>
                  </a:txBody>
                  <a:tcPr marL="0" marR="0" marT="29527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extLst>
                  <a:ext uri="{0D108BD9-81ED-4DB2-BD59-A6C34878D82A}">
                    <a16:rowId xmlns:a16="http://schemas.microsoft.com/office/drawing/2014/main" val="10003"/>
                  </a:ext>
                </a:extLst>
              </a:tr>
              <a:tr h="1158240">
                <a:tc>
                  <a:txBody>
                    <a:bodyPr/>
                    <a:lstStyle/>
                    <a:p>
                      <a:pPr algn="ctr">
                        <a:lnSpc>
                          <a:spcPct val="100000"/>
                        </a:lnSpc>
                        <a:spcBef>
                          <a:spcPts val="2355"/>
                        </a:spcBef>
                      </a:pPr>
                      <a:r>
                        <a:rPr sz="3450" b="1" spc="-10" dirty="0">
                          <a:latin typeface="Arial"/>
                          <a:cs typeface="Arial"/>
                        </a:rPr>
                        <a:t>session</a:t>
                      </a:r>
                      <a:endParaRPr sz="3450">
                        <a:latin typeface="Arial"/>
                        <a:cs typeface="Arial"/>
                      </a:endParaRPr>
                    </a:p>
                  </a:txBody>
                  <a:tcPr marL="0" marR="0" marT="29908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tc>
                  <a:txBody>
                    <a:bodyPr/>
                    <a:lstStyle/>
                    <a:p>
                      <a:pPr algn="ctr">
                        <a:lnSpc>
                          <a:spcPct val="100000"/>
                        </a:lnSpc>
                        <a:spcBef>
                          <a:spcPts val="2355"/>
                        </a:spcBef>
                      </a:pPr>
                      <a:r>
                        <a:rPr sz="3450" dirty="0">
                          <a:latin typeface="Arial"/>
                          <a:cs typeface="Arial"/>
                        </a:rPr>
                        <a:t>Scoped</a:t>
                      </a:r>
                      <a:r>
                        <a:rPr sz="3450" spc="-5" dirty="0">
                          <a:latin typeface="Arial"/>
                          <a:cs typeface="Arial"/>
                        </a:rPr>
                        <a:t> </a:t>
                      </a:r>
                      <a:r>
                        <a:rPr sz="3450" dirty="0">
                          <a:latin typeface="Arial"/>
                          <a:cs typeface="Arial"/>
                        </a:rPr>
                        <a:t>to an</a:t>
                      </a:r>
                      <a:r>
                        <a:rPr sz="3450" spc="-5" dirty="0">
                          <a:latin typeface="Arial"/>
                          <a:cs typeface="Arial"/>
                        </a:rPr>
                        <a:t> </a:t>
                      </a:r>
                      <a:r>
                        <a:rPr sz="3450" dirty="0">
                          <a:latin typeface="Arial"/>
                          <a:cs typeface="Arial"/>
                        </a:rPr>
                        <a:t>HTTP</a:t>
                      </a:r>
                      <a:r>
                        <a:rPr sz="3450" spc="-60" dirty="0">
                          <a:latin typeface="Arial"/>
                          <a:cs typeface="Arial"/>
                        </a:rPr>
                        <a:t> </a:t>
                      </a:r>
                      <a:r>
                        <a:rPr sz="3450" dirty="0">
                          <a:latin typeface="Arial"/>
                          <a:cs typeface="Arial"/>
                        </a:rPr>
                        <a:t>web</a:t>
                      </a:r>
                      <a:r>
                        <a:rPr sz="3450" spc="-5" dirty="0">
                          <a:latin typeface="Arial"/>
                          <a:cs typeface="Arial"/>
                        </a:rPr>
                        <a:t> </a:t>
                      </a:r>
                      <a:r>
                        <a:rPr sz="3450" dirty="0">
                          <a:latin typeface="Arial"/>
                          <a:cs typeface="Arial"/>
                        </a:rPr>
                        <a:t>session. Only</a:t>
                      </a:r>
                      <a:r>
                        <a:rPr sz="3450" spc="-5" dirty="0">
                          <a:latin typeface="Arial"/>
                          <a:cs typeface="Arial"/>
                        </a:rPr>
                        <a:t> </a:t>
                      </a:r>
                      <a:r>
                        <a:rPr sz="3450" dirty="0">
                          <a:latin typeface="Arial"/>
                          <a:cs typeface="Arial"/>
                        </a:rPr>
                        <a:t>used for</a:t>
                      </a:r>
                      <a:r>
                        <a:rPr sz="3450" spc="-5" dirty="0">
                          <a:latin typeface="Arial"/>
                          <a:cs typeface="Arial"/>
                        </a:rPr>
                        <a:t> </a:t>
                      </a:r>
                      <a:r>
                        <a:rPr sz="3450" dirty="0">
                          <a:latin typeface="Arial"/>
                          <a:cs typeface="Arial"/>
                        </a:rPr>
                        <a:t>web </a:t>
                      </a:r>
                      <a:r>
                        <a:rPr sz="3450" spc="-10" dirty="0">
                          <a:latin typeface="Arial"/>
                          <a:cs typeface="Arial"/>
                        </a:rPr>
                        <a:t>apps.</a:t>
                      </a:r>
                      <a:endParaRPr sz="3450">
                        <a:latin typeface="Arial"/>
                        <a:cs typeface="Arial"/>
                      </a:endParaRPr>
                    </a:p>
                  </a:txBody>
                  <a:tcPr marL="0" marR="0" marT="29908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extLst>
                  <a:ext uri="{0D108BD9-81ED-4DB2-BD59-A6C34878D82A}">
                    <a16:rowId xmlns:a16="http://schemas.microsoft.com/office/drawing/2014/main" val="10004"/>
                  </a:ext>
                </a:extLst>
              </a:tr>
              <a:tr h="1158240">
                <a:tc>
                  <a:txBody>
                    <a:bodyPr/>
                    <a:lstStyle/>
                    <a:p>
                      <a:pPr algn="ctr">
                        <a:lnSpc>
                          <a:spcPct val="100000"/>
                        </a:lnSpc>
                        <a:spcBef>
                          <a:spcPts val="2305"/>
                        </a:spcBef>
                      </a:pPr>
                      <a:r>
                        <a:rPr sz="3450" b="1" spc="-10" dirty="0">
                          <a:latin typeface="Arial"/>
                          <a:cs typeface="Arial"/>
                        </a:rPr>
                        <a:t>global-session</a:t>
                      </a:r>
                      <a:endParaRPr sz="3450">
                        <a:latin typeface="Arial"/>
                        <a:cs typeface="Arial"/>
                      </a:endParaRPr>
                    </a:p>
                  </a:txBody>
                  <a:tcPr marL="0" marR="0" marT="292735"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tc>
                  <a:txBody>
                    <a:bodyPr/>
                    <a:lstStyle/>
                    <a:p>
                      <a:pPr marL="5710555" marR="625475" indent="-5078730">
                        <a:lnSpc>
                          <a:spcPts val="3960"/>
                        </a:lnSpc>
                        <a:spcBef>
                          <a:spcPts val="610"/>
                        </a:spcBef>
                      </a:pPr>
                      <a:r>
                        <a:rPr sz="3450" dirty="0">
                          <a:latin typeface="Arial"/>
                          <a:cs typeface="Arial"/>
                        </a:rPr>
                        <a:t>Scoped</a:t>
                      </a:r>
                      <a:r>
                        <a:rPr sz="3450" spc="-5" dirty="0">
                          <a:latin typeface="Arial"/>
                          <a:cs typeface="Arial"/>
                        </a:rPr>
                        <a:t> </a:t>
                      </a:r>
                      <a:r>
                        <a:rPr sz="3450" dirty="0">
                          <a:latin typeface="Arial"/>
                          <a:cs typeface="Arial"/>
                        </a:rPr>
                        <a:t>to a</a:t>
                      </a:r>
                      <a:r>
                        <a:rPr sz="3450" spc="-5" dirty="0">
                          <a:latin typeface="Arial"/>
                          <a:cs typeface="Arial"/>
                        </a:rPr>
                        <a:t> </a:t>
                      </a:r>
                      <a:r>
                        <a:rPr sz="3450" dirty="0">
                          <a:latin typeface="Arial"/>
                          <a:cs typeface="Arial"/>
                        </a:rPr>
                        <a:t>global</a:t>
                      </a:r>
                      <a:r>
                        <a:rPr sz="3450" spc="-5" dirty="0">
                          <a:latin typeface="Arial"/>
                          <a:cs typeface="Arial"/>
                        </a:rPr>
                        <a:t> </a:t>
                      </a:r>
                      <a:r>
                        <a:rPr sz="3450" dirty="0">
                          <a:latin typeface="Arial"/>
                          <a:cs typeface="Arial"/>
                        </a:rPr>
                        <a:t>HTTP</a:t>
                      </a:r>
                      <a:r>
                        <a:rPr sz="3450" spc="-60" dirty="0">
                          <a:latin typeface="Arial"/>
                          <a:cs typeface="Arial"/>
                        </a:rPr>
                        <a:t> </a:t>
                      </a:r>
                      <a:r>
                        <a:rPr sz="3450" dirty="0">
                          <a:latin typeface="Arial"/>
                          <a:cs typeface="Arial"/>
                        </a:rPr>
                        <a:t>web session.</a:t>
                      </a:r>
                      <a:r>
                        <a:rPr sz="3450" spc="-5" dirty="0">
                          <a:latin typeface="Arial"/>
                          <a:cs typeface="Arial"/>
                        </a:rPr>
                        <a:t> </a:t>
                      </a:r>
                      <a:r>
                        <a:rPr sz="3450" dirty="0">
                          <a:latin typeface="Arial"/>
                          <a:cs typeface="Arial"/>
                        </a:rPr>
                        <a:t>Only used</a:t>
                      </a:r>
                      <a:r>
                        <a:rPr sz="3450" spc="-5" dirty="0">
                          <a:latin typeface="Arial"/>
                          <a:cs typeface="Arial"/>
                        </a:rPr>
                        <a:t> </a:t>
                      </a:r>
                      <a:r>
                        <a:rPr sz="3450" dirty="0">
                          <a:latin typeface="Arial"/>
                          <a:cs typeface="Arial"/>
                        </a:rPr>
                        <a:t>for </a:t>
                      </a:r>
                      <a:r>
                        <a:rPr sz="3450" spc="-25" dirty="0">
                          <a:latin typeface="Arial"/>
                          <a:cs typeface="Arial"/>
                        </a:rPr>
                        <a:t>web </a:t>
                      </a:r>
                      <a:r>
                        <a:rPr sz="3450" spc="-10" dirty="0">
                          <a:latin typeface="Arial"/>
                          <a:cs typeface="Arial"/>
                        </a:rPr>
                        <a:t>apps.</a:t>
                      </a:r>
                      <a:endParaRPr sz="3450">
                        <a:latin typeface="Arial"/>
                        <a:cs typeface="Arial"/>
                      </a:endParaRPr>
                    </a:p>
                  </a:txBody>
                  <a:tcPr marL="0" marR="0" marT="77470" marB="0">
                    <a:lnL w="12700">
                      <a:solidFill>
                        <a:srgbClr val="B8B8B8"/>
                      </a:solidFill>
                      <a:prstDash val="solid"/>
                    </a:lnL>
                    <a:lnR w="12700">
                      <a:solidFill>
                        <a:srgbClr val="B8B8B8"/>
                      </a:solidFill>
                      <a:prstDash val="solid"/>
                    </a:lnR>
                    <a:lnT w="12700">
                      <a:solidFill>
                        <a:srgbClr val="B8B8B8"/>
                      </a:solidFill>
                      <a:prstDash val="solid"/>
                    </a:lnT>
                    <a:lnB w="12700">
                      <a:solidFill>
                        <a:srgbClr val="B8B8B8"/>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508490" cy="1021080"/>
          </a:xfrm>
          <a:prstGeom prst="rect">
            <a:avLst/>
          </a:prstGeom>
        </p:spPr>
        <p:txBody>
          <a:bodyPr vert="horz" wrap="square" lIns="0" tIns="16510" rIns="0" bIns="0" rtlCol="0">
            <a:spAutoFit/>
          </a:bodyPr>
          <a:lstStyle/>
          <a:p>
            <a:pPr marL="12700">
              <a:lnSpc>
                <a:spcPct val="100000"/>
              </a:lnSpc>
              <a:spcBef>
                <a:spcPts val="130"/>
              </a:spcBef>
            </a:pPr>
            <a:r>
              <a:rPr sz="6500" spc="-25" dirty="0">
                <a:latin typeface="Book Antiqua"/>
                <a:cs typeface="Book Antiqua"/>
              </a:rPr>
              <a:t>Prototype</a:t>
            </a:r>
            <a:r>
              <a:rPr sz="6500" spc="-310" dirty="0">
                <a:latin typeface="Book Antiqua"/>
                <a:cs typeface="Book Antiqua"/>
              </a:rPr>
              <a:t> </a:t>
            </a:r>
            <a:r>
              <a:rPr sz="6500" dirty="0">
                <a:latin typeface="Book Antiqua"/>
                <a:cs typeface="Book Antiqua"/>
              </a:rPr>
              <a:t>Scope</a:t>
            </a:r>
            <a:r>
              <a:rPr sz="6500" spc="-305" dirty="0">
                <a:latin typeface="Book Antiqua"/>
                <a:cs typeface="Book Antiqua"/>
              </a:rPr>
              <a:t> </a:t>
            </a:r>
            <a:r>
              <a:rPr sz="6500" spc="-10" dirty="0">
                <a:latin typeface="Book Antiqua"/>
                <a:cs typeface="Book Antiqua"/>
              </a:rPr>
              <a:t>Example</a:t>
            </a:r>
            <a:endParaRPr sz="6500">
              <a:latin typeface="Book Antiqua"/>
              <a:cs typeface="Book Antiqua"/>
            </a:endParaRPr>
          </a:p>
        </p:txBody>
      </p:sp>
      <p:grpSp>
        <p:nvGrpSpPr>
          <p:cNvPr id="3" name="object 3"/>
          <p:cNvGrpSpPr/>
          <p:nvPr/>
        </p:nvGrpSpPr>
        <p:grpSpPr>
          <a:xfrm>
            <a:off x="2321235" y="3817668"/>
            <a:ext cx="13147040" cy="6065520"/>
            <a:chOff x="2321235" y="3817668"/>
            <a:chExt cx="13147040" cy="6065520"/>
          </a:xfrm>
        </p:grpSpPr>
        <p:sp>
          <p:nvSpPr>
            <p:cNvPr id="4" name="object 4"/>
            <p:cNvSpPr/>
            <p:nvPr/>
          </p:nvSpPr>
          <p:spPr>
            <a:xfrm>
              <a:off x="2499240" y="3932847"/>
              <a:ext cx="12791440" cy="5605145"/>
            </a:xfrm>
            <a:custGeom>
              <a:avLst/>
              <a:gdLst/>
              <a:ahLst/>
              <a:cxnLst/>
              <a:rect l="l" t="t" r="r" b="b"/>
              <a:pathLst>
                <a:path w="12791440" h="5605145">
                  <a:moveTo>
                    <a:pt x="0" y="0"/>
                  </a:moveTo>
                  <a:lnTo>
                    <a:pt x="12790838" y="0"/>
                  </a:lnTo>
                  <a:lnTo>
                    <a:pt x="12790838" y="5604541"/>
                  </a:lnTo>
                  <a:lnTo>
                    <a:pt x="0" y="560454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21235" y="3817668"/>
              <a:ext cx="13146845" cy="6065260"/>
            </a:xfrm>
            <a:prstGeom prst="rect">
              <a:avLst/>
            </a:prstGeom>
          </p:spPr>
        </p:pic>
      </p:grpSp>
      <p:sp>
        <p:nvSpPr>
          <p:cNvPr id="6" name="object 6"/>
          <p:cNvSpPr txBox="1"/>
          <p:nvPr/>
        </p:nvSpPr>
        <p:spPr>
          <a:xfrm>
            <a:off x="2552666" y="3976706"/>
            <a:ext cx="12527280" cy="548703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beans</a:t>
            </a:r>
            <a:r>
              <a:rPr sz="3950" b="1" spc="-10" dirty="0">
                <a:solidFill>
                  <a:srgbClr val="4E9192"/>
                </a:solidFill>
                <a:latin typeface="Arial"/>
                <a:cs typeface="Arial"/>
              </a:rPr>
              <a:t> </a:t>
            </a:r>
            <a:r>
              <a:rPr sz="3950" b="1" dirty="0">
                <a:solidFill>
                  <a:srgbClr val="932192"/>
                </a:solidFill>
                <a:latin typeface="Arial"/>
                <a:cs typeface="Arial"/>
              </a:rPr>
              <a:t>…</a:t>
            </a:r>
            <a:r>
              <a:rPr sz="3950" b="1" spc="-10" dirty="0">
                <a:solidFill>
                  <a:srgbClr val="932192"/>
                </a:solidFill>
                <a:latin typeface="Arial"/>
                <a:cs typeface="Arial"/>
              </a:rPr>
              <a:t> </a:t>
            </a:r>
            <a:r>
              <a:rPr sz="3950" b="1" spc="-50" dirty="0">
                <a:solidFill>
                  <a:srgbClr val="009193"/>
                </a:solidFill>
                <a:latin typeface="Arial"/>
                <a:cs typeface="Arial"/>
              </a:rPr>
              <a:t>&gt;</a:t>
            </a:r>
            <a:endParaRPr sz="3950">
              <a:latin typeface="Arial"/>
              <a:cs typeface="Arial"/>
            </a:endParaRPr>
          </a:p>
          <a:p>
            <a:pPr>
              <a:lnSpc>
                <a:spcPct val="100000"/>
              </a:lnSpc>
              <a:spcBef>
                <a:spcPts val="10"/>
              </a:spcBef>
            </a:pPr>
            <a:endParaRPr sz="4150">
              <a:latin typeface="Arial"/>
              <a:cs typeface="Arial"/>
            </a:endParaRPr>
          </a:p>
          <a:p>
            <a:pPr marL="1129665" marR="5080" indent="-558800">
              <a:lnSpc>
                <a:spcPct val="100899"/>
              </a:lnSpc>
              <a:tabLst>
                <a:tab pos="2316480" algn="l"/>
              </a:tabLst>
            </a:pPr>
            <a:r>
              <a:rPr sz="3950" b="1" spc="-10" dirty="0">
                <a:solidFill>
                  <a:srgbClr val="009193"/>
                </a:solidFill>
                <a:latin typeface="Arial"/>
                <a:cs typeface="Arial"/>
              </a:rPr>
              <a:t>&lt;</a:t>
            </a:r>
            <a:r>
              <a:rPr sz="3950" b="1" spc="-10" dirty="0">
                <a:solidFill>
                  <a:srgbClr val="4E9192"/>
                </a:solidFill>
                <a:latin typeface="Arial"/>
                <a:cs typeface="Arial"/>
              </a:rPr>
              <a:t>bean</a:t>
            </a:r>
            <a:r>
              <a:rPr sz="3950" b="1" dirty="0">
                <a:solidFill>
                  <a:srgbClr val="4E9192"/>
                </a:solidFill>
                <a:latin typeface="Arial"/>
                <a:cs typeface="Arial"/>
              </a:rPr>
              <a:t>	</a:t>
            </a:r>
            <a:r>
              <a:rPr sz="3950" b="1" spc="-10" dirty="0">
                <a:solidFill>
                  <a:srgbClr val="932192"/>
                </a:solidFill>
                <a:latin typeface="Arial"/>
                <a:cs typeface="Arial"/>
              </a:rPr>
              <a:t>id</a:t>
            </a:r>
            <a:r>
              <a:rPr sz="3950" b="1" spc="-10" dirty="0">
                <a:latin typeface="Arial"/>
                <a:cs typeface="Arial"/>
              </a:rPr>
              <a:t>=</a:t>
            </a:r>
            <a:r>
              <a:rPr sz="3950" b="1" i="1" spc="-10" dirty="0">
                <a:solidFill>
                  <a:srgbClr val="3933FF"/>
                </a:solidFill>
                <a:latin typeface="Arial"/>
                <a:cs typeface="Arial"/>
              </a:rPr>
              <a:t>"myCoach" </a:t>
            </a:r>
            <a:r>
              <a:rPr sz="3950" b="1" spc="-10" dirty="0">
                <a:solidFill>
                  <a:srgbClr val="932192"/>
                </a:solidFill>
                <a:latin typeface="Arial"/>
                <a:cs typeface="Arial"/>
              </a:rPr>
              <a:t>class</a:t>
            </a:r>
            <a:r>
              <a:rPr sz="3950" b="1" spc="-10" dirty="0">
                <a:latin typeface="Arial"/>
                <a:cs typeface="Arial"/>
              </a:rPr>
              <a:t>=</a:t>
            </a:r>
            <a:r>
              <a:rPr sz="3950" b="1" i="1" spc="-10" dirty="0">
                <a:solidFill>
                  <a:srgbClr val="3933FF"/>
                </a:solidFill>
                <a:latin typeface="Arial"/>
                <a:cs typeface="Arial"/>
              </a:rPr>
              <a:t>"com.luv2code.springdemo.TrackCoach" </a:t>
            </a:r>
            <a:r>
              <a:rPr sz="3950" b="1" spc="-10" dirty="0">
                <a:solidFill>
                  <a:srgbClr val="932192"/>
                </a:solidFill>
                <a:latin typeface="Arial"/>
                <a:cs typeface="Arial"/>
              </a:rPr>
              <a:t>scope</a:t>
            </a:r>
            <a:r>
              <a:rPr sz="3950" b="1" spc="-10" dirty="0">
                <a:latin typeface="Arial"/>
                <a:cs typeface="Arial"/>
              </a:rPr>
              <a:t>=</a:t>
            </a:r>
            <a:r>
              <a:rPr sz="3950" b="1" i="1" spc="-10" dirty="0">
                <a:solidFill>
                  <a:srgbClr val="3933FF"/>
                </a:solidFill>
                <a:latin typeface="Arial"/>
                <a:cs typeface="Arial"/>
              </a:rPr>
              <a:t>"prototype"</a:t>
            </a:r>
            <a:r>
              <a:rPr sz="3950" b="1" spc="-10" dirty="0">
                <a:solidFill>
                  <a:srgbClr val="009193"/>
                </a:solidFill>
                <a:latin typeface="Arial"/>
                <a:cs typeface="Arial"/>
              </a:rPr>
              <a:t>&gt;</a:t>
            </a:r>
            <a:endParaRPr sz="3950">
              <a:latin typeface="Arial"/>
              <a:cs typeface="Arial"/>
            </a:endParaRPr>
          </a:p>
          <a:p>
            <a:pPr marL="1520190">
              <a:lnSpc>
                <a:spcPct val="100000"/>
              </a:lnSpc>
              <a:spcBef>
                <a:spcPts val="40"/>
              </a:spcBef>
            </a:pPr>
            <a:r>
              <a:rPr sz="3950" b="1" spc="5" dirty="0">
                <a:solidFill>
                  <a:srgbClr val="932192"/>
                </a:solidFill>
                <a:latin typeface="Arial"/>
                <a:cs typeface="Arial"/>
              </a:rPr>
              <a:t>…</a:t>
            </a:r>
            <a:endParaRPr sz="3950">
              <a:latin typeface="Arial"/>
              <a:cs typeface="Arial"/>
            </a:endParaRPr>
          </a:p>
          <a:p>
            <a:pPr marL="570865">
              <a:lnSpc>
                <a:spcPct val="100000"/>
              </a:lnSpc>
              <a:spcBef>
                <a:spcPts val="45"/>
              </a:spcBef>
            </a:pPr>
            <a:r>
              <a:rPr sz="3950" b="1" spc="-10" dirty="0">
                <a:solidFill>
                  <a:srgbClr val="009193"/>
                </a:solidFill>
                <a:latin typeface="Arial"/>
                <a:cs typeface="Arial"/>
              </a:rPr>
              <a:t>&lt;/</a:t>
            </a:r>
            <a:r>
              <a:rPr sz="3950" b="1" spc="-10" dirty="0">
                <a:solidFill>
                  <a:srgbClr val="4E9192"/>
                </a:solidFill>
                <a:latin typeface="Arial"/>
                <a:cs typeface="Arial"/>
              </a:rPr>
              <a:t>bean</a:t>
            </a:r>
            <a:r>
              <a:rPr sz="3950" b="1" spc="-10" dirty="0">
                <a:solidFill>
                  <a:srgbClr val="009193"/>
                </a:solidFill>
                <a:latin typeface="Arial"/>
                <a:cs typeface="Arial"/>
              </a:rPr>
              <a:t>&gt;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b="1" spc="-10" dirty="0">
                <a:solidFill>
                  <a:srgbClr val="009193"/>
                </a:solidFill>
                <a:latin typeface="Arial"/>
                <a:cs typeface="Arial"/>
              </a:rPr>
              <a:t>&lt;/</a:t>
            </a:r>
            <a:r>
              <a:rPr sz="3950" b="1" spc="-10" dirty="0">
                <a:solidFill>
                  <a:srgbClr val="4E9192"/>
                </a:solidFill>
                <a:latin typeface="Arial"/>
                <a:cs typeface="Arial"/>
              </a:rPr>
              <a:t>beans</a:t>
            </a:r>
            <a:r>
              <a:rPr sz="3950" b="1" spc="-10" dirty="0">
                <a:solidFill>
                  <a:srgbClr val="009193"/>
                </a:solidFill>
                <a:latin typeface="Arial"/>
                <a:cs typeface="Arial"/>
              </a:rPr>
              <a:t>&gt;</a:t>
            </a:r>
            <a:endParaRPr sz="3950">
              <a:latin typeface="Arial"/>
              <a:cs typeface="Arial"/>
            </a:endParaRPr>
          </a:p>
        </p:txBody>
      </p:sp>
      <p:pic>
        <p:nvPicPr>
          <p:cNvPr id="7" name="object 7"/>
          <p:cNvPicPr/>
          <p:nvPr/>
        </p:nvPicPr>
        <p:blipFill>
          <a:blip r:embed="rId3" cstate="print"/>
          <a:stretch>
            <a:fillRect/>
          </a:stretch>
        </p:blipFill>
        <p:spPr>
          <a:xfrm>
            <a:off x="961810" y="2103485"/>
            <a:ext cx="10569657" cy="1047088"/>
          </a:xfrm>
          <a:prstGeom prst="rect">
            <a:avLst/>
          </a:prstGeom>
        </p:spPr>
      </p:pic>
      <p:sp>
        <p:nvSpPr>
          <p:cNvPr id="8" name="object 8"/>
          <p:cNvSpPr txBox="1"/>
          <p:nvPr/>
        </p:nvSpPr>
        <p:spPr>
          <a:xfrm>
            <a:off x="961810" y="2103485"/>
            <a:ext cx="10570210" cy="1047115"/>
          </a:xfrm>
          <a:prstGeom prst="rect">
            <a:avLst/>
          </a:prstGeom>
        </p:spPr>
        <p:txBody>
          <a:bodyPr vert="horz" wrap="square" lIns="0" tIns="233045" rIns="0" bIns="0" rtlCol="0">
            <a:spAutoFit/>
          </a:bodyPr>
          <a:lstStyle/>
          <a:p>
            <a:pPr marL="514350">
              <a:lnSpc>
                <a:spcPct val="100000"/>
              </a:lnSpc>
              <a:spcBef>
                <a:spcPts val="1835"/>
              </a:spcBef>
            </a:pPr>
            <a:r>
              <a:rPr sz="3450" b="1" i="1" dirty="0">
                <a:solidFill>
                  <a:srgbClr val="FFFFFF"/>
                </a:solidFill>
                <a:latin typeface="Arial"/>
                <a:cs typeface="Arial"/>
              </a:rPr>
              <a:t>Prototype</a:t>
            </a:r>
            <a:r>
              <a:rPr sz="3450" b="1" i="1" spc="-10" dirty="0">
                <a:solidFill>
                  <a:srgbClr val="FFFFFF"/>
                </a:solidFill>
                <a:latin typeface="Arial"/>
                <a:cs typeface="Arial"/>
              </a:rPr>
              <a:t> </a:t>
            </a:r>
            <a:r>
              <a:rPr sz="3450" b="1" i="1" dirty="0">
                <a:solidFill>
                  <a:srgbClr val="FFFFFF"/>
                </a:solidFill>
                <a:latin typeface="Arial"/>
                <a:cs typeface="Arial"/>
              </a:rPr>
              <a:t>scope:</a:t>
            </a:r>
            <a:r>
              <a:rPr sz="3450" b="1" i="1" spc="-10" dirty="0">
                <a:solidFill>
                  <a:srgbClr val="FFFFFF"/>
                </a:solidFill>
                <a:latin typeface="Arial"/>
                <a:cs typeface="Arial"/>
              </a:rPr>
              <a:t> </a:t>
            </a:r>
            <a:r>
              <a:rPr sz="3450" b="1" i="1" dirty="0">
                <a:solidFill>
                  <a:srgbClr val="FFFFFF"/>
                </a:solidFill>
                <a:latin typeface="Arial"/>
                <a:cs typeface="Arial"/>
              </a:rPr>
              <a:t>new</a:t>
            </a:r>
            <a:r>
              <a:rPr sz="3450" b="1" i="1" spc="-5" dirty="0">
                <a:solidFill>
                  <a:srgbClr val="FFFFFF"/>
                </a:solidFill>
                <a:latin typeface="Arial"/>
                <a:cs typeface="Arial"/>
              </a:rPr>
              <a:t> </a:t>
            </a:r>
            <a:r>
              <a:rPr sz="3450" b="1" i="1" dirty="0">
                <a:solidFill>
                  <a:srgbClr val="FFFFFF"/>
                </a:solidFill>
                <a:latin typeface="Arial"/>
                <a:cs typeface="Arial"/>
              </a:rPr>
              <a:t>object</a:t>
            </a:r>
            <a:r>
              <a:rPr sz="3450" b="1" i="1" spc="-10" dirty="0">
                <a:solidFill>
                  <a:srgbClr val="FFFFFF"/>
                </a:solidFill>
                <a:latin typeface="Arial"/>
                <a:cs typeface="Arial"/>
              </a:rPr>
              <a:t> </a:t>
            </a:r>
            <a:r>
              <a:rPr sz="3450" b="1" i="1" dirty="0">
                <a:solidFill>
                  <a:srgbClr val="FFFFFF"/>
                </a:solidFill>
                <a:latin typeface="Arial"/>
                <a:cs typeface="Arial"/>
              </a:rPr>
              <a:t>for</a:t>
            </a:r>
            <a:r>
              <a:rPr sz="3450" b="1" i="1" spc="-10" dirty="0">
                <a:solidFill>
                  <a:srgbClr val="FFFFFF"/>
                </a:solidFill>
                <a:latin typeface="Arial"/>
                <a:cs typeface="Arial"/>
              </a:rPr>
              <a:t> </a:t>
            </a:r>
            <a:r>
              <a:rPr sz="3450" b="1" i="1" dirty="0">
                <a:solidFill>
                  <a:srgbClr val="FFFFFF"/>
                </a:solidFill>
                <a:latin typeface="Arial"/>
                <a:cs typeface="Arial"/>
              </a:rPr>
              <a:t>each</a:t>
            </a:r>
            <a:r>
              <a:rPr sz="3450" b="1" i="1" spc="-5" dirty="0">
                <a:solidFill>
                  <a:srgbClr val="FFFFFF"/>
                </a:solidFill>
                <a:latin typeface="Arial"/>
                <a:cs typeface="Arial"/>
              </a:rPr>
              <a:t> </a:t>
            </a:r>
            <a:r>
              <a:rPr sz="3450" b="1" i="1" spc="-10" dirty="0">
                <a:solidFill>
                  <a:srgbClr val="FFFFFF"/>
                </a:solidFill>
                <a:latin typeface="Arial"/>
                <a:cs typeface="Arial"/>
              </a:rPr>
              <a:t>request</a:t>
            </a:r>
            <a:endParaRPr sz="345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75324" y="3965370"/>
            <a:ext cx="6817593" cy="5486400"/>
          </a:xfrm>
          <a:prstGeom prst="rect">
            <a:avLst/>
          </a:prstGeom>
        </p:spPr>
      </p:pic>
      <p:sp>
        <p:nvSpPr>
          <p:cNvPr id="3" name="object 3"/>
          <p:cNvSpPr txBox="1">
            <a:spLocks noGrp="1"/>
          </p:cNvSpPr>
          <p:nvPr>
            <p:ph type="title"/>
          </p:nvPr>
        </p:nvSpPr>
        <p:spPr>
          <a:xfrm>
            <a:off x="982034" y="487808"/>
            <a:ext cx="9508490" cy="1021080"/>
          </a:xfrm>
          <a:prstGeom prst="rect">
            <a:avLst/>
          </a:prstGeom>
        </p:spPr>
        <p:txBody>
          <a:bodyPr vert="horz" wrap="square" lIns="0" tIns="16510" rIns="0" bIns="0" rtlCol="0">
            <a:spAutoFit/>
          </a:bodyPr>
          <a:lstStyle/>
          <a:p>
            <a:pPr marL="12700">
              <a:lnSpc>
                <a:spcPct val="100000"/>
              </a:lnSpc>
              <a:spcBef>
                <a:spcPts val="130"/>
              </a:spcBef>
            </a:pPr>
            <a:r>
              <a:rPr sz="6500" spc="-25" dirty="0">
                <a:latin typeface="Book Antiqua"/>
                <a:cs typeface="Book Antiqua"/>
              </a:rPr>
              <a:t>Prototype</a:t>
            </a:r>
            <a:r>
              <a:rPr sz="6500" spc="-310" dirty="0">
                <a:latin typeface="Book Antiqua"/>
                <a:cs typeface="Book Antiqua"/>
              </a:rPr>
              <a:t> </a:t>
            </a:r>
            <a:r>
              <a:rPr sz="6500" dirty="0">
                <a:latin typeface="Book Antiqua"/>
                <a:cs typeface="Book Antiqua"/>
              </a:rPr>
              <a:t>Scope</a:t>
            </a:r>
            <a:r>
              <a:rPr sz="6500" spc="-305" dirty="0">
                <a:latin typeface="Book Antiqua"/>
                <a:cs typeface="Book Antiqua"/>
              </a:rPr>
              <a:t> </a:t>
            </a:r>
            <a:r>
              <a:rPr sz="6500" spc="-10" dirty="0">
                <a:latin typeface="Book Antiqua"/>
                <a:cs typeface="Book Antiqua"/>
              </a:rPr>
              <a:t>Example</a:t>
            </a:r>
            <a:endParaRPr sz="6500">
              <a:latin typeface="Book Antiqua"/>
              <a:cs typeface="Book Antiqua"/>
            </a:endParaRPr>
          </a:p>
        </p:txBody>
      </p:sp>
      <p:sp>
        <p:nvSpPr>
          <p:cNvPr id="4" name="object 4"/>
          <p:cNvSpPr txBox="1"/>
          <p:nvPr/>
        </p:nvSpPr>
        <p:spPr>
          <a:xfrm>
            <a:off x="14217232" y="4688727"/>
            <a:ext cx="1812289" cy="427990"/>
          </a:xfrm>
          <a:prstGeom prst="rect">
            <a:avLst/>
          </a:prstGeom>
        </p:spPr>
        <p:txBody>
          <a:bodyPr vert="horz" wrap="square" lIns="0" tIns="17145" rIns="0" bIns="0" rtlCol="0">
            <a:spAutoFit/>
          </a:bodyPr>
          <a:lstStyle/>
          <a:p>
            <a:pPr marL="12700">
              <a:lnSpc>
                <a:spcPct val="100000"/>
              </a:lnSpc>
              <a:spcBef>
                <a:spcPts val="135"/>
              </a:spcBef>
            </a:pPr>
            <a:r>
              <a:rPr sz="2600" b="1" spc="-10" dirty="0">
                <a:solidFill>
                  <a:srgbClr val="FFFFFF"/>
                </a:solidFill>
                <a:latin typeface="Palatino Linotype"/>
                <a:cs typeface="Palatino Linotype"/>
              </a:rPr>
              <a:t>TrackCoach</a:t>
            </a:r>
            <a:endParaRPr sz="2600">
              <a:latin typeface="Palatino Linotype"/>
              <a:cs typeface="Palatino Linotype"/>
            </a:endParaRPr>
          </a:p>
        </p:txBody>
      </p:sp>
      <p:grpSp>
        <p:nvGrpSpPr>
          <p:cNvPr id="5" name="object 5"/>
          <p:cNvGrpSpPr/>
          <p:nvPr/>
        </p:nvGrpSpPr>
        <p:grpSpPr>
          <a:xfrm>
            <a:off x="446829" y="4452846"/>
            <a:ext cx="10906125" cy="4180840"/>
            <a:chOff x="446829" y="4452846"/>
            <a:chExt cx="10906125" cy="4180840"/>
          </a:xfrm>
        </p:grpSpPr>
        <p:sp>
          <p:nvSpPr>
            <p:cNvPr id="6" name="object 6"/>
            <p:cNvSpPr/>
            <p:nvPr/>
          </p:nvSpPr>
          <p:spPr>
            <a:xfrm>
              <a:off x="624834" y="4568026"/>
              <a:ext cx="10549890" cy="3719829"/>
            </a:xfrm>
            <a:custGeom>
              <a:avLst/>
              <a:gdLst/>
              <a:ahLst/>
              <a:cxnLst/>
              <a:rect l="l" t="t" r="r" b="b"/>
              <a:pathLst>
                <a:path w="10549890" h="3719829">
                  <a:moveTo>
                    <a:pt x="0" y="0"/>
                  </a:moveTo>
                  <a:lnTo>
                    <a:pt x="10549579" y="0"/>
                  </a:lnTo>
                  <a:lnTo>
                    <a:pt x="10549579" y="3719782"/>
                  </a:lnTo>
                  <a:lnTo>
                    <a:pt x="0" y="3719782"/>
                  </a:lnTo>
                  <a:lnTo>
                    <a:pt x="0" y="0"/>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446829" y="4452846"/>
              <a:ext cx="10905594" cy="4180501"/>
            </a:xfrm>
            <a:prstGeom prst="rect">
              <a:avLst/>
            </a:prstGeom>
          </p:spPr>
        </p:pic>
      </p:grpSp>
      <p:sp>
        <p:nvSpPr>
          <p:cNvPr id="8" name="object 8"/>
          <p:cNvSpPr txBox="1"/>
          <p:nvPr/>
        </p:nvSpPr>
        <p:spPr>
          <a:xfrm>
            <a:off x="678378" y="5013325"/>
            <a:ext cx="9960610" cy="1621790"/>
          </a:xfrm>
          <a:prstGeom prst="rect">
            <a:avLst/>
          </a:prstGeom>
        </p:spPr>
        <p:txBody>
          <a:bodyPr vert="horz" wrap="square" lIns="0" tIns="17145" rIns="0" bIns="0" rtlCol="0">
            <a:spAutoFit/>
          </a:bodyPr>
          <a:lstStyle/>
          <a:p>
            <a:pPr marL="12700">
              <a:lnSpc>
                <a:spcPct val="100000"/>
              </a:lnSpc>
              <a:spcBef>
                <a:spcPts val="135"/>
              </a:spcBef>
            </a:pPr>
            <a:r>
              <a:rPr sz="2600" b="1" dirty="0">
                <a:latin typeface="Arial"/>
                <a:cs typeface="Arial"/>
              </a:rPr>
              <a:t>Coach</a:t>
            </a:r>
            <a:r>
              <a:rPr sz="2600" b="1" spc="125" dirty="0">
                <a:latin typeface="Arial"/>
                <a:cs typeface="Arial"/>
              </a:rPr>
              <a:t> </a:t>
            </a:r>
            <a:r>
              <a:rPr sz="2600" b="1" dirty="0">
                <a:solidFill>
                  <a:srgbClr val="7E504F"/>
                </a:solidFill>
                <a:latin typeface="Arial"/>
                <a:cs typeface="Arial"/>
              </a:rPr>
              <a:t>theCoach</a:t>
            </a:r>
            <a:r>
              <a:rPr sz="2600" b="1" spc="125" dirty="0">
                <a:solidFill>
                  <a:srgbClr val="7E504F"/>
                </a:solidFill>
                <a:latin typeface="Arial"/>
                <a:cs typeface="Arial"/>
              </a:rPr>
              <a:t> </a:t>
            </a:r>
            <a:r>
              <a:rPr sz="2600" b="1" dirty="0">
                <a:latin typeface="Arial"/>
                <a:cs typeface="Arial"/>
              </a:rPr>
              <a:t>=</a:t>
            </a:r>
            <a:r>
              <a:rPr sz="2600" b="1" spc="130" dirty="0">
                <a:latin typeface="Arial"/>
                <a:cs typeface="Arial"/>
              </a:rPr>
              <a:t> </a:t>
            </a:r>
            <a:r>
              <a:rPr sz="2600" b="1" dirty="0">
                <a:solidFill>
                  <a:srgbClr val="7E504F"/>
                </a:solidFill>
                <a:latin typeface="Arial"/>
                <a:cs typeface="Arial"/>
              </a:rPr>
              <a:t>context</a:t>
            </a:r>
            <a:r>
              <a:rPr sz="2600" b="1" dirty="0">
                <a:latin typeface="Arial"/>
                <a:cs typeface="Arial"/>
              </a:rPr>
              <a:t>.getBean(</a:t>
            </a:r>
            <a:r>
              <a:rPr sz="2600" b="1" dirty="0">
                <a:solidFill>
                  <a:srgbClr val="3933FF"/>
                </a:solidFill>
                <a:latin typeface="Arial"/>
                <a:cs typeface="Arial"/>
              </a:rPr>
              <a:t>"myCoach"</a:t>
            </a:r>
            <a:r>
              <a:rPr sz="2600" b="1" dirty="0">
                <a:latin typeface="Arial"/>
                <a:cs typeface="Arial"/>
              </a:rPr>
              <a:t>,</a:t>
            </a:r>
            <a:r>
              <a:rPr sz="2600" b="1" spc="125" dirty="0">
                <a:latin typeface="Arial"/>
                <a:cs typeface="Arial"/>
              </a:rPr>
              <a:t> </a:t>
            </a:r>
            <a:r>
              <a:rPr sz="2600" b="1" spc="-10" dirty="0">
                <a:latin typeface="Arial"/>
                <a:cs typeface="Arial"/>
              </a:rPr>
              <a:t>Coach.</a:t>
            </a:r>
            <a:r>
              <a:rPr sz="2600" b="1" spc="-10" dirty="0">
                <a:solidFill>
                  <a:srgbClr val="931A68"/>
                </a:solidFill>
                <a:latin typeface="Arial"/>
                <a:cs typeface="Arial"/>
              </a:rPr>
              <a:t>class</a:t>
            </a:r>
            <a:r>
              <a:rPr sz="2600" b="1" spc="-10" dirty="0">
                <a:latin typeface="Arial"/>
                <a:cs typeface="Arial"/>
              </a:rPr>
              <a:t>);</a:t>
            </a:r>
            <a:endParaRPr sz="2600">
              <a:latin typeface="Arial"/>
              <a:cs typeface="Arial"/>
            </a:endParaRPr>
          </a:p>
          <a:p>
            <a:pPr>
              <a:lnSpc>
                <a:spcPct val="100000"/>
              </a:lnSpc>
            </a:pPr>
            <a:endParaRPr sz="2600">
              <a:latin typeface="Arial"/>
              <a:cs typeface="Arial"/>
            </a:endParaRPr>
          </a:p>
          <a:p>
            <a:pPr>
              <a:lnSpc>
                <a:spcPct val="100000"/>
              </a:lnSpc>
              <a:spcBef>
                <a:spcPts val="15"/>
              </a:spcBef>
            </a:pPr>
            <a:endParaRPr sz="2850">
              <a:latin typeface="Arial"/>
              <a:cs typeface="Arial"/>
            </a:endParaRPr>
          </a:p>
          <a:p>
            <a:pPr marL="12700">
              <a:lnSpc>
                <a:spcPct val="100000"/>
              </a:lnSpc>
            </a:pPr>
            <a:r>
              <a:rPr sz="2600" b="1" spc="-25" dirty="0">
                <a:latin typeface="Arial"/>
                <a:cs typeface="Arial"/>
              </a:rPr>
              <a:t>...</a:t>
            </a:r>
            <a:endParaRPr sz="2600">
              <a:latin typeface="Arial"/>
              <a:cs typeface="Arial"/>
            </a:endParaRPr>
          </a:p>
        </p:txBody>
      </p:sp>
      <p:sp>
        <p:nvSpPr>
          <p:cNvPr id="9" name="object 9"/>
          <p:cNvSpPr txBox="1"/>
          <p:nvPr/>
        </p:nvSpPr>
        <p:spPr>
          <a:xfrm>
            <a:off x="678378" y="7400687"/>
            <a:ext cx="10332720" cy="427990"/>
          </a:xfrm>
          <a:prstGeom prst="rect">
            <a:avLst/>
          </a:prstGeom>
        </p:spPr>
        <p:txBody>
          <a:bodyPr vert="horz" wrap="square" lIns="0" tIns="17145" rIns="0" bIns="0" rtlCol="0">
            <a:spAutoFit/>
          </a:bodyPr>
          <a:lstStyle/>
          <a:p>
            <a:pPr marL="12700">
              <a:lnSpc>
                <a:spcPct val="100000"/>
              </a:lnSpc>
              <a:spcBef>
                <a:spcPts val="135"/>
              </a:spcBef>
            </a:pPr>
            <a:r>
              <a:rPr sz="2600" b="1" dirty="0">
                <a:latin typeface="Arial"/>
                <a:cs typeface="Arial"/>
              </a:rPr>
              <a:t>Coach</a:t>
            </a:r>
            <a:r>
              <a:rPr sz="2600" b="1" spc="135" dirty="0">
                <a:latin typeface="Arial"/>
                <a:cs typeface="Arial"/>
              </a:rPr>
              <a:t> </a:t>
            </a:r>
            <a:r>
              <a:rPr sz="2600" b="1" dirty="0">
                <a:solidFill>
                  <a:srgbClr val="7E504F"/>
                </a:solidFill>
                <a:latin typeface="Arial"/>
                <a:cs typeface="Arial"/>
              </a:rPr>
              <a:t>alphaCoach</a:t>
            </a:r>
            <a:r>
              <a:rPr sz="2600" b="1" spc="130" dirty="0">
                <a:solidFill>
                  <a:srgbClr val="7E504F"/>
                </a:solidFill>
                <a:latin typeface="Arial"/>
                <a:cs typeface="Arial"/>
              </a:rPr>
              <a:t> </a:t>
            </a:r>
            <a:r>
              <a:rPr sz="2600" b="1" dirty="0">
                <a:latin typeface="Arial"/>
                <a:cs typeface="Arial"/>
              </a:rPr>
              <a:t>=</a:t>
            </a:r>
            <a:r>
              <a:rPr sz="2600" b="1" spc="135" dirty="0">
                <a:latin typeface="Arial"/>
                <a:cs typeface="Arial"/>
              </a:rPr>
              <a:t> </a:t>
            </a:r>
            <a:r>
              <a:rPr sz="2600" b="1" dirty="0">
                <a:solidFill>
                  <a:srgbClr val="7E504F"/>
                </a:solidFill>
                <a:latin typeface="Arial"/>
                <a:cs typeface="Arial"/>
              </a:rPr>
              <a:t>context</a:t>
            </a:r>
            <a:r>
              <a:rPr sz="2600" b="1" dirty="0">
                <a:latin typeface="Arial"/>
                <a:cs typeface="Arial"/>
              </a:rPr>
              <a:t>.getBean(</a:t>
            </a:r>
            <a:r>
              <a:rPr sz="2600" b="1" dirty="0">
                <a:solidFill>
                  <a:srgbClr val="3933FF"/>
                </a:solidFill>
                <a:latin typeface="Arial"/>
                <a:cs typeface="Arial"/>
              </a:rPr>
              <a:t>"myCoach"</a:t>
            </a:r>
            <a:r>
              <a:rPr sz="2600" b="1" dirty="0">
                <a:latin typeface="Arial"/>
                <a:cs typeface="Arial"/>
              </a:rPr>
              <a:t>,</a:t>
            </a:r>
            <a:r>
              <a:rPr sz="2600" b="1" spc="140" dirty="0">
                <a:latin typeface="Arial"/>
                <a:cs typeface="Arial"/>
              </a:rPr>
              <a:t> </a:t>
            </a:r>
            <a:r>
              <a:rPr sz="2600" b="1" spc="-10" dirty="0">
                <a:latin typeface="Arial"/>
                <a:cs typeface="Arial"/>
              </a:rPr>
              <a:t>Coach.</a:t>
            </a:r>
            <a:r>
              <a:rPr sz="2600" b="1" spc="-10" dirty="0">
                <a:solidFill>
                  <a:srgbClr val="931A68"/>
                </a:solidFill>
                <a:latin typeface="Arial"/>
                <a:cs typeface="Arial"/>
              </a:rPr>
              <a:t>class</a:t>
            </a:r>
            <a:r>
              <a:rPr sz="2600" b="1" spc="-10" dirty="0">
                <a:latin typeface="Arial"/>
                <a:cs typeface="Arial"/>
              </a:rPr>
              <a:t>);</a:t>
            </a:r>
            <a:endParaRPr sz="2600">
              <a:latin typeface="Arial"/>
              <a:cs typeface="Arial"/>
            </a:endParaRPr>
          </a:p>
        </p:txBody>
      </p:sp>
      <p:sp>
        <p:nvSpPr>
          <p:cNvPr id="10" name="object 10"/>
          <p:cNvSpPr/>
          <p:nvPr/>
        </p:nvSpPr>
        <p:spPr>
          <a:xfrm>
            <a:off x="14742126" y="7419245"/>
            <a:ext cx="3084195" cy="825500"/>
          </a:xfrm>
          <a:custGeom>
            <a:avLst/>
            <a:gdLst/>
            <a:ahLst/>
            <a:cxnLst/>
            <a:rect l="l" t="t" r="r" b="b"/>
            <a:pathLst>
              <a:path w="3084194" h="825500">
                <a:moveTo>
                  <a:pt x="2671552" y="0"/>
                </a:moveTo>
                <a:lnTo>
                  <a:pt x="412448" y="0"/>
                </a:lnTo>
                <a:lnTo>
                  <a:pt x="349805" y="258"/>
                </a:lnTo>
                <a:lnTo>
                  <a:pt x="294764" y="2068"/>
                </a:lnTo>
                <a:lnTo>
                  <a:pt x="245336" y="6982"/>
                </a:lnTo>
                <a:lnTo>
                  <a:pt x="199533" y="16551"/>
                </a:lnTo>
                <a:lnTo>
                  <a:pt x="157381" y="33274"/>
                </a:lnTo>
                <a:lnTo>
                  <a:pt x="119043" y="56356"/>
                </a:lnTo>
                <a:lnTo>
                  <a:pt x="85154" y="85160"/>
                </a:lnTo>
                <a:lnTo>
                  <a:pt x="56351" y="119050"/>
                </a:lnTo>
                <a:lnTo>
                  <a:pt x="33269" y="157390"/>
                </a:lnTo>
                <a:lnTo>
                  <a:pt x="16543" y="199543"/>
                </a:lnTo>
                <a:lnTo>
                  <a:pt x="6979" y="245343"/>
                </a:lnTo>
                <a:lnTo>
                  <a:pt x="2067" y="294771"/>
                </a:lnTo>
                <a:lnTo>
                  <a:pt x="258" y="349811"/>
                </a:lnTo>
                <a:lnTo>
                  <a:pt x="0" y="412451"/>
                </a:lnTo>
                <a:lnTo>
                  <a:pt x="258" y="475090"/>
                </a:lnTo>
                <a:lnTo>
                  <a:pt x="2067" y="530130"/>
                </a:lnTo>
                <a:lnTo>
                  <a:pt x="6979" y="579558"/>
                </a:lnTo>
                <a:lnTo>
                  <a:pt x="16543" y="625358"/>
                </a:lnTo>
                <a:lnTo>
                  <a:pt x="33269" y="667512"/>
                </a:lnTo>
                <a:lnTo>
                  <a:pt x="56351" y="705852"/>
                </a:lnTo>
                <a:lnTo>
                  <a:pt x="85154" y="739742"/>
                </a:lnTo>
                <a:lnTo>
                  <a:pt x="119043" y="768545"/>
                </a:lnTo>
                <a:lnTo>
                  <a:pt x="157381" y="791627"/>
                </a:lnTo>
                <a:lnTo>
                  <a:pt x="199533" y="808351"/>
                </a:lnTo>
                <a:lnTo>
                  <a:pt x="245336" y="817919"/>
                </a:lnTo>
                <a:lnTo>
                  <a:pt x="294764" y="822832"/>
                </a:lnTo>
                <a:lnTo>
                  <a:pt x="349805" y="824642"/>
                </a:lnTo>
                <a:lnTo>
                  <a:pt x="412448" y="824901"/>
                </a:lnTo>
                <a:lnTo>
                  <a:pt x="2671552" y="824901"/>
                </a:lnTo>
                <a:lnTo>
                  <a:pt x="2734188" y="824642"/>
                </a:lnTo>
                <a:lnTo>
                  <a:pt x="2789226" y="822832"/>
                </a:lnTo>
                <a:lnTo>
                  <a:pt x="2838653" y="817919"/>
                </a:lnTo>
                <a:lnTo>
                  <a:pt x="2884456" y="808351"/>
                </a:lnTo>
                <a:lnTo>
                  <a:pt x="2926609" y="791627"/>
                </a:lnTo>
                <a:lnTo>
                  <a:pt x="2964949" y="768545"/>
                </a:lnTo>
                <a:lnTo>
                  <a:pt x="2998839" y="739742"/>
                </a:lnTo>
                <a:lnTo>
                  <a:pt x="3027643" y="705852"/>
                </a:lnTo>
                <a:lnTo>
                  <a:pt x="3050724" y="667512"/>
                </a:lnTo>
                <a:lnTo>
                  <a:pt x="3067445" y="625358"/>
                </a:lnTo>
                <a:lnTo>
                  <a:pt x="3077016" y="579558"/>
                </a:lnTo>
                <a:lnTo>
                  <a:pt x="3081931" y="530130"/>
                </a:lnTo>
                <a:lnTo>
                  <a:pt x="3083741" y="475090"/>
                </a:lnTo>
                <a:lnTo>
                  <a:pt x="3084000" y="412451"/>
                </a:lnTo>
                <a:lnTo>
                  <a:pt x="3083741" y="349811"/>
                </a:lnTo>
                <a:lnTo>
                  <a:pt x="3081931" y="294771"/>
                </a:lnTo>
                <a:lnTo>
                  <a:pt x="3077016" y="245343"/>
                </a:lnTo>
                <a:lnTo>
                  <a:pt x="3067445" y="199543"/>
                </a:lnTo>
                <a:lnTo>
                  <a:pt x="3050724" y="157390"/>
                </a:lnTo>
                <a:lnTo>
                  <a:pt x="3027643" y="119050"/>
                </a:lnTo>
                <a:lnTo>
                  <a:pt x="2998839" y="85160"/>
                </a:lnTo>
                <a:lnTo>
                  <a:pt x="2964949" y="56356"/>
                </a:lnTo>
                <a:lnTo>
                  <a:pt x="2926609" y="33274"/>
                </a:lnTo>
                <a:lnTo>
                  <a:pt x="2884456" y="16551"/>
                </a:lnTo>
                <a:lnTo>
                  <a:pt x="2838653" y="6982"/>
                </a:lnTo>
                <a:lnTo>
                  <a:pt x="2789226" y="2068"/>
                </a:lnTo>
                <a:lnTo>
                  <a:pt x="2734188" y="258"/>
                </a:lnTo>
                <a:lnTo>
                  <a:pt x="2671552" y="0"/>
                </a:lnTo>
                <a:close/>
              </a:path>
            </a:pathLst>
          </a:custGeom>
          <a:solidFill>
            <a:srgbClr val="4D76A4"/>
          </a:solidFill>
        </p:spPr>
        <p:txBody>
          <a:bodyPr wrap="square" lIns="0" tIns="0" rIns="0" bIns="0" rtlCol="0"/>
          <a:lstStyle/>
          <a:p>
            <a:endParaRPr/>
          </a:p>
        </p:txBody>
      </p:sp>
      <p:sp>
        <p:nvSpPr>
          <p:cNvPr id="11" name="object 11"/>
          <p:cNvSpPr txBox="1"/>
          <p:nvPr/>
        </p:nvSpPr>
        <p:spPr>
          <a:xfrm>
            <a:off x="15379501" y="7610104"/>
            <a:ext cx="1812289" cy="427990"/>
          </a:xfrm>
          <a:prstGeom prst="rect">
            <a:avLst/>
          </a:prstGeom>
        </p:spPr>
        <p:txBody>
          <a:bodyPr vert="horz" wrap="square" lIns="0" tIns="17145" rIns="0" bIns="0" rtlCol="0">
            <a:spAutoFit/>
          </a:bodyPr>
          <a:lstStyle/>
          <a:p>
            <a:pPr marL="12700">
              <a:lnSpc>
                <a:spcPct val="100000"/>
              </a:lnSpc>
              <a:spcBef>
                <a:spcPts val="135"/>
              </a:spcBef>
            </a:pPr>
            <a:r>
              <a:rPr sz="2600" b="1" spc="-10" dirty="0">
                <a:solidFill>
                  <a:srgbClr val="FFFFFF"/>
                </a:solidFill>
                <a:latin typeface="Palatino Linotype"/>
                <a:cs typeface="Palatino Linotype"/>
              </a:rPr>
              <a:t>TrackCoach</a:t>
            </a:r>
            <a:endParaRPr sz="2600">
              <a:latin typeface="Palatino Linotype"/>
              <a:cs typeface="Palatino Linotype"/>
            </a:endParaRPr>
          </a:p>
        </p:txBody>
      </p:sp>
      <p:grpSp>
        <p:nvGrpSpPr>
          <p:cNvPr id="12" name="object 12"/>
          <p:cNvGrpSpPr/>
          <p:nvPr/>
        </p:nvGrpSpPr>
        <p:grpSpPr>
          <a:xfrm>
            <a:off x="11516654" y="4773377"/>
            <a:ext cx="3020060" cy="3187065"/>
            <a:chOff x="11516654" y="4773377"/>
            <a:chExt cx="3020060" cy="3187065"/>
          </a:xfrm>
        </p:grpSpPr>
        <p:pic>
          <p:nvPicPr>
            <p:cNvPr id="13" name="object 13"/>
            <p:cNvPicPr/>
            <p:nvPr/>
          </p:nvPicPr>
          <p:blipFill>
            <a:blip r:embed="rId4" cstate="print"/>
            <a:stretch>
              <a:fillRect/>
            </a:stretch>
          </p:blipFill>
          <p:spPr>
            <a:xfrm>
              <a:off x="11614462" y="7368774"/>
              <a:ext cx="2921942" cy="591113"/>
            </a:xfrm>
            <a:prstGeom prst="rect">
              <a:avLst/>
            </a:prstGeom>
          </p:spPr>
        </p:pic>
        <p:pic>
          <p:nvPicPr>
            <p:cNvPr id="14" name="object 14"/>
            <p:cNvPicPr/>
            <p:nvPr/>
          </p:nvPicPr>
          <p:blipFill>
            <a:blip r:embed="rId5" cstate="print"/>
            <a:stretch>
              <a:fillRect/>
            </a:stretch>
          </p:blipFill>
          <p:spPr>
            <a:xfrm>
              <a:off x="11516654" y="4773377"/>
              <a:ext cx="1858802" cy="554371"/>
            </a:xfrm>
            <a:prstGeom prst="rect">
              <a:avLst/>
            </a:prstGeom>
          </p:spPr>
        </p:pic>
      </p:grpSp>
      <p:pic>
        <p:nvPicPr>
          <p:cNvPr id="15" name="object 15"/>
          <p:cNvPicPr/>
          <p:nvPr/>
        </p:nvPicPr>
        <p:blipFill>
          <a:blip r:embed="rId6" cstate="print"/>
          <a:stretch>
            <a:fillRect/>
          </a:stretch>
        </p:blipFill>
        <p:spPr>
          <a:xfrm>
            <a:off x="941274" y="2320506"/>
            <a:ext cx="10569657" cy="1047088"/>
          </a:xfrm>
          <a:prstGeom prst="rect">
            <a:avLst/>
          </a:prstGeom>
        </p:spPr>
      </p:pic>
      <p:sp>
        <p:nvSpPr>
          <p:cNvPr id="16" name="object 16"/>
          <p:cNvSpPr txBox="1"/>
          <p:nvPr/>
        </p:nvSpPr>
        <p:spPr>
          <a:xfrm>
            <a:off x="941274" y="2320506"/>
            <a:ext cx="10570210" cy="1047115"/>
          </a:xfrm>
          <a:prstGeom prst="rect">
            <a:avLst/>
          </a:prstGeom>
        </p:spPr>
        <p:txBody>
          <a:bodyPr vert="horz" wrap="square" lIns="0" tIns="235585" rIns="0" bIns="0" rtlCol="0">
            <a:spAutoFit/>
          </a:bodyPr>
          <a:lstStyle/>
          <a:p>
            <a:pPr marL="524510">
              <a:lnSpc>
                <a:spcPct val="100000"/>
              </a:lnSpc>
              <a:spcBef>
                <a:spcPts val="1855"/>
              </a:spcBef>
            </a:pPr>
            <a:r>
              <a:rPr sz="3450" b="1" i="1" dirty="0">
                <a:solidFill>
                  <a:srgbClr val="FFFFFF"/>
                </a:solidFill>
                <a:latin typeface="Arial"/>
                <a:cs typeface="Arial"/>
              </a:rPr>
              <a:t>Prototype</a:t>
            </a:r>
            <a:r>
              <a:rPr sz="3450" b="1" i="1" spc="-10" dirty="0">
                <a:solidFill>
                  <a:srgbClr val="FFFFFF"/>
                </a:solidFill>
                <a:latin typeface="Arial"/>
                <a:cs typeface="Arial"/>
              </a:rPr>
              <a:t> </a:t>
            </a:r>
            <a:r>
              <a:rPr sz="3450" b="1" i="1" dirty="0">
                <a:solidFill>
                  <a:srgbClr val="FFFFFF"/>
                </a:solidFill>
                <a:latin typeface="Arial"/>
                <a:cs typeface="Arial"/>
              </a:rPr>
              <a:t>scope:</a:t>
            </a:r>
            <a:r>
              <a:rPr sz="3450" b="1" i="1" spc="-10" dirty="0">
                <a:solidFill>
                  <a:srgbClr val="FFFFFF"/>
                </a:solidFill>
                <a:latin typeface="Arial"/>
                <a:cs typeface="Arial"/>
              </a:rPr>
              <a:t> </a:t>
            </a:r>
            <a:r>
              <a:rPr sz="3450" b="1" i="1" dirty="0">
                <a:solidFill>
                  <a:srgbClr val="FFFFFF"/>
                </a:solidFill>
                <a:latin typeface="Arial"/>
                <a:cs typeface="Arial"/>
              </a:rPr>
              <a:t>new</a:t>
            </a:r>
            <a:r>
              <a:rPr sz="3450" b="1" i="1" spc="-5" dirty="0">
                <a:solidFill>
                  <a:srgbClr val="FFFFFF"/>
                </a:solidFill>
                <a:latin typeface="Arial"/>
                <a:cs typeface="Arial"/>
              </a:rPr>
              <a:t> </a:t>
            </a:r>
            <a:r>
              <a:rPr sz="3450" b="1" i="1" dirty="0">
                <a:solidFill>
                  <a:srgbClr val="FFFFFF"/>
                </a:solidFill>
                <a:latin typeface="Arial"/>
                <a:cs typeface="Arial"/>
              </a:rPr>
              <a:t>object</a:t>
            </a:r>
            <a:r>
              <a:rPr sz="3450" b="1" i="1" spc="-10" dirty="0">
                <a:solidFill>
                  <a:srgbClr val="FFFFFF"/>
                </a:solidFill>
                <a:latin typeface="Arial"/>
                <a:cs typeface="Arial"/>
              </a:rPr>
              <a:t> </a:t>
            </a:r>
            <a:r>
              <a:rPr sz="3450" b="1" i="1" dirty="0">
                <a:solidFill>
                  <a:srgbClr val="FFFFFF"/>
                </a:solidFill>
                <a:latin typeface="Arial"/>
                <a:cs typeface="Arial"/>
              </a:rPr>
              <a:t>for</a:t>
            </a:r>
            <a:r>
              <a:rPr sz="3450" b="1" i="1" spc="-10" dirty="0">
                <a:solidFill>
                  <a:srgbClr val="FFFFFF"/>
                </a:solidFill>
                <a:latin typeface="Arial"/>
                <a:cs typeface="Arial"/>
              </a:rPr>
              <a:t> </a:t>
            </a:r>
            <a:r>
              <a:rPr sz="3450" b="1" i="1" dirty="0">
                <a:solidFill>
                  <a:srgbClr val="FFFFFF"/>
                </a:solidFill>
                <a:latin typeface="Arial"/>
                <a:cs typeface="Arial"/>
              </a:rPr>
              <a:t>each</a:t>
            </a:r>
            <a:r>
              <a:rPr sz="3450" b="1" i="1" spc="-5" dirty="0">
                <a:solidFill>
                  <a:srgbClr val="FFFFFF"/>
                </a:solidFill>
                <a:latin typeface="Arial"/>
                <a:cs typeface="Arial"/>
              </a:rPr>
              <a:t> </a:t>
            </a:r>
            <a:r>
              <a:rPr sz="3450" b="1" i="1" spc="-10" dirty="0">
                <a:solidFill>
                  <a:srgbClr val="FFFFFF"/>
                </a:solidFill>
                <a:latin typeface="Arial"/>
                <a:cs typeface="Arial"/>
              </a:rPr>
              <a:t>request</a:t>
            </a:r>
            <a:endParaRPr sz="3450">
              <a:latin typeface="Arial"/>
              <a:cs typeface="Arial"/>
            </a:endParaRPr>
          </a:p>
        </p:txBody>
      </p:sp>
      <p:sp>
        <p:nvSpPr>
          <p:cNvPr id="17" name="object 17"/>
          <p:cNvSpPr txBox="1"/>
          <p:nvPr/>
        </p:nvSpPr>
        <p:spPr>
          <a:xfrm>
            <a:off x="15211967" y="2803968"/>
            <a:ext cx="2147570" cy="829944"/>
          </a:xfrm>
          <a:prstGeom prst="rect">
            <a:avLst/>
          </a:prstGeom>
        </p:spPr>
        <p:txBody>
          <a:bodyPr vert="horz" wrap="square" lIns="0" tIns="15875" rIns="0" bIns="0" rtlCol="0">
            <a:spAutoFit/>
          </a:bodyPr>
          <a:lstStyle/>
          <a:p>
            <a:pPr marL="12700">
              <a:lnSpc>
                <a:spcPct val="100000"/>
              </a:lnSpc>
              <a:spcBef>
                <a:spcPts val="125"/>
              </a:spcBef>
            </a:pPr>
            <a:r>
              <a:rPr sz="5250" b="1" spc="-10" dirty="0">
                <a:latin typeface="Arial"/>
                <a:cs typeface="Arial"/>
              </a:rPr>
              <a:t>Spring</a:t>
            </a:r>
            <a:endParaRPr sz="525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3650" y="4130675"/>
            <a:ext cx="12934830" cy="3418243"/>
          </a:xfrm>
          <a:prstGeom prst="rect">
            <a:avLst/>
          </a:prstGeom>
        </p:spPr>
        <p:txBody>
          <a:bodyPr vert="horz" wrap="square" lIns="0" tIns="17145" rIns="0" bIns="0" rtlCol="0">
            <a:spAutoFit/>
          </a:bodyPr>
          <a:lstStyle/>
          <a:p>
            <a:pPr marL="318135" algn="ctr">
              <a:lnSpc>
                <a:spcPct val="100000"/>
              </a:lnSpc>
              <a:spcBef>
                <a:spcPts val="135"/>
              </a:spcBef>
            </a:pPr>
            <a:r>
              <a:rPr spc="-110" dirty="0"/>
              <a:t>Bean</a:t>
            </a:r>
            <a:r>
              <a:rPr spc="-480" dirty="0"/>
              <a:t> </a:t>
            </a:r>
            <a:r>
              <a:rPr spc="-155" dirty="0"/>
              <a:t>Lifecycle</a:t>
            </a:r>
            <a:r>
              <a:rPr spc="-465" dirty="0"/>
              <a:t> </a:t>
            </a:r>
            <a:r>
              <a:rPr spc="-120" dirty="0"/>
              <a:t>Methods</a:t>
            </a: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0112375" cy="1021080"/>
          </a:xfrm>
          <a:prstGeom prst="rect">
            <a:avLst/>
          </a:prstGeom>
        </p:spPr>
        <p:txBody>
          <a:bodyPr vert="horz" wrap="square" lIns="0" tIns="16510" rIns="0" bIns="0" rtlCol="0">
            <a:spAutoFit/>
          </a:bodyPr>
          <a:lstStyle/>
          <a:p>
            <a:pPr marL="12700">
              <a:lnSpc>
                <a:spcPct val="100000"/>
              </a:lnSpc>
              <a:spcBef>
                <a:spcPts val="130"/>
              </a:spcBef>
            </a:pPr>
            <a:r>
              <a:rPr sz="6500" spc="415" dirty="0">
                <a:latin typeface="Book Antiqua"/>
                <a:cs typeface="Book Antiqua"/>
              </a:rPr>
              <a:t>EJB</a:t>
            </a:r>
            <a:r>
              <a:rPr sz="6500" spc="-204" dirty="0">
                <a:latin typeface="Book Antiqua"/>
                <a:cs typeface="Book Antiqua"/>
              </a:rPr>
              <a:t> </a:t>
            </a:r>
            <a:r>
              <a:rPr sz="6500" spc="-85" dirty="0">
                <a:latin typeface="Book Antiqua"/>
                <a:cs typeface="Book Antiqua"/>
              </a:rPr>
              <a:t>v1</a:t>
            </a:r>
            <a:r>
              <a:rPr sz="6500" spc="-200" dirty="0">
                <a:latin typeface="Book Antiqua"/>
                <a:cs typeface="Book Antiqua"/>
              </a:rPr>
              <a:t> </a:t>
            </a:r>
            <a:r>
              <a:rPr sz="6500" dirty="0">
                <a:latin typeface="Book Antiqua"/>
                <a:cs typeface="Book Antiqua"/>
              </a:rPr>
              <a:t>and</a:t>
            </a:r>
            <a:r>
              <a:rPr sz="6500" spc="-200" dirty="0">
                <a:latin typeface="Book Antiqua"/>
                <a:cs typeface="Book Antiqua"/>
              </a:rPr>
              <a:t> </a:t>
            </a:r>
            <a:r>
              <a:rPr sz="6500" spc="-85" dirty="0">
                <a:latin typeface="Book Antiqua"/>
                <a:cs typeface="Book Antiqua"/>
              </a:rPr>
              <a:t>v2</a:t>
            </a:r>
            <a:r>
              <a:rPr sz="6500" spc="-204" dirty="0">
                <a:latin typeface="Book Antiqua"/>
                <a:cs typeface="Book Antiqua"/>
              </a:rPr>
              <a:t> </a:t>
            </a:r>
            <a:r>
              <a:rPr sz="6500" spc="235" dirty="0">
                <a:latin typeface="Book Antiqua"/>
                <a:cs typeface="Book Antiqua"/>
              </a:rPr>
              <a:t>-</a:t>
            </a:r>
            <a:r>
              <a:rPr sz="6500" spc="-200" dirty="0">
                <a:latin typeface="Book Antiqua"/>
                <a:cs typeface="Book Antiqua"/>
              </a:rPr>
              <a:t> </a:t>
            </a:r>
            <a:r>
              <a:rPr sz="6500" spc="-145" dirty="0">
                <a:latin typeface="Book Antiqua"/>
                <a:cs typeface="Book Antiqua"/>
              </a:rPr>
              <a:t>Complexity</a:t>
            </a:r>
            <a:endParaRPr sz="6500">
              <a:latin typeface="Book Antiqua"/>
              <a:cs typeface="Book Antiqua"/>
            </a:endParaRPr>
          </a:p>
        </p:txBody>
      </p:sp>
      <p:sp>
        <p:nvSpPr>
          <p:cNvPr id="3" name="object 3"/>
          <p:cNvSpPr txBox="1"/>
          <p:nvPr/>
        </p:nvSpPr>
        <p:spPr>
          <a:xfrm>
            <a:off x="982034" y="3105403"/>
            <a:ext cx="203200" cy="405130"/>
          </a:xfrm>
          <a:prstGeom prst="rect">
            <a:avLst/>
          </a:prstGeom>
        </p:spPr>
        <p:txBody>
          <a:bodyPr vert="horz" wrap="square" lIns="0" tIns="11430" rIns="0" bIns="0" rtlCol="0">
            <a:spAutoFit/>
          </a:bodyPr>
          <a:lstStyle/>
          <a:p>
            <a:pPr marL="12700">
              <a:lnSpc>
                <a:spcPct val="100000"/>
              </a:lnSpc>
              <a:spcBef>
                <a:spcPts val="90"/>
              </a:spcBef>
            </a:pPr>
            <a:r>
              <a:rPr sz="2500" spc="-185" dirty="0">
                <a:solidFill>
                  <a:srgbClr val="5C86B9"/>
                </a:solidFill>
                <a:latin typeface="Lucida Sans"/>
                <a:cs typeface="Lucida Sans"/>
              </a:rPr>
              <a:t>•</a:t>
            </a:r>
            <a:endParaRPr sz="2500">
              <a:latin typeface="Lucida Sans"/>
              <a:cs typeface="Lucida Sans"/>
            </a:endParaRPr>
          </a:p>
        </p:txBody>
      </p:sp>
      <p:sp>
        <p:nvSpPr>
          <p:cNvPr id="4" name="object 4"/>
          <p:cNvSpPr txBox="1"/>
          <p:nvPr/>
        </p:nvSpPr>
        <p:spPr>
          <a:xfrm>
            <a:off x="1463694" y="3001239"/>
            <a:ext cx="11755755" cy="568325"/>
          </a:xfrm>
          <a:prstGeom prst="rect">
            <a:avLst/>
          </a:prstGeom>
        </p:spPr>
        <p:txBody>
          <a:bodyPr vert="horz" wrap="square" lIns="0" tIns="13335" rIns="0" bIns="0" rtlCol="0">
            <a:spAutoFit/>
          </a:bodyPr>
          <a:lstStyle/>
          <a:p>
            <a:pPr marL="12700">
              <a:lnSpc>
                <a:spcPct val="100000"/>
              </a:lnSpc>
              <a:spcBef>
                <a:spcPts val="105"/>
              </a:spcBef>
            </a:pPr>
            <a:r>
              <a:rPr sz="3550" dirty="0">
                <a:latin typeface="Palatino Linotype"/>
                <a:cs typeface="Palatino Linotype"/>
              </a:rPr>
              <a:t>Early</a:t>
            </a:r>
            <a:r>
              <a:rPr sz="3550" spc="-30" dirty="0">
                <a:latin typeface="Palatino Linotype"/>
                <a:cs typeface="Palatino Linotype"/>
              </a:rPr>
              <a:t> </a:t>
            </a:r>
            <a:r>
              <a:rPr sz="3550" dirty="0">
                <a:latin typeface="Palatino Linotype"/>
                <a:cs typeface="Palatino Linotype"/>
              </a:rPr>
              <a:t>version</a:t>
            </a:r>
            <a:r>
              <a:rPr sz="3550" spc="-20" dirty="0">
                <a:latin typeface="Palatino Linotype"/>
                <a:cs typeface="Palatino Linotype"/>
              </a:rPr>
              <a:t> </a:t>
            </a:r>
            <a:r>
              <a:rPr sz="3550" dirty="0">
                <a:latin typeface="Palatino Linotype"/>
                <a:cs typeface="Palatino Linotype"/>
              </a:rPr>
              <a:t>of</a:t>
            </a:r>
            <a:r>
              <a:rPr sz="3550" spc="-20" dirty="0">
                <a:latin typeface="Palatino Linotype"/>
                <a:cs typeface="Palatino Linotype"/>
              </a:rPr>
              <a:t> </a:t>
            </a:r>
            <a:r>
              <a:rPr sz="3550" dirty="0">
                <a:latin typeface="Palatino Linotype"/>
                <a:cs typeface="Palatino Linotype"/>
              </a:rPr>
              <a:t>EJB</a:t>
            </a:r>
            <a:r>
              <a:rPr sz="3550" spc="-20" dirty="0">
                <a:latin typeface="Palatino Linotype"/>
                <a:cs typeface="Palatino Linotype"/>
              </a:rPr>
              <a:t> </a:t>
            </a:r>
            <a:r>
              <a:rPr sz="3550" dirty="0">
                <a:latin typeface="Palatino Linotype"/>
                <a:cs typeface="Palatino Linotype"/>
              </a:rPr>
              <a:t>(v1</a:t>
            </a:r>
            <a:r>
              <a:rPr sz="3550" spc="-20" dirty="0">
                <a:latin typeface="Palatino Linotype"/>
                <a:cs typeface="Palatino Linotype"/>
              </a:rPr>
              <a:t> </a:t>
            </a:r>
            <a:r>
              <a:rPr sz="3550" dirty="0">
                <a:latin typeface="Palatino Linotype"/>
                <a:cs typeface="Palatino Linotype"/>
              </a:rPr>
              <a:t>and</a:t>
            </a:r>
            <a:r>
              <a:rPr sz="3550" spc="-20" dirty="0">
                <a:latin typeface="Palatino Linotype"/>
                <a:cs typeface="Palatino Linotype"/>
              </a:rPr>
              <a:t> </a:t>
            </a:r>
            <a:r>
              <a:rPr sz="3550" dirty="0">
                <a:latin typeface="Palatino Linotype"/>
                <a:cs typeface="Palatino Linotype"/>
              </a:rPr>
              <a:t>v2)</a:t>
            </a:r>
            <a:r>
              <a:rPr sz="3550" spc="-20" dirty="0">
                <a:latin typeface="Palatino Linotype"/>
                <a:cs typeface="Palatino Linotype"/>
              </a:rPr>
              <a:t> </a:t>
            </a:r>
            <a:r>
              <a:rPr sz="3550" dirty="0">
                <a:latin typeface="Palatino Linotype"/>
                <a:cs typeface="Palatino Linotype"/>
              </a:rPr>
              <a:t>were</a:t>
            </a:r>
            <a:r>
              <a:rPr sz="3550" spc="-20" dirty="0">
                <a:latin typeface="Palatino Linotype"/>
                <a:cs typeface="Palatino Linotype"/>
              </a:rPr>
              <a:t> </a:t>
            </a:r>
            <a:r>
              <a:rPr sz="3550" dirty="0">
                <a:latin typeface="Palatino Linotype"/>
                <a:cs typeface="Palatino Linotype"/>
              </a:rPr>
              <a:t>extremely</a:t>
            </a:r>
            <a:r>
              <a:rPr sz="3550" spc="-15" dirty="0">
                <a:latin typeface="Palatino Linotype"/>
                <a:cs typeface="Palatino Linotype"/>
              </a:rPr>
              <a:t> </a:t>
            </a:r>
            <a:r>
              <a:rPr sz="3550" spc="-10" dirty="0">
                <a:latin typeface="Palatino Linotype"/>
                <a:cs typeface="Palatino Linotype"/>
              </a:rPr>
              <a:t>complex!!!</a:t>
            </a:r>
            <a:endParaRPr sz="3550">
              <a:latin typeface="Palatino Linotype"/>
              <a:cs typeface="Palatino Linotype"/>
            </a:endParaRPr>
          </a:p>
        </p:txBody>
      </p:sp>
      <p:sp>
        <p:nvSpPr>
          <p:cNvPr id="5" name="object 5"/>
          <p:cNvSpPr txBox="1"/>
          <p:nvPr/>
        </p:nvSpPr>
        <p:spPr>
          <a:xfrm>
            <a:off x="982034" y="4676036"/>
            <a:ext cx="203200" cy="405130"/>
          </a:xfrm>
          <a:prstGeom prst="rect">
            <a:avLst/>
          </a:prstGeom>
        </p:spPr>
        <p:txBody>
          <a:bodyPr vert="horz" wrap="square" lIns="0" tIns="11430" rIns="0" bIns="0" rtlCol="0">
            <a:spAutoFit/>
          </a:bodyPr>
          <a:lstStyle/>
          <a:p>
            <a:pPr marL="12700">
              <a:lnSpc>
                <a:spcPct val="100000"/>
              </a:lnSpc>
              <a:spcBef>
                <a:spcPts val="90"/>
              </a:spcBef>
            </a:pPr>
            <a:r>
              <a:rPr sz="2500" spc="-185" dirty="0">
                <a:solidFill>
                  <a:srgbClr val="5C86B9"/>
                </a:solidFill>
                <a:latin typeface="Lucida Sans"/>
                <a:cs typeface="Lucida Sans"/>
              </a:rPr>
              <a:t>•</a:t>
            </a:r>
            <a:endParaRPr sz="2500">
              <a:latin typeface="Lucida Sans"/>
              <a:cs typeface="Lucida Sans"/>
            </a:endParaRPr>
          </a:p>
        </p:txBody>
      </p:sp>
      <p:sp>
        <p:nvSpPr>
          <p:cNvPr id="6" name="object 6"/>
          <p:cNvSpPr txBox="1"/>
          <p:nvPr/>
        </p:nvSpPr>
        <p:spPr>
          <a:xfrm>
            <a:off x="1463694" y="4582343"/>
            <a:ext cx="6631940" cy="568325"/>
          </a:xfrm>
          <a:prstGeom prst="rect">
            <a:avLst/>
          </a:prstGeom>
        </p:spPr>
        <p:txBody>
          <a:bodyPr vert="horz" wrap="square" lIns="0" tIns="13335" rIns="0" bIns="0" rtlCol="0">
            <a:spAutoFit/>
          </a:bodyPr>
          <a:lstStyle/>
          <a:p>
            <a:pPr marL="12700">
              <a:lnSpc>
                <a:spcPct val="100000"/>
              </a:lnSpc>
              <a:spcBef>
                <a:spcPts val="105"/>
              </a:spcBef>
            </a:pPr>
            <a:r>
              <a:rPr sz="3550" dirty="0">
                <a:latin typeface="Palatino Linotype"/>
                <a:cs typeface="Palatino Linotype"/>
              </a:rPr>
              <a:t>Multiple</a:t>
            </a:r>
            <a:r>
              <a:rPr sz="3550" spc="-30" dirty="0">
                <a:latin typeface="Palatino Linotype"/>
                <a:cs typeface="Palatino Linotype"/>
              </a:rPr>
              <a:t> </a:t>
            </a:r>
            <a:r>
              <a:rPr sz="3550" dirty="0">
                <a:latin typeface="Palatino Linotype"/>
                <a:cs typeface="Palatino Linotype"/>
              </a:rPr>
              <a:t>deployment</a:t>
            </a:r>
            <a:r>
              <a:rPr sz="3550" spc="-15" dirty="0">
                <a:latin typeface="Palatino Linotype"/>
                <a:cs typeface="Palatino Linotype"/>
              </a:rPr>
              <a:t> </a:t>
            </a:r>
            <a:r>
              <a:rPr sz="3550" spc="-10" dirty="0">
                <a:latin typeface="Palatino Linotype"/>
                <a:cs typeface="Palatino Linotype"/>
              </a:rPr>
              <a:t>descriptors</a:t>
            </a:r>
            <a:endParaRPr sz="3550">
              <a:latin typeface="Palatino Linotype"/>
              <a:cs typeface="Palatino Linotype"/>
            </a:endParaRPr>
          </a:p>
        </p:txBody>
      </p:sp>
      <p:sp>
        <p:nvSpPr>
          <p:cNvPr id="7" name="object 7"/>
          <p:cNvSpPr txBox="1"/>
          <p:nvPr/>
        </p:nvSpPr>
        <p:spPr>
          <a:xfrm>
            <a:off x="982034" y="6623621"/>
            <a:ext cx="203200" cy="405130"/>
          </a:xfrm>
          <a:prstGeom prst="rect">
            <a:avLst/>
          </a:prstGeom>
        </p:spPr>
        <p:txBody>
          <a:bodyPr vert="horz" wrap="square" lIns="0" tIns="11430" rIns="0" bIns="0" rtlCol="0">
            <a:spAutoFit/>
          </a:bodyPr>
          <a:lstStyle/>
          <a:p>
            <a:pPr marL="12700">
              <a:lnSpc>
                <a:spcPct val="100000"/>
              </a:lnSpc>
              <a:spcBef>
                <a:spcPts val="90"/>
              </a:spcBef>
            </a:pPr>
            <a:r>
              <a:rPr sz="2500" spc="-185" dirty="0">
                <a:solidFill>
                  <a:srgbClr val="5C86B9"/>
                </a:solidFill>
                <a:latin typeface="Lucida Sans"/>
                <a:cs typeface="Lucida Sans"/>
              </a:rPr>
              <a:t>•</a:t>
            </a:r>
            <a:endParaRPr sz="2500">
              <a:latin typeface="Lucida Sans"/>
              <a:cs typeface="Lucida Sans"/>
            </a:endParaRPr>
          </a:p>
        </p:txBody>
      </p:sp>
      <p:sp>
        <p:nvSpPr>
          <p:cNvPr id="8" name="object 8"/>
          <p:cNvSpPr txBox="1"/>
          <p:nvPr/>
        </p:nvSpPr>
        <p:spPr>
          <a:xfrm>
            <a:off x="1463694" y="6529927"/>
            <a:ext cx="3790950" cy="568325"/>
          </a:xfrm>
          <a:prstGeom prst="rect">
            <a:avLst/>
          </a:prstGeom>
        </p:spPr>
        <p:txBody>
          <a:bodyPr vert="horz" wrap="square" lIns="0" tIns="13335" rIns="0" bIns="0" rtlCol="0">
            <a:spAutoFit/>
          </a:bodyPr>
          <a:lstStyle/>
          <a:p>
            <a:pPr marL="12700">
              <a:lnSpc>
                <a:spcPct val="100000"/>
              </a:lnSpc>
              <a:spcBef>
                <a:spcPts val="105"/>
              </a:spcBef>
            </a:pPr>
            <a:r>
              <a:rPr sz="3550" dirty="0">
                <a:latin typeface="Palatino Linotype"/>
                <a:cs typeface="Palatino Linotype"/>
              </a:rPr>
              <a:t>Multiple</a:t>
            </a:r>
            <a:r>
              <a:rPr sz="3550" spc="-20" dirty="0">
                <a:latin typeface="Palatino Linotype"/>
                <a:cs typeface="Palatino Linotype"/>
              </a:rPr>
              <a:t> </a:t>
            </a:r>
            <a:r>
              <a:rPr sz="3550" spc="-10" dirty="0">
                <a:latin typeface="Palatino Linotype"/>
                <a:cs typeface="Palatino Linotype"/>
              </a:rPr>
              <a:t>interfaces</a:t>
            </a:r>
            <a:endParaRPr sz="3550">
              <a:latin typeface="Palatino Linotype"/>
              <a:cs typeface="Palatino Linotype"/>
            </a:endParaRPr>
          </a:p>
        </p:txBody>
      </p:sp>
      <p:sp>
        <p:nvSpPr>
          <p:cNvPr id="9" name="object 9"/>
          <p:cNvSpPr txBox="1"/>
          <p:nvPr/>
        </p:nvSpPr>
        <p:spPr>
          <a:xfrm>
            <a:off x="982034" y="8571206"/>
            <a:ext cx="203200" cy="405130"/>
          </a:xfrm>
          <a:prstGeom prst="rect">
            <a:avLst/>
          </a:prstGeom>
        </p:spPr>
        <p:txBody>
          <a:bodyPr vert="horz" wrap="square" lIns="0" tIns="11430" rIns="0" bIns="0" rtlCol="0">
            <a:spAutoFit/>
          </a:bodyPr>
          <a:lstStyle/>
          <a:p>
            <a:pPr marL="12700">
              <a:lnSpc>
                <a:spcPct val="100000"/>
              </a:lnSpc>
              <a:spcBef>
                <a:spcPts val="90"/>
              </a:spcBef>
            </a:pPr>
            <a:r>
              <a:rPr sz="2500" spc="-185" dirty="0">
                <a:solidFill>
                  <a:srgbClr val="5C86B9"/>
                </a:solidFill>
                <a:latin typeface="Lucida Sans"/>
                <a:cs typeface="Lucida Sans"/>
              </a:rPr>
              <a:t>•</a:t>
            </a:r>
            <a:endParaRPr sz="2500">
              <a:latin typeface="Lucida Sans"/>
              <a:cs typeface="Lucida Sans"/>
            </a:endParaRPr>
          </a:p>
        </p:txBody>
      </p:sp>
      <p:sp>
        <p:nvSpPr>
          <p:cNvPr id="10" name="object 10"/>
          <p:cNvSpPr txBox="1"/>
          <p:nvPr/>
        </p:nvSpPr>
        <p:spPr>
          <a:xfrm>
            <a:off x="1463694" y="8477512"/>
            <a:ext cx="6758305" cy="568325"/>
          </a:xfrm>
          <a:prstGeom prst="rect">
            <a:avLst/>
          </a:prstGeom>
        </p:spPr>
        <p:txBody>
          <a:bodyPr vert="horz" wrap="square" lIns="0" tIns="13335" rIns="0" bIns="0" rtlCol="0">
            <a:spAutoFit/>
          </a:bodyPr>
          <a:lstStyle/>
          <a:p>
            <a:pPr marL="12700">
              <a:lnSpc>
                <a:spcPct val="100000"/>
              </a:lnSpc>
              <a:spcBef>
                <a:spcPts val="105"/>
              </a:spcBef>
            </a:pPr>
            <a:r>
              <a:rPr sz="3550" dirty="0">
                <a:latin typeface="Palatino Linotype"/>
                <a:cs typeface="Palatino Linotype"/>
              </a:rPr>
              <a:t>Poor</a:t>
            </a:r>
            <a:r>
              <a:rPr sz="3550" spc="-10" dirty="0">
                <a:latin typeface="Palatino Linotype"/>
                <a:cs typeface="Palatino Linotype"/>
              </a:rPr>
              <a:t> </a:t>
            </a:r>
            <a:r>
              <a:rPr sz="3550" dirty="0">
                <a:latin typeface="Palatino Linotype"/>
                <a:cs typeface="Palatino Linotype"/>
              </a:rPr>
              <a:t>Performance</a:t>
            </a:r>
            <a:r>
              <a:rPr sz="3550" spc="-10" dirty="0">
                <a:latin typeface="Palatino Linotype"/>
                <a:cs typeface="Palatino Linotype"/>
              </a:rPr>
              <a:t> </a:t>
            </a:r>
            <a:r>
              <a:rPr sz="3550" dirty="0">
                <a:latin typeface="Palatino Linotype"/>
                <a:cs typeface="Palatino Linotype"/>
              </a:rPr>
              <a:t>of</a:t>
            </a:r>
            <a:r>
              <a:rPr sz="3550" spc="-10" dirty="0">
                <a:latin typeface="Palatino Linotype"/>
                <a:cs typeface="Palatino Linotype"/>
              </a:rPr>
              <a:t> </a:t>
            </a:r>
            <a:r>
              <a:rPr sz="3550" dirty="0">
                <a:latin typeface="Palatino Linotype"/>
                <a:cs typeface="Palatino Linotype"/>
              </a:rPr>
              <a:t>Entity</a:t>
            </a:r>
            <a:r>
              <a:rPr sz="3550" spc="-10" dirty="0">
                <a:latin typeface="Palatino Linotype"/>
                <a:cs typeface="Palatino Linotype"/>
              </a:rPr>
              <a:t> Beans</a:t>
            </a:r>
            <a:endParaRPr sz="3550">
              <a:latin typeface="Palatino Linotype"/>
              <a:cs typeface="Palatino Linotype"/>
            </a:endParaRPr>
          </a:p>
        </p:txBody>
      </p:sp>
      <p:sp>
        <p:nvSpPr>
          <p:cNvPr id="11" name="object 11"/>
          <p:cNvSpPr txBox="1"/>
          <p:nvPr/>
        </p:nvSpPr>
        <p:spPr>
          <a:xfrm>
            <a:off x="14305260" y="3245753"/>
            <a:ext cx="5142865" cy="6938645"/>
          </a:xfrm>
          <a:prstGeom prst="rect">
            <a:avLst/>
          </a:prstGeom>
          <a:solidFill>
            <a:srgbClr val="C15E17"/>
          </a:solidFill>
        </p:spPr>
        <p:txBody>
          <a:bodyPr vert="horz" wrap="square" lIns="0" tIns="0" rIns="0" bIns="0" rtlCol="0">
            <a:spAutoFit/>
          </a:bodyPr>
          <a:lstStyle/>
          <a:p>
            <a:pPr>
              <a:lnSpc>
                <a:spcPct val="100000"/>
              </a:lnSpc>
            </a:pPr>
            <a:endParaRPr sz="3800">
              <a:latin typeface="Times New Roman"/>
              <a:cs typeface="Times New Roman"/>
            </a:endParaRPr>
          </a:p>
          <a:p>
            <a:pPr>
              <a:lnSpc>
                <a:spcPct val="100000"/>
              </a:lnSpc>
              <a:spcBef>
                <a:spcPts val="45"/>
              </a:spcBef>
            </a:pPr>
            <a:endParaRPr sz="4200">
              <a:latin typeface="Times New Roman"/>
              <a:cs typeface="Times New Roman"/>
            </a:endParaRPr>
          </a:p>
          <a:p>
            <a:pPr algn="ctr">
              <a:lnSpc>
                <a:spcPct val="100000"/>
              </a:lnSpc>
              <a:spcBef>
                <a:spcPts val="5"/>
              </a:spcBef>
            </a:pPr>
            <a:r>
              <a:rPr sz="3450" b="1" dirty="0">
                <a:solidFill>
                  <a:srgbClr val="FFFFFF"/>
                </a:solidFill>
                <a:latin typeface="Arial"/>
                <a:cs typeface="Arial"/>
              </a:rPr>
              <a:t>EJB </a:t>
            </a:r>
            <a:r>
              <a:rPr sz="3450" b="1" spc="-10" dirty="0">
                <a:solidFill>
                  <a:srgbClr val="FFFFFF"/>
                </a:solidFill>
                <a:latin typeface="Arial"/>
                <a:cs typeface="Arial"/>
              </a:rPr>
              <a:t>Client</a:t>
            </a:r>
            <a:endParaRPr sz="3450">
              <a:latin typeface="Arial"/>
              <a:cs typeface="Arial"/>
            </a:endParaRPr>
          </a:p>
          <a:p>
            <a:pPr>
              <a:lnSpc>
                <a:spcPct val="100000"/>
              </a:lnSpc>
              <a:spcBef>
                <a:spcPts val="30"/>
              </a:spcBef>
            </a:pPr>
            <a:endParaRPr sz="3500">
              <a:latin typeface="Arial"/>
              <a:cs typeface="Arial"/>
            </a:endParaRPr>
          </a:p>
          <a:p>
            <a:pPr marL="981710" marR="975360" algn="ctr">
              <a:lnSpc>
                <a:spcPts val="3960"/>
              </a:lnSpc>
            </a:pPr>
            <a:r>
              <a:rPr sz="3450" b="1" dirty="0">
                <a:solidFill>
                  <a:srgbClr val="FFFFFF"/>
                </a:solidFill>
                <a:latin typeface="Arial"/>
                <a:cs typeface="Arial"/>
              </a:rPr>
              <a:t>Home</a:t>
            </a:r>
            <a:r>
              <a:rPr sz="3450" b="1" spc="-5" dirty="0">
                <a:solidFill>
                  <a:srgbClr val="FFFFFF"/>
                </a:solidFill>
                <a:latin typeface="Arial"/>
                <a:cs typeface="Arial"/>
              </a:rPr>
              <a:t> </a:t>
            </a:r>
            <a:r>
              <a:rPr sz="3450" b="1" spc="-10" dirty="0">
                <a:solidFill>
                  <a:srgbClr val="FFFFFF"/>
                </a:solidFill>
                <a:latin typeface="Arial"/>
                <a:cs typeface="Arial"/>
              </a:rPr>
              <a:t>Interface </a:t>
            </a:r>
            <a:r>
              <a:rPr sz="3450" b="1" dirty="0">
                <a:solidFill>
                  <a:srgbClr val="FFFFFF"/>
                </a:solidFill>
                <a:latin typeface="Arial"/>
                <a:cs typeface="Arial"/>
              </a:rPr>
              <a:t>Home</a:t>
            </a:r>
            <a:r>
              <a:rPr sz="3450" b="1" spc="-15" dirty="0">
                <a:solidFill>
                  <a:srgbClr val="FFFFFF"/>
                </a:solidFill>
                <a:latin typeface="Arial"/>
                <a:cs typeface="Arial"/>
              </a:rPr>
              <a:t> </a:t>
            </a:r>
            <a:r>
              <a:rPr sz="3450" b="1" spc="-10" dirty="0">
                <a:solidFill>
                  <a:srgbClr val="FFFFFF"/>
                </a:solidFill>
                <a:latin typeface="Arial"/>
                <a:cs typeface="Arial"/>
              </a:rPr>
              <a:t>Object</a:t>
            </a:r>
            <a:endParaRPr sz="3450">
              <a:latin typeface="Arial"/>
              <a:cs typeface="Arial"/>
            </a:endParaRPr>
          </a:p>
          <a:p>
            <a:pPr>
              <a:lnSpc>
                <a:spcPct val="100000"/>
              </a:lnSpc>
              <a:spcBef>
                <a:spcPts val="40"/>
              </a:spcBef>
            </a:pPr>
            <a:endParaRPr sz="3400">
              <a:latin typeface="Arial"/>
              <a:cs typeface="Arial"/>
            </a:endParaRPr>
          </a:p>
          <a:p>
            <a:pPr marL="374650" marR="361315" algn="ctr">
              <a:lnSpc>
                <a:spcPts val="3960"/>
              </a:lnSpc>
              <a:spcBef>
                <a:spcPts val="5"/>
              </a:spcBef>
            </a:pPr>
            <a:r>
              <a:rPr sz="3450" b="1" dirty="0">
                <a:solidFill>
                  <a:srgbClr val="FFFFFF"/>
                </a:solidFill>
                <a:latin typeface="Arial"/>
                <a:cs typeface="Arial"/>
              </a:rPr>
              <a:t>Component</a:t>
            </a:r>
            <a:r>
              <a:rPr sz="3450" b="1" spc="-25" dirty="0">
                <a:solidFill>
                  <a:srgbClr val="FFFFFF"/>
                </a:solidFill>
                <a:latin typeface="Arial"/>
                <a:cs typeface="Arial"/>
              </a:rPr>
              <a:t> </a:t>
            </a:r>
            <a:r>
              <a:rPr sz="3450" b="1" spc="-10" dirty="0">
                <a:solidFill>
                  <a:srgbClr val="FFFFFF"/>
                </a:solidFill>
                <a:latin typeface="Arial"/>
                <a:cs typeface="Arial"/>
              </a:rPr>
              <a:t>Interface </a:t>
            </a:r>
            <a:r>
              <a:rPr sz="3450" b="1" dirty="0">
                <a:solidFill>
                  <a:srgbClr val="FFFFFF"/>
                </a:solidFill>
                <a:latin typeface="Arial"/>
                <a:cs typeface="Arial"/>
              </a:rPr>
              <a:t>EJB </a:t>
            </a:r>
            <a:r>
              <a:rPr sz="3450" b="1" spc="-10" dirty="0">
                <a:solidFill>
                  <a:srgbClr val="FFFFFF"/>
                </a:solidFill>
                <a:latin typeface="Arial"/>
                <a:cs typeface="Arial"/>
              </a:rPr>
              <a:t>Object</a:t>
            </a:r>
            <a:endParaRPr sz="3450">
              <a:latin typeface="Arial"/>
              <a:cs typeface="Arial"/>
            </a:endParaRPr>
          </a:p>
          <a:p>
            <a:pPr>
              <a:lnSpc>
                <a:spcPct val="100000"/>
              </a:lnSpc>
              <a:spcBef>
                <a:spcPts val="45"/>
              </a:spcBef>
            </a:pPr>
            <a:endParaRPr sz="3150">
              <a:latin typeface="Arial"/>
              <a:cs typeface="Arial"/>
            </a:endParaRPr>
          </a:p>
          <a:p>
            <a:pPr marL="9525" algn="ctr">
              <a:lnSpc>
                <a:spcPct val="100000"/>
              </a:lnSpc>
            </a:pPr>
            <a:r>
              <a:rPr sz="3450" b="1" dirty="0">
                <a:solidFill>
                  <a:srgbClr val="FFFFFF"/>
                </a:solidFill>
                <a:latin typeface="Arial"/>
                <a:cs typeface="Arial"/>
              </a:rPr>
              <a:t>Bean</a:t>
            </a:r>
            <a:r>
              <a:rPr sz="3450" b="1" spc="-15" dirty="0">
                <a:solidFill>
                  <a:srgbClr val="FFFFFF"/>
                </a:solidFill>
                <a:latin typeface="Arial"/>
                <a:cs typeface="Arial"/>
              </a:rPr>
              <a:t> </a:t>
            </a:r>
            <a:r>
              <a:rPr sz="3450" b="1" spc="-10" dirty="0">
                <a:solidFill>
                  <a:srgbClr val="FFFFFF"/>
                </a:solidFill>
                <a:latin typeface="Arial"/>
                <a:cs typeface="Arial"/>
              </a:rPr>
              <a:t>Class</a:t>
            </a:r>
            <a:endParaRPr sz="345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40258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Bean</a:t>
            </a:r>
            <a:r>
              <a:rPr sz="6500" spc="-185" dirty="0">
                <a:latin typeface="Book Antiqua"/>
                <a:cs typeface="Book Antiqua"/>
              </a:rPr>
              <a:t> </a:t>
            </a:r>
            <a:r>
              <a:rPr sz="6500" spc="-70" dirty="0">
                <a:latin typeface="Book Antiqua"/>
                <a:cs typeface="Book Antiqua"/>
              </a:rPr>
              <a:t>Lifecycle</a:t>
            </a:r>
            <a:endParaRPr sz="6500">
              <a:latin typeface="Book Antiqua"/>
              <a:cs typeface="Book Antiqua"/>
            </a:endParaRPr>
          </a:p>
        </p:txBody>
      </p:sp>
      <p:sp>
        <p:nvSpPr>
          <p:cNvPr id="3" name="object 3"/>
          <p:cNvSpPr txBox="1"/>
          <p:nvPr/>
        </p:nvSpPr>
        <p:spPr>
          <a:xfrm>
            <a:off x="395664" y="2814438"/>
            <a:ext cx="2078355" cy="1076960"/>
          </a:xfrm>
          <a:prstGeom prst="rect">
            <a:avLst/>
          </a:prstGeom>
        </p:spPr>
        <p:txBody>
          <a:bodyPr vert="horz" wrap="square" lIns="0" tIns="29845" rIns="0" bIns="0" rtlCol="0">
            <a:spAutoFit/>
          </a:bodyPr>
          <a:lstStyle/>
          <a:p>
            <a:pPr marL="274320" marR="5080" indent="-262255">
              <a:lnSpc>
                <a:spcPts val="4120"/>
              </a:lnSpc>
              <a:spcBef>
                <a:spcPts val="235"/>
              </a:spcBef>
            </a:pPr>
            <a:r>
              <a:rPr sz="3450" b="1" spc="-10" dirty="0">
                <a:latin typeface="Arial"/>
                <a:cs typeface="Arial"/>
              </a:rPr>
              <a:t>Container Started</a:t>
            </a:r>
            <a:endParaRPr sz="3450">
              <a:latin typeface="Arial"/>
              <a:cs typeface="Arial"/>
            </a:endParaRPr>
          </a:p>
        </p:txBody>
      </p:sp>
      <p:sp>
        <p:nvSpPr>
          <p:cNvPr id="4" name="object 4"/>
          <p:cNvSpPr/>
          <p:nvPr/>
        </p:nvSpPr>
        <p:spPr>
          <a:xfrm>
            <a:off x="7724812" y="2435650"/>
            <a:ext cx="3279775" cy="1856105"/>
          </a:xfrm>
          <a:custGeom>
            <a:avLst/>
            <a:gdLst/>
            <a:ahLst/>
            <a:cxnLst/>
            <a:rect l="l" t="t" r="r" b="b"/>
            <a:pathLst>
              <a:path w="3279775" h="1856104">
                <a:moveTo>
                  <a:pt x="2854216" y="0"/>
                </a:moveTo>
                <a:lnTo>
                  <a:pt x="427383" y="0"/>
                </a:lnTo>
                <a:lnTo>
                  <a:pt x="359962" y="166"/>
                </a:lnTo>
                <a:lnTo>
                  <a:pt x="304248" y="1334"/>
                </a:lnTo>
                <a:lnTo>
                  <a:pt x="257084" y="4503"/>
                </a:lnTo>
                <a:lnTo>
                  <a:pt x="215311" y="10675"/>
                </a:lnTo>
                <a:lnTo>
                  <a:pt x="175771" y="20850"/>
                </a:lnTo>
                <a:lnTo>
                  <a:pt x="134528" y="40113"/>
                </a:lnTo>
                <a:lnTo>
                  <a:pt x="97683" y="65967"/>
                </a:lnTo>
                <a:lnTo>
                  <a:pt x="65967" y="97682"/>
                </a:lnTo>
                <a:lnTo>
                  <a:pt x="40113" y="134527"/>
                </a:lnTo>
                <a:lnTo>
                  <a:pt x="20850" y="175770"/>
                </a:lnTo>
                <a:lnTo>
                  <a:pt x="10673" y="215310"/>
                </a:lnTo>
                <a:lnTo>
                  <a:pt x="4495" y="257083"/>
                </a:lnTo>
                <a:lnTo>
                  <a:pt x="1334" y="303839"/>
                </a:lnTo>
                <a:lnTo>
                  <a:pt x="166" y="358993"/>
                </a:lnTo>
                <a:lnTo>
                  <a:pt x="0" y="425491"/>
                </a:lnTo>
                <a:lnTo>
                  <a:pt x="4" y="1430121"/>
                </a:lnTo>
                <a:lnTo>
                  <a:pt x="166" y="1495650"/>
                </a:lnTo>
                <a:lnTo>
                  <a:pt x="1334" y="1551364"/>
                </a:lnTo>
                <a:lnTo>
                  <a:pt x="4521" y="1598650"/>
                </a:lnTo>
                <a:lnTo>
                  <a:pt x="10679" y="1640317"/>
                </a:lnTo>
                <a:lnTo>
                  <a:pt x="20850" y="1679842"/>
                </a:lnTo>
                <a:lnTo>
                  <a:pt x="40113" y="1721085"/>
                </a:lnTo>
                <a:lnTo>
                  <a:pt x="65967" y="1757930"/>
                </a:lnTo>
                <a:lnTo>
                  <a:pt x="97683" y="1789645"/>
                </a:lnTo>
                <a:lnTo>
                  <a:pt x="134528" y="1815499"/>
                </a:lnTo>
                <a:lnTo>
                  <a:pt x="175771" y="1834761"/>
                </a:lnTo>
                <a:lnTo>
                  <a:pt x="215296" y="1844937"/>
                </a:lnTo>
                <a:lnTo>
                  <a:pt x="256963" y="1851109"/>
                </a:lnTo>
                <a:lnTo>
                  <a:pt x="303839" y="1854279"/>
                </a:lnTo>
                <a:lnTo>
                  <a:pt x="358993" y="1855446"/>
                </a:lnTo>
                <a:lnTo>
                  <a:pt x="425491" y="1855613"/>
                </a:lnTo>
                <a:lnTo>
                  <a:pt x="2852321" y="1855613"/>
                </a:lnTo>
                <a:lnTo>
                  <a:pt x="2919744" y="1855446"/>
                </a:lnTo>
                <a:lnTo>
                  <a:pt x="2975459" y="1854279"/>
                </a:lnTo>
                <a:lnTo>
                  <a:pt x="3022625" y="1851109"/>
                </a:lnTo>
                <a:lnTo>
                  <a:pt x="3064398" y="1844937"/>
                </a:lnTo>
                <a:lnTo>
                  <a:pt x="3103936" y="1834761"/>
                </a:lnTo>
                <a:lnTo>
                  <a:pt x="3145180" y="1815499"/>
                </a:lnTo>
                <a:lnTo>
                  <a:pt x="3182025" y="1789645"/>
                </a:lnTo>
                <a:lnTo>
                  <a:pt x="3213740" y="1757930"/>
                </a:lnTo>
                <a:lnTo>
                  <a:pt x="3239594" y="1721085"/>
                </a:lnTo>
                <a:lnTo>
                  <a:pt x="3258853" y="1679842"/>
                </a:lnTo>
                <a:lnTo>
                  <a:pt x="3269034" y="1640302"/>
                </a:lnTo>
                <a:lnTo>
                  <a:pt x="3275214" y="1598529"/>
                </a:lnTo>
                <a:lnTo>
                  <a:pt x="3278376" y="1551773"/>
                </a:lnTo>
                <a:lnTo>
                  <a:pt x="3279544" y="1496619"/>
                </a:lnTo>
                <a:lnTo>
                  <a:pt x="3279711" y="1430121"/>
                </a:lnTo>
                <a:lnTo>
                  <a:pt x="3279706" y="425491"/>
                </a:lnTo>
                <a:lnTo>
                  <a:pt x="3279544" y="359961"/>
                </a:lnTo>
                <a:lnTo>
                  <a:pt x="3278376" y="304248"/>
                </a:lnTo>
                <a:lnTo>
                  <a:pt x="3275188" y="256962"/>
                </a:lnTo>
                <a:lnTo>
                  <a:pt x="3269028" y="215295"/>
                </a:lnTo>
                <a:lnTo>
                  <a:pt x="3258853" y="175770"/>
                </a:lnTo>
                <a:lnTo>
                  <a:pt x="3239594" y="134527"/>
                </a:lnTo>
                <a:lnTo>
                  <a:pt x="3213740" y="97682"/>
                </a:lnTo>
                <a:lnTo>
                  <a:pt x="3182025" y="65967"/>
                </a:lnTo>
                <a:lnTo>
                  <a:pt x="3145180" y="40113"/>
                </a:lnTo>
                <a:lnTo>
                  <a:pt x="3103936" y="20850"/>
                </a:lnTo>
                <a:lnTo>
                  <a:pt x="3064413" y="10675"/>
                </a:lnTo>
                <a:lnTo>
                  <a:pt x="3022746" y="4503"/>
                </a:lnTo>
                <a:lnTo>
                  <a:pt x="2975869" y="1334"/>
                </a:lnTo>
                <a:lnTo>
                  <a:pt x="2920714" y="166"/>
                </a:lnTo>
                <a:lnTo>
                  <a:pt x="2854216" y="0"/>
                </a:lnTo>
                <a:close/>
              </a:path>
            </a:pathLst>
          </a:custGeom>
          <a:solidFill>
            <a:srgbClr val="5F844C"/>
          </a:solidFill>
        </p:spPr>
        <p:txBody>
          <a:bodyPr wrap="square" lIns="0" tIns="0" rIns="0" bIns="0" rtlCol="0"/>
          <a:lstStyle/>
          <a:p>
            <a:endParaRPr/>
          </a:p>
        </p:txBody>
      </p:sp>
      <p:sp>
        <p:nvSpPr>
          <p:cNvPr id="5" name="object 5"/>
          <p:cNvSpPr txBox="1"/>
          <p:nvPr/>
        </p:nvSpPr>
        <p:spPr>
          <a:xfrm>
            <a:off x="7861406" y="2803968"/>
            <a:ext cx="3006725" cy="1076960"/>
          </a:xfrm>
          <a:prstGeom prst="rect">
            <a:avLst/>
          </a:prstGeom>
        </p:spPr>
        <p:txBody>
          <a:bodyPr vert="horz" wrap="square" lIns="0" tIns="29845" rIns="0" bIns="0" rtlCol="0">
            <a:spAutoFit/>
          </a:bodyPr>
          <a:lstStyle/>
          <a:p>
            <a:pPr marL="671830" marR="5080" indent="-659765">
              <a:lnSpc>
                <a:spcPts val="4120"/>
              </a:lnSpc>
              <a:spcBef>
                <a:spcPts val="235"/>
              </a:spcBef>
            </a:pPr>
            <a:r>
              <a:rPr sz="3450" b="1" spc="-10" dirty="0">
                <a:solidFill>
                  <a:srgbClr val="FFFFFF"/>
                </a:solidFill>
                <a:latin typeface="Arial"/>
                <a:cs typeface="Arial"/>
              </a:rPr>
              <a:t>Dependencies Injected</a:t>
            </a:r>
            <a:endParaRPr sz="3450">
              <a:latin typeface="Arial"/>
              <a:cs typeface="Arial"/>
            </a:endParaRPr>
          </a:p>
        </p:txBody>
      </p:sp>
      <p:grpSp>
        <p:nvGrpSpPr>
          <p:cNvPr id="6" name="object 6"/>
          <p:cNvGrpSpPr/>
          <p:nvPr/>
        </p:nvGrpSpPr>
        <p:grpSpPr>
          <a:xfrm>
            <a:off x="6908342" y="3256653"/>
            <a:ext cx="763270" cy="213995"/>
            <a:chOff x="6908342" y="3256653"/>
            <a:chExt cx="763270" cy="213995"/>
          </a:xfrm>
        </p:grpSpPr>
        <p:sp>
          <p:nvSpPr>
            <p:cNvPr id="7" name="object 7"/>
            <p:cNvSpPr/>
            <p:nvPr/>
          </p:nvSpPr>
          <p:spPr>
            <a:xfrm>
              <a:off x="6908342" y="3363456"/>
              <a:ext cx="575945" cy="0"/>
            </a:xfrm>
            <a:custGeom>
              <a:avLst/>
              <a:gdLst/>
              <a:ahLst/>
              <a:cxnLst/>
              <a:rect l="l" t="t" r="r" b="b"/>
              <a:pathLst>
                <a:path w="575945">
                  <a:moveTo>
                    <a:pt x="0" y="0"/>
                  </a:moveTo>
                  <a:lnTo>
                    <a:pt x="549306" y="0"/>
                  </a:lnTo>
                  <a:lnTo>
                    <a:pt x="575483" y="0"/>
                  </a:lnTo>
                </a:path>
              </a:pathLst>
            </a:custGeom>
            <a:ln w="52354">
              <a:solidFill>
                <a:srgbClr val="000000"/>
              </a:solidFill>
            </a:ln>
          </p:spPr>
          <p:txBody>
            <a:bodyPr wrap="square" lIns="0" tIns="0" rIns="0" bIns="0" rtlCol="0"/>
            <a:lstStyle/>
            <a:p>
              <a:endParaRPr/>
            </a:p>
          </p:txBody>
        </p:sp>
        <p:sp>
          <p:nvSpPr>
            <p:cNvPr id="8" name="object 8"/>
            <p:cNvSpPr/>
            <p:nvPr/>
          </p:nvSpPr>
          <p:spPr>
            <a:xfrm>
              <a:off x="7457649" y="3256653"/>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000000"/>
            </a:solidFill>
          </p:spPr>
          <p:txBody>
            <a:bodyPr wrap="square" lIns="0" tIns="0" rIns="0" bIns="0" rtlCol="0"/>
            <a:lstStyle/>
            <a:p>
              <a:endParaRPr/>
            </a:p>
          </p:txBody>
        </p:sp>
      </p:grpSp>
      <p:sp>
        <p:nvSpPr>
          <p:cNvPr id="9" name="object 9"/>
          <p:cNvSpPr/>
          <p:nvPr/>
        </p:nvSpPr>
        <p:spPr>
          <a:xfrm>
            <a:off x="3575078" y="2435650"/>
            <a:ext cx="3279775" cy="1856105"/>
          </a:xfrm>
          <a:custGeom>
            <a:avLst/>
            <a:gdLst/>
            <a:ahLst/>
            <a:cxnLst/>
            <a:rect l="l" t="t" r="r" b="b"/>
            <a:pathLst>
              <a:path w="3279775" h="1856104">
                <a:moveTo>
                  <a:pt x="2854216" y="0"/>
                </a:moveTo>
                <a:lnTo>
                  <a:pt x="427383" y="0"/>
                </a:lnTo>
                <a:lnTo>
                  <a:pt x="359962" y="166"/>
                </a:lnTo>
                <a:lnTo>
                  <a:pt x="304248" y="1334"/>
                </a:lnTo>
                <a:lnTo>
                  <a:pt x="257084" y="4503"/>
                </a:lnTo>
                <a:lnTo>
                  <a:pt x="215311" y="10675"/>
                </a:lnTo>
                <a:lnTo>
                  <a:pt x="175771" y="20850"/>
                </a:lnTo>
                <a:lnTo>
                  <a:pt x="134528" y="40113"/>
                </a:lnTo>
                <a:lnTo>
                  <a:pt x="97683" y="65967"/>
                </a:lnTo>
                <a:lnTo>
                  <a:pt x="65967" y="97682"/>
                </a:lnTo>
                <a:lnTo>
                  <a:pt x="40113" y="134527"/>
                </a:lnTo>
                <a:lnTo>
                  <a:pt x="20850" y="175770"/>
                </a:lnTo>
                <a:lnTo>
                  <a:pt x="10673" y="215310"/>
                </a:lnTo>
                <a:lnTo>
                  <a:pt x="4495" y="257083"/>
                </a:lnTo>
                <a:lnTo>
                  <a:pt x="1334" y="303839"/>
                </a:lnTo>
                <a:lnTo>
                  <a:pt x="166" y="358993"/>
                </a:lnTo>
                <a:lnTo>
                  <a:pt x="0" y="425491"/>
                </a:lnTo>
                <a:lnTo>
                  <a:pt x="4" y="1430121"/>
                </a:lnTo>
                <a:lnTo>
                  <a:pt x="166" y="1495650"/>
                </a:lnTo>
                <a:lnTo>
                  <a:pt x="1334" y="1551364"/>
                </a:lnTo>
                <a:lnTo>
                  <a:pt x="4521" y="1598650"/>
                </a:lnTo>
                <a:lnTo>
                  <a:pt x="10679" y="1640317"/>
                </a:lnTo>
                <a:lnTo>
                  <a:pt x="20850" y="1679842"/>
                </a:lnTo>
                <a:lnTo>
                  <a:pt x="40113" y="1721085"/>
                </a:lnTo>
                <a:lnTo>
                  <a:pt x="65967" y="1757930"/>
                </a:lnTo>
                <a:lnTo>
                  <a:pt x="97683" y="1789645"/>
                </a:lnTo>
                <a:lnTo>
                  <a:pt x="134528" y="1815499"/>
                </a:lnTo>
                <a:lnTo>
                  <a:pt x="175771" y="1834761"/>
                </a:lnTo>
                <a:lnTo>
                  <a:pt x="215296" y="1844937"/>
                </a:lnTo>
                <a:lnTo>
                  <a:pt x="256963" y="1851109"/>
                </a:lnTo>
                <a:lnTo>
                  <a:pt x="303840" y="1854279"/>
                </a:lnTo>
                <a:lnTo>
                  <a:pt x="358994" y="1855446"/>
                </a:lnTo>
                <a:lnTo>
                  <a:pt x="425491" y="1855613"/>
                </a:lnTo>
                <a:lnTo>
                  <a:pt x="2852324" y="1855613"/>
                </a:lnTo>
                <a:lnTo>
                  <a:pt x="2919745" y="1855446"/>
                </a:lnTo>
                <a:lnTo>
                  <a:pt x="2975459" y="1854279"/>
                </a:lnTo>
                <a:lnTo>
                  <a:pt x="3022623" y="1851109"/>
                </a:lnTo>
                <a:lnTo>
                  <a:pt x="3064396" y="1844937"/>
                </a:lnTo>
                <a:lnTo>
                  <a:pt x="3103936" y="1834761"/>
                </a:lnTo>
                <a:lnTo>
                  <a:pt x="3145180" y="1815499"/>
                </a:lnTo>
                <a:lnTo>
                  <a:pt x="3182025" y="1789645"/>
                </a:lnTo>
                <a:lnTo>
                  <a:pt x="3213739" y="1757930"/>
                </a:lnTo>
                <a:lnTo>
                  <a:pt x="3239594" y="1721085"/>
                </a:lnTo>
                <a:lnTo>
                  <a:pt x="3258856" y="1679842"/>
                </a:lnTo>
                <a:lnTo>
                  <a:pt x="3269034" y="1640302"/>
                </a:lnTo>
                <a:lnTo>
                  <a:pt x="3275212" y="1598529"/>
                </a:lnTo>
                <a:lnTo>
                  <a:pt x="3278374" y="1551773"/>
                </a:lnTo>
                <a:lnTo>
                  <a:pt x="3279541" y="1496619"/>
                </a:lnTo>
                <a:lnTo>
                  <a:pt x="3279708" y="1430121"/>
                </a:lnTo>
                <a:lnTo>
                  <a:pt x="3279703" y="425491"/>
                </a:lnTo>
                <a:lnTo>
                  <a:pt x="3279541" y="359961"/>
                </a:lnTo>
                <a:lnTo>
                  <a:pt x="3278374" y="304248"/>
                </a:lnTo>
                <a:lnTo>
                  <a:pt x="3275186" y="256962"/>
                </a:lnTo>
                <a:lnTo>
                  <a:pt x="3269028" y="215295"/>
                </a:lnTo>
                <a:lnTo>
                  <a:pt x="3258856" y="175770"/>
                </a:lnTo>
                <a:lnTo>
                  <a:pt x="3239594" y="134527"/>
                </a:lnTo>
                <a:lnTo>
                  <a:pt x="3213739" y="97682"/>
                </a:lnTo>
                <a:lnTo>
                  <a:pt x="3182025" y="65967"/>
                </a:lnTo>
                <a:lnTo>
                  <a:pt x="3145180" y="40113"/>
                </a:lnTo>
                <a:lnTo>
                  <a:pt x="3103936" y="20850"/>
                </a:lnTo>
                <a:lnTo>
                  <a:pt x="3064411" y="10675"/>
                </a:lnTo>
                <a:lnTo>
                  <a:pt x="3022744" y="4503"/>
                </a:lnTo>
                <a:lnTo>
                  <a:pt x="2975867" y="1334"/>
                </a:lnTo>
                <a:lnTo>
                  <a:pt x="2920714" y="166"/>
                </a:lnTo>
                <a:lnTo>
                  <a:pt x="2854216" y="0"/>
                </a:lnTo>
                <a:close/>
              </a:path>
            </a:pathLst>
          </a:custGeom>
          <a:solidFill>
            <a:srgbClr val="5F844C"/>
          </a:solidFill>
        </p:spPr>
        <p:txBody>
          <a:bodyPr wrap="square" lIns="0" tIns="0" rIns="0" bIns="0" rtlCol="0"/>
          <a:lstStyle/>
          <a:p>
            <a:endParaRPr/>
          </a:p>
        </p:txBody>
      </p:sp>
      <p:sp>
        <p:nvSpPr>
          <p:cNvPr id="10" name="object 10"/>
          <p:cNvSpPr txBox="1"/>
          <p:nvPr/>
        </p:nvSpPr>
        <p:spPr>
          <a:xfrm>
            <a:off x="3966236" y="2814438"/>
            <a:ext cx="2493645" cy="1076960"/>
          </a:xfrm>
          <a:prstGeom prst="rect">
            <a:avLst/>
          </a:prstGeom>
        </p:spPr>
        <p:txBody>
          <a:bodyPr vert="horz" wrap="square" lIns="0" tIns="29845" rIns="0" bIns="0" rtlCol="0">
            <a:spAutoFit/>
          </a:bodyPr>
          <a:lstStyle/>
          <a:p>
            <a:pPr marL="12700" marR="5080" indent="701040">
              <a:lnSpc>
                <a:spcPts val="4120"/>
              </a:lnSpc>
              <a:spcBef>
                <a:spcPts val="235"/>
              </a:spcBef>
            </a:pPr>
            <a:r>
              <a:rPr sz="3450" b="1" spc="-20" dirty="0">
                <a:solidFill>
                  <a:srgbClr val="FFFFFF"/>
                </a:solidFill>
                <a:latin typeface="Arial"/>
                <a:cs typeface="Arial"/>
              </a:rPr>
              <a:t>Bean </a:t>
            </a:r>
            <a:r>
              <a:rPr sz="3450" b="1" spc="-10" dirty="0">
                <a:solidFill>
                  <a:srgbClr val="FFFFFF"/>
                </a:solidFill>
                <a:latin typeface="Arial"/>
                <a:cs typeface="Arial"/>
              </a:rPr>
              <a:t>Instantiated</a:t>
            </a:r>
            <a:endParaRPr sz="3450">
              <a:latin typeface="Arial"/>
              <a:cs typeface="Arial"/>
            </a:endParaRPr>
          </a:p>
        </p:txBody>
      </p:sp>
      <p:grpSp>
        <p:nvGrpSpPr>
          <p:cNvPr id="11" name="object 11"/>
          <p:cNvGrpSpPr/>
          <p:nvPr/>
        </p:nvGrpSpPr>
        <p:grpSpPr>
          <a:xfrm>
            <a:off x="2758610" y="3256653"/>
            <a:ext cx="763270" cy="213995"/>
            <a:chOff x="2758610" y="3256653"/>
            <a:chExt cx="763270" cy="213995"/>
          </a:xfrm>
        </p:grpSpPr>
        <p:sp>
          <p:nvSpPr>
            <p:cNvPr id="12" name="object 12"/>
            <p:cNvSpPr/>
            <p:nvPr/>
          </p:nvSpPr>
          <p:spPr>
            <a:xfrm>
              <a:off x="2758610" y="3363456"/>
              <a:ext cx="575945" cy="0"/>
            </a:xfrm>
            <a:custGeom>
              <a:avLst/>
              <a:gdLst/>
              <a:ahLst/>
              <a:cxnLst/>
              <a:rect l="l" t="t" r="r" b="b"/>
              <a:pathLst>
                <a:path w="575945">
                  <a:moveTo>
                    <a:pt x="0" y="0"/>
                  </a:moveTo>
                  <a:lnTo>
                    <a:pt x="549306" y="0"/>
                  </a:lnTo>
                  <a:lnTo>
                    <a:pt x="575483" y="0"/>
                  </a:lnTo>
                </a:path>
              </a:pathLst>
            </a:custGeom>
            <a:ln w="52354">
              <a:solidFill>
                <a:srgbClr val="000000"/>
              </a:solidFill>
            </a:ln>
          </p:spPr>
          <p:txBody>
            <a:bodyPr wrap="square" lIns="0" tIns="0" rIns="0" bIns="0" rtlCol="0"/>
            <a:lstStyle/>
            <a:p>
              <a:endParaRPr/>
            </a:p>
          </p:txBody>
        </p:sp>
        <p:sp>
          <p:nvSpPr>
            <p:cNvPr id="13" name="object 13"/>
            <p:cNvSpPr/>
            <p:nvPr/>
          </p:nvSpPr>
          <p:spPr>
            <a:xfrm>
              <a:off x="3307916" y="3256653"/>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000000"/>
            </a:solidFill>
          </p:spPr>
          <p:txBody>
            <a:bodyPr wrap="square" lIns="0" tIns="0" rIns="0" bIns="0" rtlCol="0"/>
            <a:lstStyle/>
            <a:p>
              <a:endParaRPr/>
            </a:p>
          </p:txBody>
        </p:sp>
      </p:grpSp>
      <p:sp>
        <p:nvSpPr>
          <p:cNvPr id="14" name="object 14"/>
          <p:cNvSpPr/>
          <p:nvPr/>
        </p:nvSpPr>
        <p:spPr>
          <a:xfrm>
            <a:off x="11874549" y="2435650"/>
            <a:ext cx="3279775" cy="1856105"/>
          </a:xfrm>
          <a:custGeom>
            <a:avLst/>
            <a:gdLst/>
            <a:ahLst/>
            <a:cxnLst/>
            <a:rect l="l" t="t" r="r" b="b"/>
            <a:pathLst>
              <a:path w="3279775" h="1856104">
                <a:moveTo>
                  <a:pt x="2854216" y="0"/>
                </a:moveTo>
                <a:lnTo>
                  <a:pt x="427379" y="0"/>
                </a:lnTo>
                <a:lnTo>
                  <a:pt x="359958" y="166"/>
                </a:lnTo>
                <a:lnTo>
                  <a:pt x="304244" y="1334"/>
                </a:lnTo>
                <a:lnTo>
                  <a:pt x="257080" y="4503"/>
                </a:lnTo>
                <a:lnTo>
                  <a:pt x="215306" y="10675"/>
                </a:lnTo>
                <a:lnTo>
                  <a:pt x="175764" y="20850"/>
                </a:lnTo>
                <a:lnTo>
                  <a:pt x="134521" y="40113"/>
                </a:lnTo>
                <a:lnTo>
                  <a:pt x="97678" y="65967"/>
                </a:lnTo>
                <a:lnTo>
                  <a:pt x="65964" y="97682"/>
                </a:lnTo>
                <a:lnTo>
                  <a:pt x="40111" y="134527"/>
                </a:lnTo>
                <a:lnTo>
                  <a:pt x="20847" y="175770"/>
                </a:lnTo>
                <a:lnTo>
                  <a:pt x="10671" y="215310"/>
                </a:lnTo>
                <a:lnTo>
                  <a:pt x="4494" y="257083"/>
                </a:lnTo>
                <a:lnTo>
                  <a:pt x="1334" y="303839"/>
                </a:lnTo>
                <a:lnTo>
                  <a:pt x="166" y="358993"/>
                </a:lnTo>
                <a:lnTo>
                  <a:pt x="0" y="425491"/>
                </a:lnTo>
                <a:lnTo>
                  <a:pt x="4" y="1430121"/>
                </a:lnTo>
                <a:lnTo>
                  <a:pt x="166" y="1495650"/>
                </a:lnTo>
                <a:lnTo>
                  <a:pt x="1334" y="1551364"/>
                </a:lnTo>
                <a:lnTo>
                  <a:pt x="4520" y="1598650"/>
                </a:lnTo>
                <a:lnTo>
                  <a:pt x="10677" y="1640317"/>
                </a:lnTo>
                <a:lnTo>
                  <a:pt x="20847" y="1679842"/>
                </a:lnTo>
                <a:lnTo>
                  <a:pt x="40111" y="1721085"/>
                </a:lnTo>
                <a:lnTo>
                  <a:pt x="65964" y="1757930"/>
                </a:lnTo>
                <a:lnTo>
                  <a:pt x="97678" y="1789645"/>
                </a:lnTo>
                <a:lnTo>
                  <a:pt x="134521" y="1815499"/>
                </a:lnTo>
                <a:lnTo>
                  <a:pt x="175764" y="1834761"/>
                </a:lnTo>
                <a:lnTo>
                  <a:pt x="215291" y="1844937"/>
                </a:lnTo>
                <a:lnTo>
                  <a:pt x="256959" y="1851109"/>
                </a:lnTo>
                <a:lnTo>
                  <a:pt x="303835" y="1854279"/>
                </a:lnTo>
                <a:lnTo>
                  <a:pt x="358987" y="1855446"/>
                </a:lnTo>
                <a:lnTo>
                  <a:pt x="425484" y="1855613"/>
                </a:lnTo>
                <a:lnTo>
                  <a:pt x="2852321" y="1855613"/>
                </a:lnTo>
                <a:lnTo>
                  <a:pt x="2919743" y="1855446"/>
                </a:lnTo>
                <a:lnTo>
                  <a:pt x="2975456" y="1854279"/>
                </a:lnTo>
                <a:lnTo>
                  <a:pt x="3022620" y="1851109"/>
                </a:lnTo>
                <a:lnTo>
                  <a:pt x="3064394" y="1844937"/>
                </a:lnTo>
                <a:lnTo>
                  <a:pt x="3103936" y="1834761"/>
                </a:lnTo>
                <a:lnTo>
                  <a:pt x="3145179" y="1815499"/>
                </a:lnTo>
                <a:lnTo>
                  <a:pt x="3182022" y="1789645"/>
                </a:lnTo>
                <a:lnTo>
                  <a:pt x="3213736" y="1757930"/>
                </a:lnTo>
                <a:lnTo>
                  <a:pt x="3239589" y="1721085"/>
                </a:lnTo>
                <a:lnTo>
                  <a:pt x="3258853" y="1679842"/>
                </a:lnTo>
                <a:lnTo>
                  <a:pt x="3269029" y="1640302"/>
                </a:lnTo>
                <a:lnTo>
                  <a:pt x="3275206" y="1598529"/>
                </a:lnTo>
                <a:lnTo>
                  <a:pt x="3278366" y="1551773"/>
                </a:lnTo>
                <a:lnTo>
                  <a:pt x="3279534" y="1496619"/>
                </a:lnTo>
                <a:lnTo>
                  <a:pt x="3279701" y="1430121"/>
                </a:lnTo>
                <a:lnTo>
                  <a:pt x="3279696" y="425491"/>
                </a:lnTo>
                <a:lnTo>
                  <a:pt x="3279534" y="359961"/>
                </a:lnTo>
                <a:lnTo>
                  <a:pt x="3278366" y="304248"/>
                </a:lnTo>
                <a:lnTo>
                  <a:pt x="3275180" y="256962"/>
                </a:lnTo>
                <a:lnTo>
                  <a:pt x="3269023" y="215295"/>
                </a:lnTo>
                <a:lnTo>
                  <a:pt x="3258853" y="175770"/>
                </a:lnTo>
                <a:lnTo>
                  <a:pt x="3239589" y="134527"/>
                </a:lnTo>
                <a:lnTo>
                  <a:pt x="3213736" y="97682"/>
                </a:lnTo>
                <a:lnTo>
                  <a:pt x="3182022" y="65967"/>
                </a:lnTo>
                <a:lnTo>
                  <a:pt x="3145179" y="40113"/>
                </a:lnTo>
                <a:lnTo>
                  <a:pt x="3103936" y="20850"/>
                </a:lnTo>
                <a:lnTo>
                  <a:pt x="3064409" y="10675"/>
                </a:lnTo>
                <a:lnTo>
                  <a:pt x="3022742" y="4503"/>
                </a:lnTo>
                <a:lnTo>
                  <a:pt x="2975865" y="1334"/>
                </a:lnTo>
                <a:lnTo>
                  <a:pt x="2920713" y="166"/>
                </a:lnTo>
                <a:lnTo>
                  <a:pt x="2854216" y="0"/>
                </a:lnTo>
                <a:close/>
              </a:path>
            </a:pathLst>
          </a:custGeom>
          <a:solidFill>
            <a:srgbClr val="5F844C"/>
          </a:solidFill>
        </p:spPr>
        <p:txBody>
          <a:bodyPr wrap="square" lIns="0" tIns="0" rIns="0" bIns="0" rtlCol="0"/>
          <a:lstStyle/>
          <a:p>
            <a:endParaRPr/>
          </a:p>
        </p:txBody>
      </p:sp>
      <p:sp>
        <p:nvSpPr>
          <p:cNvPr id="15" name="object 15"/>
          <p:cNvSpPr txBox="1"/>
          <p:nvPr/>
        </p:nvSpPr>
        <p:spPr>
          <a:xfrm>
            <a:off x="11945051" y="2814438"/>
            <a:ext cx="3128645" cy="1076960"/>
          </a:xfrm>
          <a:prstGeom prst="rect">
            <a:avLst/>
          </a:prstGeom>
        </p:spPr>
        <p:txBody>
          <a:bodyPr vert="horz" wrap="square" lIns="0" tIns="29845" rIns="0" bIns="0" rtlCol="0">
            <a:spAutoFit/>
          </a:bodyPr>
          <a:lstStyle/>
          <a:p>
            <a:pPr marL="379095" marR="5080" indent="-367030">
              <a:lnSpc>
                <a:spcPts val="4120"/>
              </a:lnSpc>
              <a:spcBef>
                <a:spcPts val="235"/>
              </a:spcBef>
            </a:pPr>
            <a:r>
              <a:rPr sz="3450" b="1" i="1" dirty="0">
                <a:solidFill>
                  <a:srgbClr val="FFFFFF"/>
                </a:solidFill>
                <a:latin typeface="Arial"/>
                <a:cs typeface="Arial"/>
              </a:rPr>
              <a:t>Internal</a:t>
            </a:r>
            <a:r>
              <a:rPr sz="3450" b="1" i="1" spc="-15" dirty="0">
                <a:solidFill>
                  <a:srgbClr val="FFFFFF"/>
                </a:solidFill>
                <a:latin typeface="Arial"/>
                <a:cs typeface="Arial"/>
              </a:rPr>
              <a:t> </a:t>
            </a:r>
            <a:r>
              <a:rPr sz="3450" b="1" i="1" spc="-10" dirty="0">
                <a:solidFill>
                  <a:srgbClr val="FFFFFF"/>
                </a:solidFill>
                <a:latin typeface="Arial"/>
                <a:cs typeface="Arial"/>
              </a:rPr>
              <a:t>Spring Processing</a:t>
            </a:r>
            <a:endParaRPr sz="3450">
              <a:latin typeface="Arial"/>
              <a:cs typeface="Arial"/>
            </a:endParaRPr>
          </a:p>
        </p:txBody>
      </p:sp>
      <p:grpSp>
        <p:nvGrpSpPr>
          <p:cNvPr id="16" name="object 16"/>
          <p:cNvGrpSpPr/>
          <p:nvPr/>
        </p:nvGrpSpPr>
        <p:grpSpPr>
          <a:xfrm>
            <a:off x="11058071" y="3256653"/>
            <a:ext cx="763270" cy="213995"/>
            <a:chOff x="11058071" y="3256653"/>
            <a:chExt cx="763270" cy="213995"/>
          </a:xfrm>
        </p:grpSpPr>
        <p:sp>
          <p:nvSpPr>
            <p:cNvPr id="17" name="object 17"/>
            <p:cNvSpPr/>
            <p:nvPr/>
          </p:nvSpPr>
          <p:spPr>
            <a:xfrm>
              <a:off x="11058071" y="3363456"/>
              <a:ext cx="575945" cy="0"/>
            </a:xfrm>
            <a:custGeom>
              <a:avLst/>
              <a:gdLst/>
              <a:ahLst/>
              <a:cxnLst/>
              <a:rect l="l" t="t" r="r" b="b"/>
              <a:pathLst>
                <a:path w="575945">
                  <a:moveTo>
                    <a:pt x="0" y="0"/>
                  </a:moveTo>
                  <a:lnTo>
                    <a:pt x="549306" y="0"/>
                  </a:lnTo>
                  <a:lnTo>
                    <a:pt x="575483" y="0"/>
                  </a:lnTo>
                </a:path>
              </a:pathLst>
            </a:custGeom>
            <a:ln w="52354">
              <a:solidFill>
                <a:srgbClr val="000000"/>
              </a:solidFill>
            </a:ln>
          </p:spPr>
          <p:txBody>
            <a:bodyPr wrap="square" lIns="0" tIns="0" rIns="0" bIns="0" rtlCol="0"/>
            <a:lstStyle/>
            <a:p>
              <a:endParaRPr/>
            </a:p>
          </p:txBody>
        </p:sp>
        <p:sp>
          <p:nvSpPr>
            <p:cNvPr id="18" name="object 18"/>
            <p:cNvSpPr/>
            <p:nvPr/>
          </p:nvSpPr>
          <p:spPr>
            <a:xfrm>
              <a:off x="11607384" y="3256653"/>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000000"/>
            </a:solidFill>
          </p:spPr>
          <p:txBody>
            <a:bodyPr wrap="square" lIns="0" tIns="0" rIns="0" bIns="0" rtlCol="0"/>
            <a:lstStyle/>
            <a:p>
              <a:endParaRPr/>
            </a:p>
          </p:txBody>
        </p:sp>
      </p:grpSp>
      <p:sp>
        <p:nvSpPr>
          <p:cNvPr id="19" name="object 19"/>
          <p:cNvSpPr/>
          <p:nvPr/>
        </p:nvSpPr>
        <p:spPr>
          <a:xfrm>
            <a:off x="16024276" y="2435650"/>
            <a:ext cx="3279775" cy="1856105"/>
          </a:xfrm>
          <a:custGeom>
            <a:avLst/>
            <a:gdLst/>
            <a:ahLst/>
            <a:cxnLst/>
            <a:rect l="l" t="t" r="r" b="b"/>
            <a:pathLst>
              <a:path w="3279775" h="1856104">
                <a:moveTo>
                  <a:pt x="2854216" y="0"/>
                </a:moveTo>
                <a:lnTo>
                  <a:pt x="427379" y="0"/>
                </a:lnTo>
                <a:lnTo>
                  <a:pt x="359962" y="166"/>
                </a:lnTo>
                <a:lnTo>
                  <a:pt x="304249" y="1334"/>
                </a:lnTo>
                <a:lnTo>
                  <a:pt x="257085" y="4503"/>
                </a:lnTo>
                <a:lnTo>
                  <a:pt x="215312" y="10675"/>
                </a:lnTo>
                <a:lnTo>
                  <a:pt x="175774" y="20850"/>
                </a:lnTo>
                <a:lnTo>
                  <a:pt x="134531" y="40113"/>
                </a:lnTo>
                <a:lnTo>
                  <a:pt x="97685" y="65967"/>
                </a:lnTo>
                <a:lnTo>
                  <a:pt x="65968" y="97682"/>
                </a:lnTo>
                <a:lnTo>
                  <a:pt x="40112" y="134527"/>
                </a:lnTo>
                <a:lnTo>
                  <a:pt x="20847" y="175770"/>
                </a:lnTo>
                <a:lnTo>
                  <a:pt x="10671" y="215310"/>
                </a:lnTo>
                <a:lnTo>
                  <a:pt x="4494" y="257083"/>
                </a:lnTo>
                <a:lnTo>
                  <a:pt x="1334" y="303839"/>
                </a:lnTo>
                <a:lnTo>
                  <a:pt x="166" y="358993"/>
                </a:lnTo>
                <a:lnTo>
                  <a:pt x="0" y="425491"/>
                </a:lnTo>
                <a:lnTo>
                  <a:pt x="4" y="1430121"/>
                </a:lnTo>
                <a:lnTo>
                  <a:pt x="166" y="1495650"/>
                </a:lnTo>
                <a:lnTo>
                  <a:pt x="1334" y="1551364"/>
                </a:lnTo>
                <a:lnTo>
                  <a:pt x="4520" y="1598650"/>
                </a:lnTo>
                <a:lnTo>
                  <a:pt x="10677" y="1640317"/>
                </a:lnTo>
                <a:lnTo>
                  <a:pt x="20847" y="1679842"/>
                </a:lnTo>
                <a:lnTo>
                  <a:pt x="40112" y="1721085"/>
                </a:lnTo>
                <a:lnTo>
                  <a:pt x="65968" y="1757930"/>
                </a:lnTo>
                <a:lnTo>
                  <a:pt x="97685" y="1789645"/>
                </a:lnTo>
                <a:lnTo>
                  <a:pt x="134531" y="1815499"/>
                </a:lnTo>
                <a:lnTo>
                  <a:pt x="175774" y="1834761"/>
                </a:lnTo>
                <a:lnTo>
                  <a:pt x="215297" y="1844937"/>
                </a:lnTo>
                <a:lnTo>
                  <a:pt x="256964" y="1851109"/>
                </a:lnTo>
                <a:lnTo>
                  <a:pt x="303842" y="1854279"/>
                </a:lnTo>
                <a:lnTo>
                  <a:pt x="358997" y="1855446"/>
                </a:lnTo>
                <a:lnTo>
                  <a:pt x="425494" y="1855613"/>
                </a:lnTo>
                <a:lnTo>
                  <a:pt x="2852321" y="1855613"/>
                </a:lnTo>
                <a:lnTo>
                  <a:pt x="2919744" y="1855446"/>
                </a:lnTo>
                <a:lnTo>
                  <a:pt x="2975459" y="1854279"/>
                </a:lnTo>
                <a:lnTo>
                  <a:pt x="3022625" y="1851109"/>
                </a:lnTo>
                <a:lnTo>
                  <a:pt x="3064398" y="1844937"/>
                </a:lnTo>
                <a:lnTo>
                  <a:pt x="3103936" y="1834761"/>
                </a:lnTo>
                <a:lnTo>
                  <a:pt x="3145180" y="1815499"/>
                </a:lnTo>
                <a:lnTo>
                  <a:pt x="3182025" y="1789645"/>
                </a:lnTo>
                <a:lnTo>
                  <a:pt x="3213740" y="1757930"/>
                </a:lnTo>
                <a:lnTo>
                  <a:pt x="3239594" y="1721085"/>
                </a:lnTo>
                <a:lnTo>
                  <a:pt x="3258853" y="1679842"/>
                </a:lnTo>
                <a:lnTo>
                  <a:pt x="3269034" y="1640302"/>
                </a:lnTo>
                <a:lnTo>
                  <a:pt x="3275214" y="1598529"/>
                </a:lnTo>
                <a:lnTo>
                  <a:pt x="3278376" y="1551773"/>
                </a:lnTo>
                <a:lnTo>
                  <a:pt x="3279544" y="1496619"/>
                </a:lnTo>
                <a:lnTo>
                  <a:pt x="3279711" y="1430121"/>
                </a:lnTo>
                <a:lnTo>
                  <a:pt x="3279706" y="425491"/>
                </a:lnTo>
                <a:lnTo>
                  <a:pt x="3279544" y="359961"/>
                </a:lnTo>
                <a:lnTo>
                  <a:pt x="3278376" y="304248"/>
                </a:lnTo>
                <a:lnTo>
                  <a:pt x="3275188" y="256962"/>
                </a:lnTo>
                <a:lnTo>
                  <a:pt x="3269028" y="215295"/>
                </a:lnTo>
                <a:lnTo>
                  <a:pt x="3258853" y="175770"/>
                </a:lnTo>
                <a:lnTo>
                  <a:pt x="3239594" y="134527"/>
                </a:lnTo>
                <a:lnTo>
                  <a:pt x="3213740" y="97682"/>
                </a:lnTo>
                <a:lnTo>
                  <a:pt x="3182025" y="65967"/>
                </a:lnTo>
                <a:lnTo>
                  <a:pt x="3145180" y="40113"/>
                </a:lnTo>
                <a:lnTo>
                  <a:pt x="3103936" y="20850"/>
                </a:lnTo>
                <a:lnTo>
                  <a:pt x="3064413" y="10675"/>
                </a:lnTo>
                <a:lnTo>
                  <a:pt x="3022746" y="4503"/>
                </a:lnTo>
                <a:lnTo>
                  <a:pt x="2975869" y="1334"/>
                </a:lnTo>
                <a:lnTo>
                  <a:pt x="2920714" y="166"/>
                </a:lnTo>
                <a:lnTo>
                  <a:pt x="2854216" y="0"/>
                </a:lnTo>
                <a:close/>
              </a:path>
            </a:pathLst>
          </a:custGeom>
          <a:solidFill>
            <a:srgbClr val="D56F26"/>
          </a:solidFill>
        </p:spPr>
        <p:txBody>
          <a:bodyPr wrap="square" lIns="0" tIns="0" rIns="0" bIns="0" rtlCol="0"/>
          <a:lstStyle/>
          <a:p>
            <a:endParaRPr/>
          </a:p>
        </p:txBody>
      </p:sp>
      <p:sp>
        <p:nvSpPr>
          <p:cNvPr id="20" name="object 20"/>
          <p:cNvSpPr txBox="1"/>
          <p:nvPr/>
        </p:nvSpPr>
        <p:spPr>
          <a:xfrm>
            <a:off x="16290469" y="2814438"/>
            <a:ext cx="2753995" cy="1076960"/>
          </a:xfrm>
          <a:prstGeom prst="rect">
            <a:avLst/>
          </a:prstGeom>
        </p:spPr>
        <p:txBody>
          <a:bodyPr vert="horz" wrap="square" lIns="0" tIns="29845" rIns="0" bIns="0" rtlCol="0">
            <a:spAutoFit/>
          </a:bodyPr>
          <a:lstStyle/>
          <a:p>
            <a:pPr marL="200660" marR="5080" indent="-188595">
              <a:lnSpc>
                <a:spcPts val="4120"/>
              </a:lnSpc>
              <a:spcBef>
                <a:spcPts val="235"/>
              </a:spcBef>
            </a:pPr>
            <a:r>
              <a:rPr sz="3450" b="1" spc="-20" dirty="0">
                <a:solidFill>
                  <a:srgbClr val="FFFFFF"/>
                </a:solidFill>
                <a:latin typeface="Arial"/>
                <a:cs typeface="Arial"/>
              </a:rPr>
              <a:t>Your</a:t>
            </a:r>
            <a:r>
              <a:rPr sz="3450" b="1" spc="-190" dirty="0">
                <a:solidFill>
                  <a:srgbClr val="FFFFFF"/>
                </a:solidFill>
                <a:latin typeface="Arial"/>
                <a:cs typeface="Arial"/>
              </a:rPr>
              <a:t> </a:t>
            </a:r>
            <a:r>
              <a:rPr sz="3450" b="1" spc="-10" dirty="0">
                <a:solidFill>
                  <a:srgbClr val="FFFFFF"/>
                </a:solidFill>
                <a:latin typeface="Arial"/>
                <a:cs typeface="Arial"/>
              </a:rPr>
              <a:t>Custom </a:t>
            </a:r>
            <a:r>
              <a:rPr sz="3450" b="1" dirty="0">
                <a:solidFill>
                  <a:srgbClr val="FFFFFF"/>
                </a:solidFill>
                <a:latin typeface="Arial"/>
                <a:cs typeface="Arial"/>
              </a:rPr>
              <a:t>Init</a:t>
            </a:r>
            <a:r>
              <a:rPr sz="3450" b="1" spc="-25" dirty="0">
                <a:solidFill>
                  <a:srgbClr val="FFFFFF"/>
                </a:solidFill>
                <a:latin typeface="Arial"/>
                <a:cs typeface="Arial"/>
              </a:rPr>
              <a:t> </a:t>
            </a:r>
            <a:r>
              <a:rPr sz="3450" b="1" spc="-10" dirty="0">
                <a:solidFill>
                  <a:srgbClr val="FFFFFF"/>
                </a:solidFill>
                <a:latin typeface="Arial"/>
                <a:cs typeface="Arial"/>
              </a:rPr>
              <a:t>Method</a:t>
            </a:r>
            <a:endParaRPr sz="3450">
              <a:latin typeface="Arial"/>
              <a:cs typeface="Arial"/>
            </a:endParaRPr>
          </a:p>
        </p:txBody>
      </p:sp>
      <p:grpSp>
        <p:nvGrpSpPr>
          <p:cNvPr id="21" name="object 21"/>
          <p:cNvGrpSpPr/>
          <p:nvPr/>
        </p:nvGrpSpPr>
        <p:grpSpPr>
          <a:xfrm>
            <a:off x="15207809" y="3256653"/>
            <a:ext cx="763270" cy="213995"/>
            <a:chOff x="15207809" y="3256653"/>
            <a:chExt cx="763270" cy="213995"/>
          </a:xfrm>
        </p:grpSpPr>
        <p:sp>
          <p:nvSpPr>
            <p:cNvPr id="22" name="object 22"/>
            <p:cNvSpPr/>
            <p:nvPr/>
          </p:nvSpPr>
          <p:spPr>
            <a:xfrm>
              <a:off x="15207809" y="3363456"/>
              <a:ext cx="575945" cy="0"/>
            </a:xfrm>
            <a:custGeom>
              <a:avLst/>
              <a:gdLst/>
              <a:ahLst/>
              <a:cxnLst/>
              <a:rect l="l" t="t" r="r" b="b"/>
              <a:pathLst>
                <a:path w="575944">
                  <a:moveTo>
                    <a:pt x="0" y="0"/>
                  </a:moveTo>
                  <a:lnTo>
                    <a:pt x="549306" y="0"/>
                  </a:lnTo>
                  <a:lnTo>
                    <a:pt x="575483" y="0"/>
                  </a:lnTo>
                </a:path>
              </a:pathLst>
            </a:custGeom>
            <a:ln w="52354">
              <a:solidFill>
                <a:srgbClr val="000000"/>
              </a:solidFill>
            </a:ln>
          </p:spPr>
          <p:txBody>
            <a:bodyPr wrap="square" lIns="0" tIns="0" rIns="0" bIns="0" rtlCol="0"/>
            <a:lstStyle/>
            <a:p>
              <a:endParaRPr/>
            </a:p>
          </p:txBody>
        </p:sp>
        <p:sp>
          <p:nvSpPr>
            <p:cNvPr id="23" name="object 23"/>
            <p:cNvSpPr/>
            <p:nvPr/>
          </p:nvSpPr>
          <p:spPr>
            <a:xfrm>
              <a:off x="15757112" y="3256653"/>
              <a:ext cx="213995" cy="213995"/>
            </a:xfrm>
            <a:custGeom>
              <a:avLst/>
              <a:gdLst/>
              <a:ahLst/>
              <a:cxnLst/>
              <a:rect l="l" t="t" r="r" b="b"/>
              <a:pathLst>
                <a:path w="213994" h="213995">
                  <a:moveTo>
                    <a:pt x="0" y="0"/>
                  </a:moveTo>
                  <a:lnTo>
                    <a:pt x="0" y="213606"/>
                  </a:lnTo>
                  <a:lnTo>
                    <a:pt x="213606" y="106803"/>
                  </a:lnTo>
                  <a:lnTo>
                    <a:pt x="0" y="0"/>
                  </a:lnTo>
                  <a:close/>
                </a:path>
              </a:pathLst>
            </a:custGeom>
            <a:solidFill>
              <a:srgbClr val="000000"/>
            </a:solidFill>
          </p:spPr>
          <p:txBody>
            <a:bodyPr wrap="square" lIns="0" tIns="0" rIns="0" bIns="0" rtlCol="0"/>
            <a:lstStyle/>
            <a:p>
              <a:endParaRPr/>
            </a:p>
          </p:txBody>
        </p:sp>
      </p:grpSp>
      <p:sp>
        <p:nvSpPr>
          <p:cNvPr id="24" name="object 24"/>
          <p:cNvSpPr txBox="1"/>
          <p:nvPr/>
        </p:nvSpPr>
        <p:spPr>
          <a:xfrm>
            <a:off x="7662458" y="5421689"/>
            <a:ext cx="5498465" cy="1822450"/>
          </a:xfrm>
          <a:prstGeom prst="rect">
            <a:avLst/>
          </a:prstGeom>
        </p:spPr>
        <p:txBody>
          <a:bodyPr vert="horz" wrap="square" lIns="0" tIns="13335" rIns="0" bIns="0" rtlCol="0">
            <a:spAutoFit/>
          </a:bodyPr>
          <a:lstStyle/>
          <a:p>
            <a:pPr marL="22860">
              <a:lnSpc>
                <a:spcPct val="100000"/>
              </a:lnSpc>
              <a:spcBef>
                <a:spcPts val="105"/>
              </a:spcBef>
            </a:pPr>
            <a:r>
              <a:rPr sz="3950" b="1" dirty="0">
                <a:latin typeface="Arial"/>
                <a:cs typeface="Arial"/>
              </a:rPr>
              <a:t>Bean</a:t>
            </a:r>
            <a:r>
              <a:rPr sz="3950" b="1" spc="-10" dirty="0">
                <a:latin typeface="Arial"/>
                <a:cs typeface="Arial"/>
              </a:rPr>
              <a:t> </a:t>
            </a:r>
            <a:r>
              <a:rPr sz="3950" b="1" dirty="0">
                <a:latin typeface="Arial"/>
                <a:cs typeface="Arial"/>
              </a:rPr>
              <a:t>Is</a:t>
            </a:r>
            <a:r>
              <a:rPr sz="3950" b="1" spc="-5" dirty="0">
                <a:latin typeface="Arial"/>
                <a:cs typeface="Arial"/>
              </a:rPr>
              <a:t> </a:t>
            </a:r>
            <a:r>
              <a:rPr sz="3950" b="1" dirty="0">
                <a:latin typeface="Arial"/>
                <a:cs typeface="Arial"/>
              </a:rPr>
              <a:t>Ready</a:t>
            </a:r>
            <a:r>
              <a:rPr sz="3950" b="1" spc="-10" dirty="0">
                <a:latin typeface="Arial"/>
                <a:cs typeface="Arial"/>
              </a:rPr>
              <a:t> </a:t>
            </a:r>
            <a:r>
              <a:rPr sz="3950" b="1" dirty="0">
                <a:latin typeface="Arial"/>
                <a:cs typeface="Arial"/>
              </a:rPr>
              <a:t>For </a:t>
            </a:r>
            <a:r>
              <a:rPr sz="3950" b="1" spc="-25" dirty="0">
                <a:latin typeface="Arial"/>
                <a:cs typeface="Arial"/>
              </a:rPr>
              <a:t>Use</a:t>
            </a:r>
            <a:endParaRPr sz="3950">
              <a:latin typeface="Arial"/>
              <a:cs typeface="Arial"/>
            </a:endParaRPr>
          </a:p>
          <a:p>
            <a:pPr>
              <a:lnSpc>
                <a:spcPct val="100000"/>
              </a:lnSpc>
            </a:pPr>
            <a:endParaRPr sz="4050">
              <a:latin typeface="Arial"/>
              <a:cs typeface="Arial"/>
            </a:endParaRPr>
          </a:p>
          <a:p>
            <a:pPr marL="12700">
              <a:lnSpc>
                <a:spcPct val="100000"/>
              </a:lnSpc>
              <a:spcBef>
                <a:spcPts val="5"/>
              </a:spcBef>
            </a:pPr>
            <a:r>
              <a:rPr sz="3950" b="1" dirty="0">
                <a:latin typeface="Arial"/>
                <a:cs typeface="Arial"/>
              </a:rPr>
              <a:t>Container</a:t>
            </a:r>
            <a:r>
              <a:rPr sz="3950" b="1" spc="-25" dirty="0">
                <a:latin typeface="Arial"/>
                <a:cs typeface="Arial"/>
              </a:rPr>
              <a:t> </a:t>
            </a:r>
            <a:r>
              <a:rPr sz="3950" b="1" dirty="0">
                <a:latin typeface="Arial"/>
                <a:cs typeface="Arial"/>
              </a:rPr>
              <a:t>Is</a:t>
            </a:r>
            <a:r>
              <a:rPr sz="3950" b="1" spc="-10" dirty="0">
                <a:latin typeface="Arial"/>
                <a:cs typeface="Arial"/>
              </a:rPr>
              <a:t> Shutdown</a:t>
            </a:r>
            <a:endParaRPr sz="3950">
              <a:latin typeface="Arial"/>
              <a:cs typeface="Arial"/>
            </a:endParaRPr>
          </a:p>
        </p:txBody>
      </p:sp>
      <p:pic>
        <p:nvPicPr>
          <p:cNvPr id="25" name="object 25"/>
          <p:cNvPicPr/>
          <p:nvPr/>
        </p:nvPicPr>
        <p:blipFill>
          <a:blip r:embed="rId2" cstate="print"/>
          <a:stretch>
            <a:fillRect/>
          </a:stretch>
        </p:blipFill>
        <p:spPr>
          <a:xfrm>
            <a:off x="6104354" y="6225930"/>
            <a:ext cx="8605201" cy="65659"/>
          </a:xfrm>
          <a:prstGeom prst="rect">
            <a:avLst/>
          </a:prstGeom>
        </p:spPr>
      </p:pic>
      <p:grpSp>
        <p:nvGrpSpPr>
          <p:cNvPr id="26" name="object 26"/>
          <p:cNvGrpSpPr/>
          <p:nvPr/>
        </p:nvGrpSpPr>
        <p:grpSpPr>
          <a:xfrm>
            <a:off x="13521179" y="4340109"/>
            <a:ext cx="4157345" cy="923925"/>
            <a:chOff x="13521179" y="4340109"/>
            <a:chExt cx="4157345" cy="923925"/>
          </a:xfrm>
        </p:grpSpPr>
        <p:sp>
          <p:nvSpPr>
            <p:cNvPr id="27" name="object 27"/>
            <p:cNvSpPr/>
            <p:nvPr/>
          </p:nvSpPr>
          <p:spPr>
            <a:xfrm>
              <a:off x="13704885" y="4366287"/>
              <a:ext cx="3947795" cy="798195"/>
            </a:xfrm>
            <a:custGeom>
              <a:avLst/>
              <a:gdLst/>
              <a:ahLst/>
              <a:cxnLst/>
              <a:rect l="l" t="t" r="r" b="b"/>
              <a:pathLst>
                <a:path w="3947794" h="798195">
                  <a:moveTo>
                    <a:pt x="3947445" y="0"/>
                  </a:moveTo>
                  <a:lnTo>
                    <a:pt x="25658" y="792852"/>
                  </a:lnTo>
                  <a:lnTo>
                    <a:pt x="0" y="798039"/>
                  </a:lnTo>
                </a:path>
              </a:pathLst>
            </a:custGeom>
            <a:ln w="52354">
              <a:solidFill>
                <a:srgbClr val="000000"/>
              </a:solidFill>
            </a:ln>
          </p:spPr>
          <p:txBody>
            <a:bodyPr wrap="square" lIns="0" tIns="0" rIns="0" bIns="0" rtlCol="0"/>
            <a:lstStyle/>
            <a:p>
              <a:endParaRPr/>
            </a:p>
          </p:txBody>
        </p:sp>
        <p:sp>
          <p:nvSpPr>
            <p:cNvPr id="28" name="object 28"/>
            <p:cNvSpPr/>
            <p:nvPr/>
          </p:nvSpPr>
          <p:spPr>
            <a:xfrm>
              <a:off x="13521179" y="5054454"/>
              <a:ext cx="231140" cy="209550"/>
            </a:xfrm>
            <a:custGeom>
              <a:avLst/>
              <a:gdLst/>
              <a:ahLst/>
              <a:cxnLst/>
              <a:rect l="l" t="t" r="r" b="b"/>
              <a:pathLst>
                <a:path w="231140" h="209550">
                  <a:moveTo>
                    <a:pt x="188203" y="0"/>
                  </a:moveTo>
                  <a:lnTo>
                    <a:pt x="0" y="147012"/>
                  </a:lnTo>
                  <a:lnTo>
                    <a:pt x="230527" y="209370"/>
                  </a:lnTo>
                  <a:lnTo>
                    <a:pt x="188203" y="0"/>
                  </a:lnTo>
                  <a:close/>
                </a:path>
              </a:pathLst>
            </a:custGeom>
            <a:solidFill>
              <a:srgbClr val="000000"/>
            </a:solidFill>
          </p:spPr>
          <p:txBody>
            <a:bodyPr wrap="square" lIns="0" tIns="0" rIns="0" bIns="0" rtlCol="0"/>
            <a:lstStyle/>
            <a:p>
              <a:endParaRPr/>
            </a:p>
          </p:txBody>
        </p:sp>
      </p:grpSp>
      <p:sp>
        <p:nvSpPr>
          <p:cNvPr id="29" name="object 29"/>
          <p:cNvSpPr/>
          <p:nvPr/>
        </p:nvSpPr>
        <p:spPr>
          <a:xfrm>
            <a:off x="8222793" y="8087001"/>
            <a:ext cx="3658870" cy="1856105"/>
          </a:xfrm>
          <a:custGeom>
            <a:avLst/>
            <a:gdLst/>
            <a:ahLst/>
            <a:cxnLst/>
            <a:rect l="l" t="t" r="r" b="b"/>
            <a:pathLst>
              <a:path w="3658870" h="1856104">
                <a:moveTo>
                  <a:pt x="3233025" y="0"/>
                </a:moveTo>
                <a:lnTo>
                  <a:pt x="427383" y="0"/>
                </a:lnTo>
                <a:lnTo>
                  <a:pt x="359962" y="166"/>
                </a:lnTo>
                <a:lnTo>
                  <a:pt x="304248" y="1334"/>
                </a:lnTo>
                <a:lnTo>
                  <a:pt x="257084" y="4503"/>
                </a:lnTo>
                <a:lnTo>
                  <a:pt x="215311" y="10675"/>
                </a:lnTo>
                <a:lnTo>
                  <a:pt x="175771" y="20850"/>
                </a:lnTo>
                <a:lnTo>
                  <a:pt x="134528" y="40113"/>
                </a:lnTo>
                <a:lnTo>
                  <a:pt x="97683" y="65967"/>
                </a:lnTo>
                <a:lnTo>
                  <a:pt x="65968" y="97683"/>
                </a:lnTo>
                <a:lnTo>
                  <a:pt x="40114" y="134528"/>
                </a:lnTo>
                <a:lnTo>
                  <a:pt x="20851" y="175771"/>
                </a:lnTo>
                <a:lnTo>
                  <a:pt x="10673" y="215311"/>
                </a:lnTo>
                <a:lnTo>
                  <a:pt x="4495" y="257084"/>
                </a:lnTo>
                <a:lnTo>
                  <a:pt x="1334" y="303839"/>
                </a:lnTo>
                <a:lnTo>
                  <a:pt x="166" y="358993"/>
                </a:lnTo>
                <a:lnTo>
                  <a:pt x="0" y="425491"/>
                </a:lnTo>
                <a:lnTo>
                  <a:pt x="4" y="1430121"/>
                </a:lnTo>
                <a:lnTo>
                  <a:pt x="166" y="1495651"/>
                </a:lnTo>
                <a:lnTo>
                  <a:pt x="1334" y="1551365"/>
                </a:lnTo>
                <a:lnTo>
                  <a:pt x="4521" y="1598650"/>
                </a:lnTo>
                <a:lnTo>
                  <a:pt x="10679" y="1640317"/>
                </a:lnTo>
                <a:lnTo>
                  <a:pt x="20851" y="1679842"/>
                </a:lnTo>
                <a:lnTo>
                  <a:pt x="40114" y="1721085"/>
                </a:lnTo>
                <a:lnTo>
                  <a:pt x="65968" y="1757930"/>
                </a:lnTo>
                <a:lnTo>
                  <a:pt x="97683" y="1789645"/>
                </a:lnTo>
                <a:lnTo>
                  <a:pt x="134528" y="1815500"/>
                </a:lnTo>
                <a:lnTo>
                  <a:pt x="175771" y="1834762"/>
                </a:lnTo>
                <a:lnTo>
                  <a:pt x="215296" y="1844938"/>
                </a:lnTo>
                <a:lnTo>
                  <a:pt x="256963" y="1851109"/>
                </a:lnTo>
                <a:lnTo>
                  <a:pt x="303840" y="1854279"/>
                </a:lnTo>
                <a:lnTo>
                  <a:pt x="358994" y="1855446"/>
                </a:lnTo>
                <a:lnTo>
                  <a:pt x="425491" y="1855613"/>
                </a:lnTo>
                <a:lnTo>
                  <a:pt x="3231129" y="1855613"/>
                </a:lnTo>
                <a:lnTo>
                  <a:pt x="3298551" y="1855446"/>
                </a:lnTo>
                <a:lnTo>
                  <a:pt x="3354264" y="1854279"/>
                </a:lnTo>
                <a:lnTo>
                  <a:pt x="3401429" y="1851109"/>
                </a:lnTo>
                <a:lnTo>
                  <a:pt x="3443203" y="1844938"/>
                </a:lnTo>
                <a:lnTo>
                  <a:pt x="3482745" y="1834762"/>
                </a:lnTo>
                <a:lnTo>
                  <a:pt x="3523987" y="1815500"/>
                </a:lnTo>
                <a:lnTo>
                  <a:pt x="3560830" y="1789645"/>
                </a:lnTo>
                <a:lnTo>
                  <a:pt x="3592544" y="1757930"/>
                </a:lnTo>
                <a:lnTo>
                  <a:pt x="3618398" y="1721085"/>
                </a:lnTo>
                <a:lnTo>
                  <a:pt x="3637662" y="1679842"/>
                </a:lnTo>
                <a:lnTo>
                  <a:pt x="3647837" y="1640302"/>
                </a:lnTo>
                <a:lnTo>
                  <a:pt x="3654014" y="1598529"/>
                </a:lnTo>
                <a:lnTo>
                  <a:pt x="3657175" y="1551773"/>
                </a:lnTo>
                <a:lnTo>
                  <a:pt x="3658342" y="1496620"/>
                </a:lnTo>
                <a:lnTo>
                  <a:pt x="3658509" y="1430121"/>
                </a:lnTo>
                <a:lnTo>
                  <a:pt x="3658504" y="425491"/>
                </a:lnTo>
                <a:lnTo>
                  <a:pt x="3658342" y="359962"/>
                </a:lnTo>
                <a:lnTo>
                  <a:pt x="3657175" y="304248"/>
                </a:lnTo>
                <a:lnTo>
                  <a:pt x="3653988" y="256963"/>
                </a:lnTo>
                <a:lnTo>
                  <a:pt x="3647831" y="215296"/>
                </a:lnTo>
                <a:lnTo>
                  <a:pt x="3637662" y="175771"/>
                </a:lnTo>
                <a:lnTo>
                  <a:pt x="3618398" y="134528"/>
                </a:lnTo>
                <a:lnTo>
                  <a:pt x="3592544" y="97683"/>
                </a:lnTo>
                <a:lnTo>
                  <a:pt x="3560830" y="65967"/>
                </a:lnTo>
                <a:lnTo>
                  <a:pt x="3523987" y="40113"/>
                </a:lnTo>
                <a:lnTo>
                  <a:pt x="3482745" y="20850"/>
                </a:lnTo>
                <a:lnTo>
                  <a:pt x="3443218" y="10675"/>
                </a:lnTo>
                <a:lnTo>
                  <a:pt x="3401550" y="4503"/>
                </a:lnTo>
                <a:lnTo>
                  <a:pt x="3354674" y="1334"/>
                </a:lnTo>
                <a:lnTo>
                  <a:pt x="3299521" y="166"/>
                </a:lnTo>
                <a:lnTo>
                  <a:pt x="3233025" y="0"/>
                </a:lnTo>
                <a:close/>
              </a:path>
            </a:pathLst>
          </a:custGeom>
          <a:solidFill>
            <a:srgbClr val="D56F26"/>
          </a:solidFill>
        </p:spPr>
        <p:txBody>
          <a:bodyPr wrap="square" lIns="0" tIns="0" rIns="0" bIns="0" rtlCol="0"/>
          <a:lstStyle/>
          <a:p>
            <a:endParaRPr/>
          </a:p>
        </p:txBody>
      </p:sp>
      <p:sp>
        <p:nvSpPr>
          <p:cNvPr id="30" name="object 30"/>
          <p:cNvSpPr txBox="1"/>
          <p:nvPr/>
        </p:nvSpPr>
        <p:spPr>
          <a:xfrm>
            <a:off x="8374479" y="8458246"/>
            <a:ext cx="3348990" cy="1076960"/>
          </a:xfrm>
          <a:prstGeom prst="rect">
            <a:avLst/>
          </a:prstGeom>
        </p:spPr>
        <p:txBody>
          <a:bodyPr vert="horz" wrap="square" lIns="0" tIns="29845" rIns="0" bIns="0" rtlCol="0">
            <a:spAutoFit/>
          </a:bodyPr>
          <a:lstStyle/>
          <a:p>
            <a:pPr marL="12700" marR="5080" indent="303530">
              <a:lnSpc>
                <a:spcPts val="4120"/>
              </a:lnSpc>
              <a:spcBef>
                <a:spcPts val="235"/>
              </a:spcBef>
            </a:pPr>
            <a:r>
              <a:rPr sz="3450" b="1" spc="-20" dirty="0">
                <a:solidFill>
                  <a:srgbClr val="FFFFFF"/>
                </a:solidFill>
                <a:latin typeface="Arial"/>
                <a:cs typeface="Arial"/>
              </a:rPr>
              <a:t>Your</a:t>
            </a:r>
            <a:r>
              <a:rPr sz="3450" b="1" spc="-190" dirty="0">
                <a:solidFill>
                  <a:srgbClr val="FFFFFF"/>
                </a:solidFill>
                <a:latin typeface="Arial"/>
                <a:cs typeface="Arial"/>
              </a:rPr>
              <a:t> </a:t>
            </a:r>
            <a:r>
              <a:rPr sz="3450" b="1" spc="-10" dirty="0">
                <a:solidFill>
                  <a:srgbClr val="FFFFFF"/>
                </a:solidFill>
                <a:latin typeface="Arial"/>
                <a:cs typeface="Arial"/>
              </a:rPr>
              <a:t>Custom </a:t>
            </a:r>
            <a:r>
              <a:rPr sz="3450" b="1" dirty="0">
                <a:solidFill>
                  <a:srgbClr val="FFFFFF"/>
                </a:solidFill>
                <a:latin typeface="Arial"/>
                <a:cs typeface="Arial"/>
              </a:rPr>
              <a:t>Destroy</a:t>
            </a:r>
            <a:r>
              <a:rPr sz="3450" b="1" spc="-15" dirty="0">
                <a:solidFill>
                  <a:srgbClr val="FFFFFF"/>
                </a:solidFill>
                <a:latin typeface="Arial"/>
                <a:cs typeface="Arial"/>
              </a:rPr>
              <a:t> </a:t>
            </a:r>
            <a:r>
              <a:rPr sz="3450" b="1" spc="-10" dirty="0">
                <a:solidFill>
                  <a:srgbClr val="FFFFFF"/>
                </a:solidFill>
                <a:latin typeface="Arial"/>
                <a:cs typeface="Arial"/>
              </a:rPr>
              <a:t>Method</a:t>
            </a:r>
            <a:endParaRPr sz="3450">
              <a:latin typeface="Arial"/>
              <a:cs typeface="Arial"/>
            </a:endParaRPr>
          </a:p>
        </p:txBody>
      </p:sp>
      <p:grpSp>
        <p:nvGrpSpPr>
          <p:cNvPr id="31" name="object 31"/>
          <p:cNvGrpSpPr/>
          <p:nvPr/>
        </p:nvGrpSpPr>
        <p:grpSpPr>
          <a:xfrm>
            <a:off x="9918273" y="7115587"/>
            <a:ext cx="213995" cy="825500"/>
            <a:chOff x="9918273" y="7115587"/>
            <a:chExt cx="213995" cy="825500"/>
          </a:xfrm>
        </p:grpSpPr>
        <p:sp>
          <p:nvSpPr>
            <p:cNvPr id="32" name="object 32"/>
            <p:cNvSpPr/>
            <p:nvPr/>
          </p:nvSpPr>
          <p:spPr>
            <a:xfrm>
              <a:off x="10025076" y="7115587"/>
              <a:ext cx="0" cy="637540"/>
            </a:xfrm>
            <a:custGeom>
              <a:avLst/>
              <a:gdLst/>
              <a:ahLst/>
              <a:cxnLst/>
              <a:rect l="l" t="t" r="r" b="b"/>
              <a:pathLst>
                <a:path h="637540">
                  <a:moveTo>
                    <a:pt x="0" y="0"/>
                  </a:moveTo>
                  <a:lnTo>
                    <a:pt x="0" y="611295"/>
                  </a:lnTo>
                  <a:lnTo>
                    <a:pt x="0" y="637472"/>
                  </a:lnTo>
                </a:path>
              </a:pathLst>
            </a:custGeom>
            <a:ln w="52354">
              <a:solidFill>
                <a:srgbClr val="000000"/>
              </a:solidFill>
            </a:ln>
          </p:spPr>
          <p:txBody>
            <a:bodyPr wrap="square" lIns="0" tIns="0" rIns="0" bIns="0" rtlCol="0"/>
            <a:lstStyle/>
            <a:p>
              <a:endParaRPr/>
            </a:p>
          </p:txBody>
        </p:sp>
        <p:sp>
          <p:nvSpPr>
            <p:cNvPr id="33" name="object 33"/>
            <p:cNvSpPr/>
            <p:nvPr/>
          </p:nvSpPr>
          <p:spPr>
            <a:xfrm>
              <a:off x="9918273" y="7726882"/>
              <a:ext cx="213995" cy="213995"/>
            </a:xfrm>
            <a:custGeom>
              <a:avLst/>
              <a:gdLst/>
              <a:ahLst/>
              <a:cxnLst/>
              <a:rect l="l" t="t" r="r" b="b"/>
              <a:pathLst>
                <a:path w="213995" h="213995">
                  <a:moveTo>
                    <a:pt x="213606" y="0"/>
                  </a:moveTo>
                  <a:lnTo>
                    <a:pt x="0" y="0"/>
                  </a:lnTo>
                  <a:lnTo>
                    <a:pt x="106803" y="213606"/>
                  </a:lnTo>
                  <a:lnTo>
                    <a:pt x="213606" y="0"/>
                  </a:lnTo>
                  <a:close/>
                </a:path>
              </a:pathLst>
            </a:custGeom>
            <a:solidFill>
              <a:srgbClr val="000000"/>
            </a:solidFill>
          </p:spPr>
          <p:txBody>
            <a:bodyPr wrap="square" lIns="0" tIns="0" rIns="0" bIns="0" rtlCol="0"/>
            <a:lstStyle/>
            <a:p>
              <a:endParaRPr/>
            </a:p>
          </p:txBody>
        </p:sp>
      </p:grpSp>
      <p:grpSp>
        <p:nvGrpSpPr>
          <p:cNvPr id="34" name="object 34"/>
          <p:cNvGrpSpPr/>
          <p:nvPr/>
        </p:nvGrpSpPr>
        <p:grpSpPr>
          <a:xfrm>
            <a:off x="12079381" y="7958874"/>
            <a:ext cx="4779010" cy="2112010"/>
            <a:chOff x="12079381" y="7958874"/>
            <a:chExt cx="4779010" cy="2112010"/>
          </a:xfrm>
        </p:grpSpPr>
        <p:pic>
          <p:nvPicPr>
            <p:cNvPr id="35" name="object 35"/>
            <p:cNvPicPr/>
            <p:nvPr/>
          </p:nvPicPr>
          <p:blipFill>
            <a:blip r:embed="rId3" cstate="print"/>
            <a:stretch>
              <a:fillRect/>
            </a:stretch>
          </p:blipFill>
          <p:spPr>
            <a:xfrm>
              <a:off x="13360850" y="7958874"/>
              <a:ext cx="3497275" cy="2111867"/>
            </a:xfrm>
            <a:prstGeom prst="rect">
              <a:avLst/>
            </a:prstGeom>
          </p:spPr>
        </p:pic>
        <p:sp>
          <p:nvSpPr>
            <p:cNvPr id="36" name="object 36"/>
            <p:cNvSpPr/>
            <p:nvPr/>
          </p:nvSpPr>
          <p:spPr>
            <a:xfrm>
              <a:off x="12079381" y="9014808"/>
              <a:ext cx="1834514" cy="0"/>
            </a:xfrm>
            <a:custGeom>
              <a:avLst/>
              <a:gdLst/>
              <a:ahLst/>
              <a:cxnLst/>
              <a:rect l="l" t="t" r="r" b="b"/>
              <a:pathLst>
                <a:path w="1834515">
                  <a:moveTo>
                    <a:pt x="0" y="0"/>
                  </a:moveTo>
                  <a:lnTo>
                    <a:pt x="1808194" y="0"/>
                  </a:lnTo>
                  <a:lnTo>
                    <a:pt x="1834371" y="0"/>
                  </a:lnTo>
                </a:path>
              </a:pathLst>
            </a:custGeom>
            <a:ln w="52354">
              <a:solidFill>
                <a:srgbClr val="000000"/>
              </a:solidFill>
            </a:ln>
          </p:spPr>
          <p:txBody>
            <a:bodyPr wrap="square" lIns="0" tIns="0" rIns="0" bIns="0" rtlCol="0"/>
            <a:lstStyle/>
            <a:p>
              <a:endParaRPr/>
            </a:p>
          </p:txBody>
        </p:sp>
        <p:sp>
          <p:nvSpPr>
            <p:cNvPr id="37" name="object 37"/>
            <p:cNvSpPr/>
            <p:nvPr/>
          </p:nvSpPr>
          <p:spPr>
            <a:xfrm>
              <a:off x="13887567" y="8908005"/>
              <a:ext cx="213995" cy="213995"/>
            </a:xfrm>
            <a:custGeom>
              <a:avLst/>
              <a:gdLst/>
              <a:ahLst/>
              <a:cxnLst/>
              <a:rect l="l" t="t" r="r" b="b"/>
              <a:pathLst>
                <a:path w="213994" h="213995">
                  <a:moveTo>
                    <a:pt x="0" y="0"/>
                  </a:moveTo>
                  <a:lnTo>
                    <a:pt x="0" y="213606"/>
                  </a:lnTo>
                  <a:lnTo>
                    <a:pt x="213606" y="106803"/>
                  </a:lnTo>
                  <a:lnTo>
                    <a:pt x="0"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85037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Bean</a:t>
            </a:r>
            <a:r>
              <a:rPr sz="6500" spc="-190" dirty="0">
                <a:latin typeface="Book Antiqua"/>
                <a:cs typeface="Book Antiqua"/>
              </a:rPr>
              <a:t> </a:t>
            </a:r>
            <a:r>
              <a:rPr sz="6500" spc="-70" dirty="0">
                <a:latin typeface="Book Antiqua"/>
                <a:cs typeface="Book Antiqua"/>
              </a:rPr>
              <a:t>Lifecycle</a:t>
            </a:r>
            <a:r>
              <a:rPr sz="6500" spc="-190" dirty="0">
                <a:latin typeface="Book Antiqua"/>
                <a:cs typeface="Book Antiqua"/>
              </a:rPr>
              <a:t> </a:t>
            </a:r>
            <a:r>
              <a:rPr sz="6500" spc="-130" dirty="0">
                <a:latin typeface="Book Antiqua"/>
                <a:cs typeface="Book Antiqua"/>
              </a:rPr>
              <a:t>Methods</a:t>
            </a:r>
            <a:r>
              <a:rPr sz="6500" spc="-190" dirty="0">
                <a:latin typeface="Book Antiqua"/>
                <a:cs typeface="Book Antiqua"/>
              </a:rPr>
              <a:t> </a:t>
            </a:r>
            <a:r>
              <a:rPr sz="6500" dirty="0">
                <a:latin typeface="Book Antiqua"/>
                <a:cs typeface="Book Antiqua"/>
              </a:rPr>
              <a:t>/</a:t>
            </a:r>
            <a:r>
              <a:rPr sz="6500" spc="-190" dirty="0">
                <a:latin typeface="Book Antiqua"/>
                <a:cs typeface="Book Antiqua"/>
              </a:rPr>
              <a:t> </a:t>
            </a:r>
            <a:r>
              <a:rPr sz="6500" spc="-75" dirty="0">
                <a:latin typeface="Book Antiqua"/>
                <a:cs typeface="Book Antiqua"/>
              </a:rPr>
              <a:t>Hooks</a:t>
            </a:r>
            <a:endParaRPr sz="6500">
              <a:latin typeface="Book Antiqua"/>
              <a:cs typeface="Book Antiqua"/>
            </a:endParaRPr>
          </a:p>
        </p:txBody>
      </p:sp>
      <p:sp>
        <p:nvSpPr>
          <p:cNvPr id="3" name="object 3"/>
          <p:cNvSpPr txBox="1"/>
          <p:nvPr/>
        </p:nvSpPr>
        <p:spPr>
          <a:xfrm>
            <a:off x="969334" y="1851117"/>
            <a:ext cx="13534390" cy="2982595"/>
          </a:xfrm>
          <a:prstGeom prst="rect">
            <a:avLst/>
          </a:prstGeom>
        </p:spPr>
        <p:txBody>
          <a:bodyPr vert="horz" wrap="square" lIns="0" tIns="17145" rIns="0" bIns="0" rtlCol="0">
            <a:spAutoFit/>
          </a:bodyPr>
          <a:lstStyle/>
          <a:p>
            <a:pPr marL="600710" indent="-575945">
              <a:lnSpc>
                <a:spcPct val="100000"/>
              </a:lnSpc>
              <a:spcBef>
                <a:spcPts val="135"/>
              </a:spcBef>
              <a:buClr>
                <a:srgbClr val="5C86B9"/>
              </a:buClr>
              <a:buSzPct val="70588"/>
              <a:buFont typeface="Lucida Sans"/>
              <a:buChar char="•"/>
              <a:tabLst>
                <a:tab pos="600710" algn="l"/>
                <a:tab pos="601345" algn="l"/>
              </a:tabLst>
            </a:pPr>
            <a:r>
              <a:rPr sz="4250" spc="-70" dirty="0">
                <a:latin typeface="Palatino Linotype"/>
                <a:cs typeface="Palatino Linotype"/>
              </a:rPr>
              <a:t>You</a:t>
            </a:r>
            <a:r>
              <a:rPr sz="4250" spc="-35" dirty="0">
                <a:latin typeface="Palatino Linotype"/>
                <a:cs typeface="Palatino Linotype"/>
              </a:rPr>
              <a:t> </a:t>
            </a:r>
            <a:r>
              <a:rPr sz="4250" dirty="0">
                <a:latin typeface="Palatino Linotype"/>
                <a:cs typeface="Palatino Linotype"/>
              </a:rPr>
              <a:t>can</a:t>
            </a:r>
            <a:r>
              <a:rPr sz="4250" spc="-30" dirty="0">
                <a:latin typeface="Palatino Linotype"/>
                <a:cs typeface="Palatino Linotype"/>
              </a:rPr>
              <a:t> </a:t>
            </a:r>
            <a:r>
              <a:rPr sz="4250" dirty="0">
                <a:latin typeface="Palatino Linotype"/>
                <a:cs typeface="Palatino Linotype"/>
              </a:rPr>
              <a:t>add</a:t>
            </a:r>
            <a:r>
              <a:rPr sz="4250" spc="-30" dirty="0">
                <a:latin typeface="Palatino Linotype"/>
                <a:cs typeface="Palatino Linotype"/>
              </a:rPr>
              <a:t> </a:t>
            </a:r>
            <a:r>
              <a:rPr sz="4250" dirty="0">
                <a:latin typeface="Palatino Linotype"/>
                <a:cs typeface="Palatino Linotype"/>
              </a:rPr>
              <a:t>custom</a:t>
            </a:r>
            <a:r>
              <a:rPr sz="4250" spc="-30" dirty="0">
                <a:latin typeface="Palatino Linotype"/>
                <a:cs typeface="Palatino Linotype"/>
              </a:rPr>
              <a:t> </a:t>
            </a:r>
            <a:r>
              <a:rPr sz="4250" dirty="0">
                <a:latin typeface="Palatino Linotype"/>
                <a:cs typeface="Palatino Linotype"/>
              </a:rPr>
              <a:t>code</a:t>
            </a:r>
            <a:r>
              <a:rPr sz="4250" spc="-30" dirty="0">
                <a:latin typeface="Palatino Linotype"/>
                <a:cs typeface="Palatino Linotype"/>
              </a:rPr>
              <a:t> </a:t>
            </a:r>
            <a:r>
              <a:rPr sz="4250" dirty="0">
                <a:latin typeface="Palatino Linotype"/>
                <a:cs typeface="Palatino Linotype"/>
              </a:rPr>
              <a:t>during</a:t>
            </a:r>
            <a:r>
              <a:rPr sz="4250" spc="-25" dirty="0">
                <a:latin typeface="Palatino Linotype"/>
                <a:cs typeface="Palatino Linotype"/>
              </a:rPr>
              <a:t> </a:t>
            </a:r>
            <a:r>
              <a:rPr sz="4250" b="1" dirty="0">
                <a:latin typeface="Palatino Linotype"/>
                <a:cs typeface="Palatino Linotype"/>
              </a:rPr>
              <a:t>bean</a:t>
            </a:r>
            <a:r>
              <a:rPr sz="4250" b="1" spc="-30" dirty="0">
                <a:latin typeface="Palatino Linotype"/>
                <a:cs typeface="Palatino Linotype"/>
              </a:rPr>
              <a:t> </a:t>
            </a:r>
            <a:r>
              <a:rPr sz="4250" b="1" spc="-10" dirty="0">
                <a:latin typeface="Palatino Linotype"/>
                <a:cs typeface="Palatino Linotype"/>
              </a:rPr>
              <a:t>initialization</a:t>
            </a:r>
            <a:endParaRPr sz="4250">
              <a:latin typeface="Palatino Linotype"/>
              <a:cs typeface="Palatino Linotype"/>
            </a:endParaRPr>
          </a:p>
          <a:p>
            <a:pPr marL="1019810" lvl="1" indent="-576580">
              <a:lnSpc>
                <a:spcPct val="100000"/>
              </a:lnSpc>
              <a:spcBef>
                <a:spcPts val="3970"/>
              </a:spcBef>
              <a:buClr>
                <a:srgbClr val="5C86B9"/>
              </a:buClr>
              <a:buSzPct val="70588"/>
              <a:buFont typeface="Lucida Sans"/>
              <a:buChar char="•"/>
              <a:tabLst>
                <a:tab pos="1019810" algn="l"/>
                <a:tab pos="1020444" algn="l"/>
              </a:tabLst>
            </a:pPr>
            <a:r>
              <a:rPr sz="4250" dirty="0">
                <a:latin typeface="Palatino Linotype"/>
                <a:cs typeface="Palatino Linotype"/>
              </a:rPr>
              <a:t>Calling</a:t>
            </a:r>
            <a:r>
              <a:rPr sz="4250" spc="-20" dirty="0">
                <a:latin typeface="Palatino Linotype"/>
                <a:cs typeface="Palatino Linotype"/>
              </a:rPr>
              <a:t> </a:t>
            </a:r>
            <a:r>
              <a:rPr sz="4250" dirty="0">
                <a:latin typeface="Palatino Linotype"/>
                <a:cs typeface="Palatino Linotype"/>
              </a:rPr>
              <a:t>custom</a:t>
            </a:r>
            <a:r>
              <a:rPr sz="4250" spc="-10" dirty="0">
                <a:latin typeface="Palatino Linotype"/>
                <a:cs typeface="Palatino Linotype"/>
              </a:rPr>
              <a:t> </a:t>
            </a:r>
            <a:r>
              <a:rPr sz="4250" dirty="0">
                <a:latin typeface="Palatino Linotype"/>
                <a:cs typeface="Palatino Linotype"/>
              </a:rPr>
              <a:t>business</a:t>
            </a:r>
            <a:r>
              <a:rPr sz="4250" spc="-10" dirty="0">
                <a:latin typeface="Palatino Linotype"/>
                <a:cs typeface="Palatino Linotype"/>
              </a:rPr>
              <a:t> </a:t>
            </a:r>
            <a:r>
              <a:rPr sz="4250" dirty="0">
                <a:latin typeface="Palatino Linotype"/>
                <a:cs typeface="Palatino Linotype"/>
              </a:rPr>
              <a:t>logic</a:t>
            </a:r>
            <a:r>
              <a:rPr sz="4250" spc="-10" dirty="0">
                <a:latin typeface="Palatino Linotype"/>
                <a:cs typeface="Palatino Linotype"/>
              </a:rPr>
              <a:t> methods</a:t>
            </a:r>
            <a:endParaRPr sz="4250">
              <a:latin typeface="Palatino Linotype"/>
              <a:cs typeface="Palatino Linotype"/>
            </a:endParaRPr>
          </a:p>
          <a:p>
            <a:pPr marL="1019810" lvl="1" indent="-576580">
              <a:lnSpc>
                <a:spcPct val="100000"/>
              </a:lnSpc>
              <a:spcBef>
                <a:spcPts val="3970"/>
              </a:spcBef>
              <a:buClr>
                <a:srgbClr val="5C86B9"/>
              </a:buClr>
              <a:buSzPct val="70588"/>
              <a:buFont typeface="Lucida Sans"/>
              <a:buChar char="•"/>
              <a:tabLst>
                <a:tab pos="1019810" algn="l"/>
                <a:tab pos="1020444" algn="l"/>
              </a:tabLst>
            </a:pPr>
            <a:r>
              <a:rPr sz="4250" dirty="0">
                <a:latin typeface="Palatino Linotype"/>
                <a:cs typeface="Palatino Linotype"/>
              </a:rPr>
              <a:t>Setting</a:t>
            </a:r>
            <a:r>
              <a:rPr sz="4250" spc="-30" dirty="0">
                <a:latin typeface="Palatino Linotype"/>
                <a:cs typeface="Palatino Linotype"/>
              </a:rPr>
              <a:t> </a:t>
            </a:r>
            <a:r>
              <a:rPr sz="4250" dirty="0">
                <a:latin typeface="Palatino Linotype"/>
                <a:cs typeface="Palatino Linotype"/>
              </a:rPr>
              <a:t>up</a:t>
            </a:r>
            <a:r>
              <a:rPr sz="4250" spc="-35" dirty="0">
                <a:latin typeface="Palatino Linotype"/>
                <a:cs typeface="Palatino Linotype"/>
              </a:rPr>
              <a:t> </a:t>
            </a:r>
            <a:r>
              <a:rPr sz="4250" dirty="0">
                <a:latin typeface="Palatino Linotype"/>
                <a:cs typeface="Palatino Linotype"/>
              </a:rPr>
              <a:t>handles</a:t>
            </a:r>
            <a:r>
              <a:rPr sz="4250" spc="-30" dirty="0">
                <a:latin typeface="Palatino Linotype"/>
                <a:cs typeface="Palatino Linotype"/>
              </a:rPr>
              <a:t> </a:t>
            </a:r>
            <a:r>
              <a:rPr sz="4250" dirty="0">
                <a:latin typeface="Palatino Linotype"/>
                <a:cs typeface="Palatino Linotype"/>
              </a:rPr>
              <a:t>to</a:t>
            </a:r>
            <a:r>
              <a:rPr sz="4250" spc="-35" dirty="0">
                <a:latin typeface="Palatino Linotype"/>
                <a:cs typeface="Palatino Linotype"/>
              </a:rPr>
              <a:t> </a:t>
            </a:r>
            <a:r>
              <a:rPr sz="4250" dirty="0">
                <a:latin typeface="Palatino Linotype"/>
                <a:cs typeface="Palatino Linotype"/>
              </a:rPr>
              <a:t>resources</a:t>
            </a:r>
            <a:r>
              <a:rPr sz="4250" spc="-35" dirty="0">
                <a:latin typeface="Palatino Linotype"/>
                <a:cs typeface="Palatino Linotype"/>
              </a:rPr>
              <a:t> </a:t>
            </a:r>
            <a:r>
              <a:rPr sz="4250" dirty="0">
                <a:latin typeface="Palatino Linotype"/>
                <a:cs typeface="Palatino Linotype"/>
              </a:rPr>
              <a:t>(db,</a:t>
            </a:r>
            <a:r>
              <a:rPr sz="4250" spc="-30" dirty="0">
                <a:latin typeface="Palatino Linotype"/>
                <a:cs typeface="Palatino Linotype"/>
              </a:rPr>
              <a:t> </a:t>
            </a:r>
            <a:r>
              <a:rPr sz="4250" dirty="0">
                <a:latin typeface="Palatino Linotype"/>
                <a:cs typeface="Palatino Linotype"/>
              </a:rPr>
              <a:t>sockets,</a:t>
            </a:r>
            <a:r>
              <a:rPr sz="4250" spc="-35" dirty="0">
                <a:latin typeface="Palatino Linotype"/>
                <a:cs typeface="Palatino Linotype"/>
              </a:rPr>
              <a:t> </a:t>
            </a:r>
            <a:r>
              <a:rPr sz="4250" dirty="0">
                <a:latin typeface="Palatino Linotype"/>
                <a:cs typeface="Palatino Linotype"/>
              </a:rPr>
              <a:t>file</a:t>
            </a:r>
            <a:r>
              <a:rPr sz="4250" spc="-30" dirty="0">
                <a:latin typeface="Palatino Linotype"/>
                <a:cs typeface="Palatino Linotype"/>
              </a:rPr>
              <a:t> </a:t>
            </a:r>
            <a:r>
              <a:rPr sz="4250" spc="-20" dirty="0">
                <a:latin typeface="Palatino Linotype"/>
                <a:cs typeface="Palatino Linotype"/>
              </a:rPr>
              <a:t>etc)</a:t>
            </a:r>
            <a:endParaRPr sz="4250">
              <a:latin typeface="Palatino Linotype"/>
              <a:cs typeface="Palatino Linotype"/>
            </a:endParaRPr>
          </a:p>
        </p:txBody>
      </p:sp>
      <p:sp>
        <p:nvSpPr>
          <p:cNvPr id="4" name="object 4"/>
          <p:cNvSpPr txBox="1"/>
          <p:nvPr/>
        </p:nvSpPr>
        <p:spPr>
          <a:xfrm>
            <a:off x="982034" y="613999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5" name="object 5"/>
          <p:cNvSpPr txBox="1"/>
          <p:nvPr/>
        </p:nvSpPr>
        <p:spPr>
          <a:xfrm>
            <a:off x="1362769" y="6018529"/>
            <a:ext cx="13098144" cy="2982595"/>
          </a:xfrm>
          <a:prstGeom prst="rect">
            <a:avLst/>
          </a:prstGeom>
        </p:spPr>
        <p:txBody>
          <a:bodyPr vert="horz" wrap="square" lIns="0" tIns="17145" rIns="0" bIns="0" rtlCol="0">
            <a:spAutoFit/>
          </a:bodyPr>
          <a:lstStyle/>
          <a:p>
            <a:pPr marL="207645">
              <a:lnSpc>
                <a:spcPct val="100000"/>
              </a:lnSpc>
              <a:spcBef>
                <a:spcPts val="135"/>
              </a:spcBef>
            </a:pPr>
            <a:r>
              <a:rPr sz="4250" spc="-70" dirty="0">
                <a:latin typeface="Palatino Linotype"/>
                <a:cs typeface="Palatino Linotype"/>
              </a:rPr>
              <a:t>You</a:t>
            </a:r>
            <a:r>
              <a:rPr sz="4250" spc="-35" dirty="0">
                <a:latin typeface="Palatino Linotype"/>
                <a:cs typeface="Palatino Linotype"/>
              </a:rPr>
              <a:t> </a:t>
            </a:r>
            <a:r>
              <a:rPr sz="4250" dirty="0">
                <a:latin typeface="Palatino Linotype"/>
                <a:cs typeface="Palatino Linotype"/>
              </a:rPr>
              <a:t>can</a:t>
            </a:r>
            <a:r>
              <a:rPr sz="4250" spc="-30" dirty="0">
                <a:latin typeface="Palatino Linotype"/>
                <a:cs typeface="Palatino Linotype"/>
              </a:rPr>
              <a:t> </a:t>
            </a:r>
            <a:r>
              <a:rPr sz="4250" dirty="0">
                <a:latin typeface="Palatino Linotype"/>
                <a:cs typeface="Palatino Linotype"/>
              </a:rPr>
              <a:t>add</a:t>
            </a:r>
            <a:r>
              <a:rPr sz="4250" spc="-30" dirty="0">
                <a:latin typeface="Palatino Linotype"/>
                <a:cs typeface="Palatino Linotype"/>
              </a:rPr>
              <a:t> </a:t>
            </a:r>
            <a:r>
              <a:rPr sz="4250" dirty="0">
                <a:latin typeface="Palatino Linotype"/>
                <a:cs typeface="Palatino Linotype"/>
              </a:rPr>
              <a:t>custom</a:t>
            </a:r>
            <a:r>
              <a:rPr sz="4250" spc="-30" dirty="0">
                <a:latin typeface="Palatino Linotype"/>
                <a:cs typeface="Palatino Linotype"/>
              </a:rPr>
              <a:t> </a:t>
            </a:r>
            <a:r>
              <a:rPr sz="4250" dirty="0">
                <a:latin typeface="Palatino Linotype"/>
                <a:cs typeface="Palatino Linotype"/>
              </a:rPr>
              <a:t>code</a:t>
            </a:r>
            <a:r>
              <a:rPr sz="4250" spc="-30" dirty="0">
                <a:latin typeface="Palatino Linotype"/>
                <a:cs typeface="Palatino Linotype"/>
              </a:rPr>
              <a:t> </a:t>
            </a:r>
            <a:r>
              <a:rPr sz="4250" dirty="0">
                <a:latin typeface="Palatino Linotype"/>
                <a:cs typeface="Palatino Linotype"/>
              </a:rPr>
              <a:t>during</a:t>
            </a:r>
            <a:r>
              <a:rPr sz="4250" spc="-25" dirty="0">
                <a:latin typeface="Palatino Linotype"/>
                <a:cs typeface="Palatino Linotype"/>
              </a:rPr>
              <a:t> </a:t>
            </a:r>
            <a:r>
              <a:rPr sz="4250" b="1" dirty="0">
                <a:latin typeface="Palatino Linotype"/>
                <a:cs typeface="Palatino Linotype"/>
              </a:rPr>
              <a:t>bean</a:t>
            </a:r>
            <a:r>
              <a:rPr sz="4250" b="1" spc="-30" dirty="0">
                <a:latin typeface="Palatino Linotype"/>
                <a:cs typeface="Palatino Linotype"/>
              </a:rPr>
              <a:t> </a:t>
            </a:r>
            <a:r>
              <a:rPr sz="4250" b="1" spc="-10" dirty="0">
                <a:latin typeface="Palatino Linotype"/>
                <a:cs typeface="Palatino Linotype"/>
              </a:rPr>
              <a:t>destruction</a:t>
            </a:r>
            <a:endParaRPr sz="4250">
              <a:latin typeface="Palatino Linotype"/>
              <a:cs typeface="Palatino Linotype"/>
            </a:endParaRPr>
          </a:p>
          <a:p>
            <a:pPr marL="626110" indent="-575945">
              <a:lnSpc>
                <a:spcPct val="100000"/>
              </a:lnSpc>
              <a:spcBef>
                <a:spcPts val="3970"/>
              </a:spcBef>
              <a:buClr>
                <a:srgbClr val="5C86B9"/>
              </a:buClr>
              <a:buSzPct val="70588"/>
              <a:buFont typeface="Lucida Sans"/>
              <a:buChar char="•"/>
              <a:tabLst>
                <a:tab pos="626110" algn="l"/>
                <a:tab pos="626745" algn="l"/>
              </a:tabLst>
            </a:pPr>
            <a:r>
              <a:rPr sz="4250" dirty="0">
                <a:latin typeface="Palatino Linotype"/>
                <a:cs typeface="Palatino Linotype"/>
              </a:rPr>
              <a:t>Calling</a:t>
            </a:r>
            <a:r>
              <a:rPr sz="4250" spc="-20" dirty="0">
                <a:latin typeface="Palatino Linotype"/>
                <a:cs typeface="Palatino Linotype"/>
              </a:rPr>
              <a:t> </a:t>
            </a:r>
            <a:r>
              <a:rPr sz="4250" dirty="0">
                <a:latin typeface="Palatino Linotype"/>
                <a:cs typeface="Palatino Linotype"/>
              </a:rPr>
              <a:t>custom</a:t>
            </a:r>
            <a:r>
              <a:rPr sz="4250" spc="-10" dirty="0">
                <a:latin typeface="Palatino Linotype"/>
                <a:cs typeface="Palatino Linotype"/>
              </a:rPr>
              <a:t> </a:t>
            </a:r>
            <a:r>
              <a:rPr sz="4250" dirty="0">
                <a:latin typeface="Palatino Linotype"/>
                <a:cs typeface="Palatino Linotype"/>
              </a:rPr>
              <a:t>business</a:t>
            </a:r>
            <a:r>
              <a:rPr sz="4250" spc="-10" dirty="0">
                <a:latin typeface="Palatino Linotype"/>
                <a:cs typeface="Palatino Linotype"/>
              </a:rPr>
              <a:t> </a:t>
            </a:r>
            <a:r>
              <a:rPr sz="4250" dirty="0">
                <a:latin typeface="Palatino Linotype"/>
                <a:cs typeface="Palatino Linotype"/>
              </a:rPr>
              <a:t>logic</a:t>
            </a:r>
            <a:r>
              <a:rPr sz="4250" spc="-10" dirty="0">
                <a:latin typeface="Palatino Linotype"/>
                <a:cs typeface="Palatino Linotype"/>
              </a:rPr>
              <a:t> method</a:t>
            </a:r>
            <a:endParaRPr sz="4250">
              <a:latin typeface="Palatino Linotype"/>
              <a:cs typeface="Palatino Linotype"/>
            </a:endParaRPr>
          </a:p>
          <a:p>
            <a:pPr marL="626110" indent="-575945">
              <a:lnSpc>
                <a:spcPct val="100000"/>
              </a:lnSpc>
              <a:spcBef>
                <a:spcPts val="3970"/>
              </a:spcBef>
              <a:buClr>
                <a:srgbClr val="5C86B9"/>
              </a:buClr>
              <a:buSzPct val="70588"/>
              <a:buFont typeface="Lucida Sans"/>
              <a:buChar char="•"/>
              <a:tabLst>
                <a:tab pos="626110" algn="l"/>
                <a:tab pos="626745" algn="l"/>
              </a:tabLst>
            </a:pPr>
            <a:r>
              <a:rPr sz="4250" dirty="0">
                <a:latin typeface="Palatino Linotype"/>
                <a:cs typeface="Palatino Linotype"/>
              </a:rPr>
              <a:t>Clean</a:t>
            </a:r>
            <a:r>
              <a:rPr sz="4250" spc="-35" dirty="0">
                <a:latin typeface="Palatino Linotype"/>
                <a:cs typeface="Palatino Linotype"/>
              </a:rPr>
              <a:t> </a:t>
            </a:r>
            <a:r>
              <a:rPr sz="4250" dirty="0">
                <a:latin typeface="Palatino Linotype"/>
                <a:cs typeface="Palatino Linotype"/>
              </a:rPr>
              <a:t>up</a:t>
            </a:r>
            <a:r>
              <a:rPr sz="4250" spc="-35" dirty="0">
                <a:latin typeface="Palatino Linotype"/>
                <a:cs typeface="Palatino Linotype"/>
              </a:rPr>
              <a:t> </a:t>
            </a:r>
            <a:r>
              <a:rPr sz="4250" dirty="0">
                <a:latin typeface="Palatino Linotype"/>
                <a:cs typeface="Palatino Linotype"/>
              </a:rPr>
              <a:t>handles</a:t>
            </a:r>
            <a:r>
              <a:rPr sz="4250" spc="-35" dirty="0">
                <a:latin typeface="Palatino Linotype"/>
                <a:cs typeface="Palatino Linotype"/>
              </a:rPr>
              <a:t> </a:t>
            </a:r>
            <a:r>
              <a:rPr sz="4250" dirty="0">
                <a:latin typeface="Palatino Linotype"/>
                <a:cs typeface="Palatino Linotype"/>
              </a:rPr>
              <a:t>to</a:t>
            </a:r>
            <a:r>
              <a:rPr sz="4250" spc="-35" dirty="0">
                <a:latin typeface="Palatino Linotype"/>
                <a:cs typeface="Palatino Linotype"/>
              </a:rPr>
              <a:t> </a:t>
            </a:r>
            <a:r>
              <a:rPr sz="4250" dirty="0">
                <a:latin typeface="Palatino Linotype"/>
                <a:cs typeface="Palatino Linotype"/>
              </a:rPr>
              <a:t>resources</a:t>
            </a:r>
            <a:r>
              <a:rPr sz="4250" spc="-35" dirty="0">
                <a:latin typeface="Palatino Linotype"/>
                <a:cs typeface="Palatino Linotype"/>
              </a:rPr>
              <a:t> </a:t>
            </a:r>
            <a:r>
              <a:rPr sz="4250" dirty="0">
                <a:latin typeface="Palatino Linotype"/>
                <a:cs typeface="Palatino Linotype"/>
              </a:rPr>
              <a:t>(db,</a:t>
            </a:r>
            <a:r>
              <a:rPr sz="4250" spc="-30" dirty="0">
                <a:latin typeface="Palatino Linotype"/>
                <a:cs typeface="Palatino Linotype"/>
              </a:rPr>
              <a:t> </a:t>
            </a:r>
            <a:r>
              <a:rPr sz="4250" dirty="0">
                <a:latin typeface="Palatino Linotype"/>
                <a:cs typeface="Palatino Linotype"/>
              </a:rPr>
              <a:t>sockets,</a:t>
            </a:r>
            <a:r>
              <a:rPr sz="4250" spc="-35" dirty="0">
                <a:latin typeface="Palatino Linotype"/>
                <a:cs typeface="Palatino Linotype"/>
              </a:rPr>
              <a:t> </a:t>
            </a:r>
            <a:r>
              <a:rPr sz="4250" dirty="0">
                <a:latin typeface="Palatino Linotype"/>
                <a:cs typeface="Palatino Linotype"/>
              </a:rPr>
              <a:t>files</a:t>
            </a:r>
            <a:r>
              <a:rPr sz="4250" spc="-35" dirty="0">
                <a:latin typeface="Palatino Linotype"/>
                <a:cs typeface="Palatino Linotype"/>
              </a:rPr>
              <a:t> </a:t>
            </a:r>
            <a:r>
              <a:rPr sz="4250" spc="-20" dirty="0">
                <a:latin typeface="Palatino Linotype"/>
                <a:cs typeface="Palatino Linotype"/>
              </a:rPr>
              <a:t>etc)</a:t>
            </a:r>
            <a:endParaRPr sz="4250">
              <a:latin typeface="Palatino Linotype"/>
              <a:cs typeface="Palatino Linotype"/>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9852660" cy="1021080"/>
          </a:xfrm>
          <a:prstGeom prst="rect">
            <a:avLst/>
          </a:prstGeom>
        </p:spPr>
        <p:txBody>
          <a:bodyPr vert="horz" wrap="square" lIns="0" tIns="16510" rIns="0" bIns="0" rtlCol="0">
            <a:spAutoFit/>
          </a:bodyPr>
          <a:lstStyle/>
          <a:p>
            <a:pPr marL="12700">
              <a:lnSpc>
                <a:spcPct val="100000"/>
              </a:lnSpc>
              <a:spcBef>
                <a:spcPts val="130"/>
              </a:spcBef>
            </a:pPr>
            <a:r>
              <a:rPr sz="6500" spc="-10" dirty="0">
                <a:latin typeface="Book Antiqua"/>
                <a:cs typeface="Book Antiqua"/>
              </a:rPr>
              <a:t>Init:</a:t>
            </a:r>
            <a:r>
              <a:rPr sz="6500" spc="-430" dirty="0">
                <a:latin typeface="Book Antiqua"/>
                <a:cs typeface="Book Antiqua"/>
              </a:rPr>
              <a:t> </a:t>
            </a:r>
            <a:r>
              <a:rPr sz="6500" spc="-25" dirty="0">
                <a:latin typeface="Book Antiqua"/>
                <a:cs typeface="Book Antiqua"/>
              </a:rPr>
              <a:t>method</a:t>
            </a:r>
            <a:r>
              <a:rPr sz="6500" spc="-365" dirty="0">
                <a:latin typeface="Book Antiqua"/>
                <a:cs typeface="Book Antiqua"/>
              </a:rPr>
              <a:t> </a:t>
            </a:r>
            <a:r>
              <a:rPr sz="6500" spc="-45" dirty="0">
                <a:latin typeface="Book Antiqua"/>
                <a:cs typeface="Book Antiqua"/>
              </a:rPr>
              <a:t>configuration</a:t>
            </a:r>
            <a:endParaRPr sz="6500">
              <a:latin typeface="Book Antiqua"/>
              <a:cs typeface="Book Antiqua"/>
            </a:endParaRPr>
          </a:p>
        </p:txBody>
      </p:sp>
      <p:grpSp>
        <p:nvGrpSpPr>
          <p:cNvPr id="3" name="object 3"/>
          <p:cNvGrpSpPr/>
          <p:nvPr/>
        </p:nvGrpSpPr>
        <p:grpSpPr>
          <a:xfrm>
            <a:off x="2321235" y="2988633"/>
            <a:ext cx="12254865" cy="6065520"/>
            <a:chOff x="2321235" y="2988633"/>
            <a:chExt cx="12254865" cy="6065520"/>
          </a:xfrm>
        </p:grpSpPr>
        <p:sp>
          <p:nvSpPr>
            <p:cNvPr id="4" name="object 4"/>
            <p:cNvSpPr/>
            <p:nvPr/>
          </p:nvSpPr>
          <p:spPr>
            <a:xfrm>
              <a:off x="2499240" y="3103813"/>
              <a:ext cx="11899265" cy="5605145"/>
            </a:xfrm>
            <a:custGeom>
              <a:avLst/>
              <a:gdLst/>
              <a:ahLst/>
              <a:cxnLst/>
              <a:rect l="l" t="t" r="r" b="b"/>
              <a:pathLst>
                <a:path w="11899265" h="5605145">
                  <a:moveTo>
                    <a:pt x="0" y="0"/>
                  </a:moveTo>
                  <a:lnTo>
                    <a:pt x="11898771" y="0"/>
                  </a:lnTo>
                  <a:lnTo>
                    <a:pt x="11898771" y="5604541"/>
                  </a:lnTo>
                  <a:lnTo>
                    <a:pt x="0" y="5604541"/>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321235" y="2988633"/>
              <a:ext cx="12254778" cy="6065260"/>
            </a:xfrm>
            <a:prstGeom prst="rect">
              <a:avLst/>
            </a:prstGeom>
          </p:spPr>
        </p:pic>
      </p:grpSp>
      <p:sp>
        <p:nvSpPr>
          <p:cNvPr id="6" name="object 6"/>
          <p:cNvSpPr txBox="1"/>
          <p:nvPr/>
        </p:nvSpPr>
        <p:spPr>
          <a:xfrm>
            <a:off x="2552666" y="3149507"/>
            <a:ext cx="11636375" cy="5487035"/>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beans</a:t>
            </a:r>
            <a:r>
              <a:rPr sz="3950" b="1" spc="-10" dirty="0">
                <a:solidFill>
                  <a:srgbClr val="4E9192"/>
                </a:solidFill>
                <a:latin typeface="Arial"/>
                <a:cs typeface="Arial"/>
              </a:rPr>
              <a:t> </a:t>
            </a:r>
            <a:r>
              <a:rPr sz="3950" b="1" dirty="0">
                <a:solidFill>
                  <a:srgbClr val="932192"/>
                </a:solidFill>
                <a:latin typeface="Arial"/>
                <a:cs typeface="Arial"/>
              </a:rPr>
              <a:t>…</a:t>
            </a:r>
            <a:r>
              <a:rPr sz="3950" b="1" spc="-10" dirty="0">
                <a:solidFill>
                  <a:srgbClr val="932192"/>
                </a:solidFill>
                <a:latin typeface="Arial"/>
                <a:cs typeface="Arial"/>
              </a:rPr>
              <a:t> </a:t>
            </a:r>
            <a:r>
              <a:rPr sz="3950" b="1" spc="-50" dirty="0">
                <a:solidFill>
                  <a:srgbClr val="009193"/>
                </a:solidFill>
                <a:latin typeface="Arial"/>
                <a:cs typeface="Arial"/>
              </a:rPr>
              <a:t>&gt;</a:t>
            </a:r>
            <a:endParaRPr sz="3950">
              <a:latin typeface="Arial"/>
              <a:cs typeface="Arial"/>
            </a:endParaRPr>
          </a:p>
          <a:p>
            <a:pPr>
              <a:lnSpc>
                <a:spcPct val="100000"/>
              </a:lnSpc>
              <a:spcBef>
                <a:spcPts val="10"/>
              </a:spcBef>
            </a:pPr>
            <a:endParaRPr sz="4150">
              <a:latin typeface="Arial"/>
              <a:cs typeface="Arial"/>
            </a:endParaRPr>
          </a:p>
          <a:p>
            <a:pPr marL="1129665" marR="5080" indent="-558800">
              <a:lnSpc>
                <a:spcPct val="100899"/>
              </a:lnSpc>
              <a:tabLst>
                <a:tab pos="2316480" algn="l"/>
              </a:tabLst>
            </a:pPr>
            <a:r>
              <a:rPr sz="3950" b="1" spc="-10" dirty="0">
                <a:solidFill>
                  <a:srgbClr val="009193"/>
                </a:solidFill>
                <a:latin typeface="Arial"/>
                <a:cs typeface="Arial"/>
              </a:rPr>
              <a:t>&lt;</a:t>
            </a:r>
            <a:r>
              <a:rPr sz="3950" b="1" spc="-10" dirty="0">
                <a:solidFill>
                  <a:srgbClr val="4E9192"/>
                </a:solidFill>
                <a:latin typeface="Arial"/>
                <a:cs typeface="Arial"/>
              </a:rPr>
              <a:t>bean</a:t>
            </a:r>
            <a:r>
              <a:rPr sz="3950" b="1" dirty="0">
                <a:solidFill>
                  <a:srgbClr val="4E9192"/>
                </a:solidFill>
                <a:latin typeface="Arial"/>
                <a:cs typeface="Arial"/>
              </a:rPr>
              <a:t>	</a:t>
            </a:r>
            <a:r>
              <a:rPr sz="3950" spc="-10" dirty="0">
                <a:solidFill>
                  <a:srgbClr val="932192"/>
                </a:solidFill>
                <a:latin typeface="Arial"/>
                <a:cs typeface="Arial"/>
              </a:rPr>
              <a:t>id</a:t>
            </a:r>
            <a:r>
              <a:rPr sz="3950" spc="-10" dirty="0">
                <a:latin typeface="Arial"/>
                <a:cs typeface="Arial"/>
              </a:rPr>
              <a:t>=</a:t>
            </a:r>
            <a:r>
              <a:rPr sz="3950" i="1" spc="-10" dirty="0">
                <a:solidFill>
                  <a:srgbClr val="3933FF"/>
                </a:solidFill>
                <a:latin typeface="Arial"/>
                <a:cs typeface="Arial"/>
              </a:rPr>
              <a:t>"myCoach" </a:t>
            </a:r>
            <a:r>
              <a:rPr sz="3950" spc="-10" dirty="0">
                <a:solidFill>
                  <a:srgbClr val="932192"/>
                </a:solidFill>
                <a:latin typeface="Arial"/>
                <a:cs typeface="Arial"/>
              </a:rPr>
              <a:t>class</a:t>
            </a:r>
            <a:r>
              <a:rPr sz="3950" spc="-10" dirty="0">
                <a:latin typeface="Arial"/>
                <a:cs typeface="Arial"/>
              </a:rPr>
              <a:t>=</a:t>
            </a:r>
            <a:r>
              <a:rPr sz="3950" i="1" spc="-10" dirty="0">
                <a:solidFill>
                  <a:srgbClr val="3933FF"/>
                </a:solidFill>
                <a:latin typeface="Arial"/>
                <a:cs typeface="Arial"/>
              </a:rPr>
              <a:t>"com.luv2code.springdemo.TrackCoach"</a:t>
            </a:r>
            <a:endParaRPr sz="3950">
              <a:latin typeface="Arial"/>
              <a:cs typeface="Arial"/>
            </a:endParaRPr>
          </a:p>
          <a:p>
            <a:pPr marL="1520190">
              <a:lnSpc>
                <a:spcPct val="100000"/>
              </a:lnSpc>
              <a:spcBef>
                <a:spcPts val="40"/>
              </a:spcBef>
            </a:pPr>
            <a:r>
              <a:rPr sz="3950" b="1" spc="-10" dirty="0">
                <a:solidFill>
                  <a:srgbClr val="932192"/>
                </a:solidFill>
                <a:latin typeface="Arial"/>
                <a:cs typeface="Arial"/>
              </a:rPr>
              <a:t>init-method</a:t>
            </a:r>
            <a:r>
              <a:rPr sz="3950" b="1" spc="-10" dirty="0">
                <a:latin typeface="Arial"/>
                <a:cs typeface="Arial"/>
              </a:rPr>
              <a:t>=</a:t>
            </a:r>
            <a:r>
              <a:rPr sz="3950" b="1" i="1" spc="-10" dirty="0">
                <a:solidFill>
                  <a:srgbClr val="3933FF"/>
                </a:solidFill>
                <a:latin typeface="Arial"/>
                <a:cs typeface="Arial"/>
              </a:rPr>
              <a:t>"doMyStartupStuff"</a:t>
            </a:r>
            <a:r>
              <a:rPr sz="3950" b="1" spc="-10" dirty="0">
                <a:solidFill>
                  <a:srgbClr val="009193"/>
                </a:solidFill>
                <a:latin typeface="Arial"/>
                <a:cs typeface="Arial"/>
              </a:rPr>
              <a:t>&gt;</a:t>
            </a:r>
            <a:endParaRPr sz="3950">
              <a:latin typeface="Arial"/>
              <a:cs typeface="Arial"/>
            </a:endParaRPr>
          </a:p>
          <a:p>
            <a:pPr marL="1520190">
              <a:lnSpc>
                <a:spcPct val="100000"/>
              </a:lnSpc>
              <a:spcBef>
                <a:spcPts val="45"/>
              </a:spcBef>
            </a:pPr>
            <a:r>
              <a:rPr sz="3950" b="1" spc="5" dirty="0">
                <a:solidFill>
                  <a:srgbClr val="932192"/>
                </a:solidFill>
                <a:latin typeface="Arial"/>
                <a:cs typeface="Arial"/>
              </a:rPr>
              <a:t>…</a:t>
            </a:r>
            <a:endParaRPr sz="3950">
              <a:latin typeface="Arial"/>
              <a:cs typeface="Arial"/>
            </a:endParaRPr>
          </a:p>
          <a:p>
            <a:pPr marL="570865">
              <a:lnSpc>
                <a:spcPct val="100000"/>
              </a:lnSpc>
              <a:spcBef>
                <a:spcPts val="40"/>
              </a:spcBef>
            </a:pPr>
            <a:r>
              <a:rPr sz="3950" b="1" spc="-10" dirty="0">
                <a:solidFill>
                  <a:srgbClr val="009193"/>
                </a:solidFill>
                <a:latin typeface="Arial"/>
                <a:cs typeface="Arial"/>
              </a:rPr>
              <a:t>&lt;/</a:t>
            </a:r>
            <a:r>
              <a:rPr sz="3950" b="1" spc="-10" dirty="0">
                <a:solidFill>
                  <a:srgbClr val="4E9192"/>
                </a:solidFill>
                <a:latin typeface="Arial"/>
                <a:cs typeface="Arial"/>
              </a:rPr>
              <a:t>bean</a:t>
            </a:r>
            <a:r>
              <a:rPr sz="3950" b="1" spc="-10" dirty="0">
                <a:solidFill>
                  <a:srgbClr val="009193"/>
                </a:solidFill>
                <a:latin typeface="Arial"/>
                <a:cs typeface="Arial"/>
              </a:rPr>
              <a:t>&gt;</a:t>
            </a:r>
            <a:endParaRPr sz="3950">
              <a:latin typeface="Arial"/>
              <a:cs typeface="Arial"/>
            </a:endParaRPr>
          </a:p>
          <a:p>
            <a:pPr>
              <a:lnSpc>
                <a:spcPct val="100000"/>
              </a:lnSpc>
              <a:spcBef>
                <a:spcPts val="50"/>
              </a:spcBef>
            </a:pPr>
            <a:endParaRPr sz="4150">
              <a:latin typeface="Arial"/>
              <a:cs typeface="Arial"/>
            </a:endParaRPr>
          </a:p>
          <a:p>
            <a:pPr marL="12700">
              <a:lnSpc>
                <a:spcPct val="100000"/>
              </a:lnSpc>
              <a:spcBef>
                <a:spcPts val="5"/>
              </a:spcBef>
            </a:pPr>
            <a:r>
              <a:rPr sz="3950" b="1" spc="-10" dirty="0">
                <a:solidFill>
                  <a:srgbClr val="009193"/>
                </a:solidFill>
                <a:latin typeface="Arial"/>
                <a:cs typeface="Arial"/>
              </a:rPr>
              <a:t>&lt;/</a:t>
            </a:r>
            <a:r>
              <a:rPr sz="3950" b="1" spc="-10" dirty="0">
                <a:solidFill>
                  <a:srgbClr val="4E9192"/>
                </a:solidFill>
                <a:latin typeface="Arial"/>
                <a:cs typeface="Arial"/>
              </a:rPr>
              <a:t>beans</a:t>
            </a:r>
            <a:r>
              <a:rPr sz="3950" b="1" spc="-10" dirty="0">
                <a:solidFill>
                  <a:srgbClr val="009193"/>
                </a:solidFill>
                <a:latin typeface="Arial"/>
                <a:cs typeface="Arial"/>
              </a:rPr>
              <a:t>&gt;</a:t>
            </a:r>
            <a:endParaRPr sz="395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1341100" cy="1021080"/>
          </a:xfrm>
          <a:prstGeom prst="rect">
            <a:avLst/>
          </a:prstGeom>
        </p:spPr>
        <p:txBody>
          <a:bodyPr vert="horz" wrap="square" lIns="0" tIns="16510" rIns="0" bIns="0" rtlCol="0">
            <a:spAutoFit/>
          </a:bodyPr>
          <a:lstStyle/>
          <a:p>
            <a:pPr marL="12700">
              <a:lnSpc>
                <a:spcPct val="100000"/>
              </a:lnSpc>
              <a:spcBef>
                <a:spcPts val="130"/>
              </a:spcBef>
            </a:pPr>
            <a:r>
              <a:rPr sz="6500" spc="-125" dirty="0">
                <a:latin typeface="Book Antiqua"/>
                <a:cs typeface="Book Antiqua"/>
              </a:rPr>
              <a:t>Destroy:</a:t>
            </a:r>
            <a:r>
              <a:rPr sz="6500" spc="-430" dirty="0">
                <a:latin typeface="Book Antiqua"/>
                <a:cs typeface="Book Antiqua"/>
              </a:rPr>
              <a:t> </a:t>
            </a:r>
            <a:r>
              <a:rPr sz="6500" spc="-25" dirty="0">
                <a:latin typeface="Book Antiqua"/>
                <a:cs typeface="Book Antiqua"/>
              </a:rPr>
              <a:t>method</a:t>
            </a:r>
            <a:r>
              <a:rPr sz="6500" spc="-330" dirty="0">
                <a:latin typeface="Book Antiqua"/>
                <a:cs typeface="Book Antiqua"/>
              </a:rPr>
              <a:t> </a:t>
            </a:r>
            <a:r>
              <a:rPr sz="6500" spc="-45" dirty="0">
                <a:latin typeface="Book Antiqua"/>
                <a:cs typeface="Book Antiqua"/>
              </a:rPr>
              <a:t>configuration</a:t>
            </a:r>
            <a:endParaRPr sz="6500">
              <a:latin typeface="Book Antiqua"/>
              <a:cs typeface="Book Antiqua"/>
            </a:endParaRPr>
          </a:p>
        </p:txBody>
      </p:sp>
      <p:grpSp>
        <p:nvGrpSpPr>
          <p:cNvPr id="3" name="object 3"/>
          <p:cNvGrpSpPr/>
          <p:nvPr/>
        </p:nvGrpSpPr>
        <p:grpSpPr>
          <a:xfrm>
            <a:off x="916481" y="1731622"/>
            <a:ext cx="12254865" cy="6672580"/>
            <a:chOff x="916481" y="1731622"/>
            <a:chExt cx="12254865" cy="6672580"/>
          </a:xfrm>
        </p:grpSpPr>
        <p:sp>
          <p:nvSpPr>
            <p:cNvPr id="4" name="object 4"/>
            <p:cNvSpPr/>
            <p:nvPr/>
          </p:nvSpPr>
          <p:spPr>
            <a:xfrm>
              <a:off x="1094486" y="1846802"/>
              <a:ext cx="11899265" cy="6212205"/>
            </a:xfrm>
            <a:custGeom>
              <a:avLst/>
              <a:gdLst/>
              <a:ahLst/>
              <a:cxnLst/>
              <a:rect l="l" t="t" r="r" b="b"/>
              <a:pathLst>
                <a:path w="11899265" h="6212205">
                  <a:moveTo>
                    <a:pt x="0" y="0"/>
                  </a:moveTo>
                  <a:lnTo>
                    <a:pt x="11898772" y="0"/>
                  </a:lnTo>
                  <a:lnTo>
                    <a:pt x="11898772" y="6211852"/>
                  </a:lnTo>
                  <a:lnTo>
                    <a:pt x="0" y="6211852"/>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916481" y="1731622"/>
              <a:ext cx="12254778" cy="6672571"/>
            </a:xfrm>
            <a:prstGeom prst="rect">
              <a:avLst/>
            </a:prstGeom>
          </p:spPr>
        </p:pic>
      </p:grpSp>
      <p:sp>
        <p:nvSpPr>
          <p:cNvPr id="6" name="object 6"/>
          <p:cNvSpPr txBox="1"/>
          <p:nvPr/>
        </p:nvSpPr>
        <p:spPr>
          <a:xfrm>
            <a:off x="1149568" y="1893000"/>
            <a:ext cx="11636375" cy="6094730"/>
          </a:xfrm>
          <a:prstGeom prst="rect">
            <a:avLst/>
          </a:prstGeom>
        </p:spPr>
        <p:txBody>
          <a:bodyPr vert="horz" wrap="square" lIns="0" tIns="13335" rIns="0" bIns="0" rtlCol="0">
            <a:spAutoFit/>
          </a:bodyPr>
          <a:lstStyle/>
          <a:p>
            <a:pPr marL="12700">
              <a:lnSpc>
                <a:spcPct val="100000"/>
              </a:lnSpc>
              <a:spcBef>
                <a:spcPts val="105"/>
              </a:spcBef>
            </a:pPr>
            <a:r>
              <a:rPr sz="3950" b="1" dirty="0">
                <a:solidFill>
                  <a:srgbClr val="009193"/>
                </a:solidFill>
                <a:latin typeface="Arial"/>
                <a:cs typeface="Arial"/>
              </a:rPr>
              <a:t>&lt;</a:t>
            </a:r>
            <a:r>
              <a:rPr sz="3950" b="1" dirty="0">
                <a:solidFill>
                  <a:srgbClr val="4E9192"/>
                </a:solidFill>
                <a:latin typeface="Arial"/>
                <a:cs typeface="Arial"/>
              </a:rPr>
              <a:t>beans</a:t>
            </a:r>
            <a:r>
              <a:rPr sz="3950" b="1" spc="-10" dirty="0">
                <a:solidFill>
                  <a:srgbClr val="4E9192"/>
                </a:solidFill>
                <a:latin typeface="Arial"/>
                <a:cs typeface="Arial"/>
              </a:rPr>
              <a:t> </a:t>
            </a:r>
            <a:r>
              <a:rPr sz="3950" b="1" dirty="0">
                <a:solidFill>
                  <a:srgbClr val="932192"/>
                </a:solidFill>
                <a:latin typeface="Arial"/>
                <a:cs typeface="Arial"/>
              </a:rPr>
              <a:t>…</a:t>
            </a:r>
            <a:r>
              <a:rPr sz="3950" b="1" spc="-10" dirty="0">
                <a:solidFill>
                  <a:srgbClr val="932192"/>
                </a:solidFill>
                <a:latin typeface="Arial"/>
                <a:cs typeface="Arial"/>
              </a:rPr>
              <a:t> </a:t>
            </a:r>
            <a:r>
              <a:rPr sz="3950" b="1" spc="-50" dirty="0">
                <a:solidFill>
                  <a:srgbClr val="009193"/>
                </a:solidFill>
                <a:latin typeface="Arial"/>
                <a:cs typeface="Arial"/>
              </a:rPr>
              <a:t>&gt;</a:t>
            </a:r>
            <a:endParaRPr sz="3950">
              <a:latin typeface="Arial"/>
              <a:cs typeface="Arial"/>
            </a:endParaRPr>
          </a:p>
          <a:p>
            <a:pPr>
              <a:lnSpc>
                <a:spcPct val="100000"/>
              </a:lnSpc>
              <a:spcBef>
                <a:spcPts val="10"/>
              </a:spcBef>
            </a:pPr>
            <a:endParaRPr sz="4150">
              <a:latin typeface="Arial"/>
              <a:cs typeface="Arial"/>
            </a:endParaRPr>
          </a:p>
          <a:p>
            <a:pPr marL="1129665" marR="5080" indent="-558800">
              <a:lnSpc>
                <a:spcPct val="100899"/>
              </a:lnSpc>
              <a:tabLst>
                <a:tab pos="2316480" algn="l"/>
              </a:tabLst>
            </a:pPr>
            <a:r>
              <a:rPr sz="3950" b="1" spc="-10" dirty="0">
                <a:solidFill>
                  <a:srgbClr val="009193"/>
                </a:solidFill>
                <a:latin typeface="Arial"/>
                <a:cs typeface="Arial"/>
              </a:rPr>
              <a:t>&lt;</a:t>
            </a:r>
            <a:r>
              <a:rPr sz="3950" b="1" spc="-10" dirty="0">
                <a:solidFill>
                  <a:srgbClr val="4E9192"/>
                </a:solidFill>
                <a:latin typeface="Arial"/>
                <a:cs typeface="Arial"/>
              </a:rPr>
              <a:t>bean</a:t>
            </a:r>
            <a:r>
              <a:rPr sz="3950" b="1" dirty="0">
                <a:solidFill>
                  <a:srgbClr val="4E9192"/>
                </a:solidFill>
                <a:latin typeface="Arial"/>
                <a:cs typeface="Arial"/>
              </a:rPr>
              <a:t>	</a:t>
            </a:r>
            <a:r>
              <a:rPr sz="3950" spc="-10" dirty="0">
                <a:solidFill>
                  <a:srgbClr val="932192"/>
                </a:solidFill>
                <a:latin typeface="Arial"/>
                <a:cs typeface="Arial"/>
              </a:rPr>
              <a:t>id</a:t>
            </a:r>
            <a:r>
              <a:rPr sz="3950" spc="-10" dirty="0">
                <a:latin typeface="Arial"/>
                <a:cs typeface="Arial"/>
              </a:rPr>
              <a:t>=</a:t>
            </a:r>
            <a:r>
              <a:rPr sz="3950" i="1" spc="-10" dirty="0">
                <a:solidFill>
                  <a:srgbClr val="3933FF"/>
                </a:solidFill>
                <a:latin typeface="Arial"/>
                <a:cs typeface="Arial"/>
              </a:rPr>
              <a:t>"myCoach" </a:t>
            </a:r>
            <a:r>
              <a:rPr sz="3950" spc="-10" dirty="0">
                <a:solidFill>
                  <a:srgbClr val="932192"/>
                </a:solidFill>
                <a:latin typeface="Arial"/>
                <a:cs typeface="Arial"/>
              </a:rPr>
              <a:t>class</a:t>
            </a:r>
            <a:r>
              <a:rPr sz="3950" spc="-10" dirty="0">
                <a:latin typeface="Arial"/>
                <a:cs typeface="Arial"/>
              </a:rPr>
              <a:t>=</a:t>
            </a:r>
            <a:r>
              <a:rPr sz="3950" i="1" spc="-10" dirty="0">
                <a:solidFill>
                  <a:srgbClr val="3933FF"/>
                </a:solidFill>
                <a:latin typeface="Arial"/>
                <a:cs typeface="Arial"/>
              </a:rPr>
              <a:t>"com.luv2code.springdemo.TrackCoach"</a:t>
            </a:r>
            <a:endParaRPr sz="3950">
              <a:latin typeface="Arial"/>
              <a:cs typeface="Arial"/>
            </a:endParaRPr>
          </a:p>
          <a:p>
            <a:pPr marL="1520190">
              <a:lnSpc>
                <a:spcPct val="100000"/>
              </a:lnSpc>
              <a:spcBef>
                <a:spcPts val="40"/>
              </a:spcBef>
            </a:pPr>
            <a:r>
              <a:rPr sz="3950" spc="-10" dirty="0">
                <a:solidFill>
                  <a:srgbClr val="932192"/>
                </a:solidFill>
                <a:latin typeface="Arial"/>
                <a:cs typeface="Arial"/>
              </a:rPr>
              <a:t>init-method</a:t>
            </a:r>
            <a:r>
              <a:rPr sz="3950" spc="-10" dirty="0">
                <a:latin typeface="Arial"/>
                <a:cs typeface="Arial"/>
              </a:rPr>
              <a:t>=</a:t>
            </a:r>
            <a:r>
              <a:rPr sz="3950" i="1" spc="-10" dirty="0">
                <a:solidFill>
                  <a:srgbClr val="3933FF"/>
                </a:solidFill>
                <a:latin typeface="Arial"/>
                <a:cs typeface="Arial"/>
              </a:rPr>
              <a:t>"doMyStartupStuff"</a:t>
            </a:r>
            <a:endParaRPr sz="3950">
              <a:latin typeface="Arial"/>
              <a:cs typeface="Arial"/>
            </a:endParaRPr>
          </a:p>
          <a:p>
            <a:pPr marL="1520190">
              <a:lnSpc>
                <a:spcPct val="100000"/>
              </a:lnSpc>
              <a:spcBef>
                <a:spcPts val="45"/>
              </a:spcBef>
            </a:pPr>
            <a:r>
              <a:rPr sz="3950" b="1" spc="-10" dirty="0">
                <a:solidFill>
                  <a:srgbClr val="932192"/>
                </a:solidFill>
                <a:latin typeface="Arial"/>
                <a:cs typeface="Arial"/>
              </a:rPr>
              <a:t>destroy-method</a:t>
            </a:r>
            <a:r>
              <a:rPr sz="3950" b="1" spc="-10" dirty="0">
                <a:latin typeface="Arial"/>
                <a:cs typeface="Arial"/>
              </a:rPr>
              <a:t>=</a:t>
            </a:r>
            <a:r>
              <a:rPr sz="3950" b="1" i="1" spc="-10" dirty="0">
                <a:solidFill>
                  <a:srgbClr val="3933FF"/>
                </a:solidFill>
                <a:latin typeface="Arial"/>
                <a:cs typeface="Arial"/>
              </a:rPr>
              <a:t>"doMyCleanupStuff"</a:t>
            </a:r>
            <a:r>
              <a:rPr sz="3950" b="1" spc="-10" dirty="0">
                <a:solidFill>
                  <a:srgbClr val="009193"/>
                </a:solidFill>
                <a:latin typeface="Arial"/>
                <a:cs typeface="Arial"/>
              </a:rPr>
              <a:t>&gt;</a:t>
            </a:r>
            <a:endParaRPr sz="3950">
              <a:latin typeface="Arial"/>
              <a:cs typeface="Arial"/>
            </a:endParaRPr>
          </a:p>
          <a:p>
            <a:pPr marL="1520190">
              <a:lnSpc>
                <a:spcPct val="100000"/>
              </a:lnSpc>
              <a:spcBef>
                <a:spcPts val="40"/>
              </a:spcBef>
            </a:pPr>
            <a:r>
              <a:rPr sz="3950" b="1" spc="5" dirty="0">
                <a:solidFill>
                  <a:srgbClr val="932192"/>
                </a:solidFill>
                <a:latin typeface="Arial"/>
                <a:cs typeface="Arial"/>
              </a:rPr>
              <a:t>…</a:t>
            </a:r>
            <a:endParaRPr sz="3950">
              <a:latin typeface="Arial"/>
              <a:cs typeface="Arial"/>
            </a:endParaRPr>
          </a:p>
          <a:p>
            <a:pPr marL="570865">
              <a:lnSpc>
                <a:spcPct val="100000"/>
              </a:lnSpc>
              <a:spcBef>
                <a:spcPts val="45"/>
              </a:spcBef>
            </a:pPr>
            <a:r>
              <a:rPr sz="3950" b="1" spc="-10" dirty="0">
                <a:solidFill>
                  <a:srgbClr val="009193"/>
                </a:solidFill>
                <a:latin typeface="Arial"/>
                <a:cs typeface="Arial"/>
              </a:rPr>
              <a:t>&lt;/</a:t>
            </a:r>
            <a:r>
              <a:rPr sz="3950" b="1" spc="-10" dirty="0">
                <a:solidFill>
                  <a:srgbClr val="4E9192"/>
                </a:solidFill>
                <a:latin typeface="Arial"/>
                <a:cs typeface="Arial"/>
              </a:rPr>
              <a:t>bean</a:t>
            </a:r>
            <a:r>
              <a:rPr sz="3950" b="1" spc="-10" dirty="0">
                <a:solidFill>
                  <a:srgbClr val="009193"/>
                </a:solidFill>
                <a:latin typeface="Arial"/>
                <a:cs typeface="Arial"/>
              </a:rPr>
              <a:t>&gt;</a:t>
            </a:r>
            <a:endParaRPr sz="3950">
              <a:latin typeface="Arial"/>
              <a:cs typeface="Arial"/>
            </a:endParaRPr>
          </a:p>
          <a:p>
            <a:pPr>
              <a:lnSpc>
                <a:spcPct val="100000"/>
              </a:lnSpc>
              <a:spcBef>
                <a:spcPts val="50"/>
              </a:spcBef>
            </a:pPr>
            <a:endParaRPr sz="4150">
              <a:latin typeface="Arial"/>
              <a:cs typeface="Arial"/>
            </a:endParaRPr>
          </a:p>
          <a:p>
            <a:pPr marL="12700">
              <a:lnSpc>
                <a:spcPct val="100000"/>
              </a:lnSpc>
            </a:pPr>
            <a:r>
              <a:rPr sz="3950" b="1" spc="-10" dirty="0">
                <a:solidFill>
                  <a:srgbClr val="009193"/>
                </a:solidFill>
                <a:latin typeface="Arial"/>
                <a:cs typeface="Arial"/>
              </a:rPr>
              <a:t>&lt;/</a:t>
            </a:r>
            <a:r>
              <a:rPr sz="3950" b="1" spc="-10" dirty="0">
                <a:solidFill>
                  <a:srgbClr val="4E9192"/>
                </a:solidFill>
                <a:latin typeface="Arial"/>
                <a:cs typeface="Arial"/>
              </a:rPr>
              <a:t>beans</a:t>
            </a:r>
            <a:r>
              <a:rPr sz="3950" b="1" spc="-10" dirty="0">
                <a:solidFill>
                  <a:srgbClr val="009193"/>
                </a:solidFill>
                <a:latin typeface="Arial"/>
                <a:cs typeface="Arial"/>
              </a:rPr>
              <a:t>&gt;</a:t>
            </a:r>
            <a:endParaRPr sz="395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899400" cy="1021080"/>
          </a:xfrm>
          <a:prstGeom prst="rect">
            <a:avLst/>
          </a:prstGeom>
        </p:spPr>
        <p:txBody>
          <a:bodyPr vert="horz" wrap="square" lIns="0" tIns="16510" rIns="0" bIns="0" rtlCol="0">
            <a:spAutoFit/>
          </a:bodyPr>
          <a:lstStyle/>
          <a:p>
            <a:pPr marL="12700">
              <a:lnSpc>
                <a:spcPct val="100000"/>
              </a:lnSpc>
              <a:spcBef>
                <a:spcPts val="130"/>
              </a:spcBef>
            </a:pPr>
            <a:r>
              <a:rPr sz="6500" spc="-190" dirty="0">
                <a:latin typeface="Book Antiqua"/>
                <a:cs typeface="Book Antiqua"/>
              </a:rPr>
              <a:t>Development</a:t>
            </a:r>
            <a:r>
              <a:rPr sz="6500" spc="-170" dirty="0">
                <a:latin typeface="Book Antiqua"/>
                <a:cs typeface="Book Antiqua"/>
              </a:rPr>
              <a:t> </a:t>
            </a:r>
            <a:r>
              <a:rPr sz="6500" spc="-10" dirty="0">
                <a:latin typeface="Book Antiqua"/>
                <a:cs typeface="Book Antiqua"/>
              </a:rPr>
              <a:t>Process</a:t>
            </a:r>
            <a:endParaRPr sz="6500">
              <a:latin typeface="Book Antiqua"/>
              <a:cs typeface="Book Antiqua"/>
            </a:endParaRPr>
          </a:p>
        </p:txBody>
      </p:sp>
      <p:sp>
        <p:nvSpPr>
          <p:cNvPr id="3" name="object 3"/>
          <p:cNvSpPr txBox="1"/>
          <p:nvPr/>
        </p:nvSpPr>
        <p:spPr>
          <a:xfrm>
            <a:off x="982034" y="3798702"/>
            <a:ext cx="12628880" cy="2543175"/>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Palatino Linotype"/>
                <a:cs typeface="Palatino Linotype"/>
              </a:rPr>
              <a:t>Define</a:t>
            </a:r>
            <a:r>
              <a:rPr sz="4250" spc="-20" dirty="0">
                <a:latin typeface="Palatino Linotype"/>
                <a:cs typeface="Palatino Linotype"/>
              </a:rPr>
              <a:t> </a:t>
            </a:r>
            <a:r>
              <a:rPr sz="4250" dirty="0">
                <a:latin typeface="Palatino Linotype"/>
                <a:cs typeface="Palatino Linotype"/>
              </a:rPr>
              <a:t>your</a:t>
            </a:r>
            <a:r>
              <a:rPr sz="4250" spc="-20" dirty="0">
                <a:latin typeface="Palatino Linotype"/>
                <a:cs typeface="Palatino Linotype"/>
              </a:rPr>
              <a:t> </a:t>
            </a:r>
            <a:r>
              <a:rPr sz="4250" dirty="0">
                <a:latin typeface="Palatino Linotype"/>
                <a:cs typeface="Palatino Linotype"/>
              </a:rPr>
              <a:t>methods</a:t>
            </a:r>
            <a:r>
              <a:rPr sz="4250" spc="-20" dirty="0">
                <a:latin typeface="Palatino Linotype"/>
                <a:cs typeface="Palatino Linotype"/>
              </a:rPr>
              <a:t> </a:t>
            </a:r>
            <a:r>
              <a:rPr sz="4250" dirty="0">
                <a:latin typeface="Palatino Linotype"/>
                <a:cs typeface="Palatino Linotype"/>
              </a:rPr>
              <a:t>for</a:t>
            </a:r>
            <a:r>
              <a:rPr sz="4250" spc="-15" dirty="0">
                <a:latin typeface="Palatino Linotype"/>
                <a:cs typeface="Palatino Linotype"/>
              </a:rPr>
              <a:t> </a:t>
            </a:r>
            <a:r>
              <a:rPr sz="4250" dirty="0">
                <a:latin typeface="Palatino Linotype"/>
                <a:cs typeface="Palatino Linotype"/>
              </a:rPr>
              <a:t>init</a:t>
            </a:r>
            <a:r>
              <a:rPr sz="4250" spc="-15" dirty="0">
                <a:latin typeface="Palatino Linotype"/>
                <a:cs typeface="Palatino Linotype"/>
              </a:rPr>
              <a:t> </a:t>
            </a:r>
            <a:r>
              <a:rPr sz="4250" dirty="0">
                <a:latin typeface="Palatino Linotype"/>
                <a:cs typeface="Palatino Linotype"/>
              </a:rPr>
              <a:t>and</a:t>
            </a:r>
            <a:r>
              <a:rPr sz="4250" spc="-20" dirty="0">
                <a:latin typeface="Palatino Linotype"/>
                <a:cs typeface="Palatino Linotype"/>
              </a:rPr>
              <a:t> </a:t>
            </a:r>
            <a:r>
              <a:rPr sz="4250" spc="-10" dirty="0">
                <a:latin typeface="Palatino Linotype"/>
                <a:cs typeface="Palatino Linotype"/>
              </a:rPr>
              <a:t>destroy</a:t>
            </a:r>
            <a:endParaRPr sz="4250">
              <a:latin typeface="Palatino Linotype"/>
              <a:cs typeface="Palatino Linotype"/>
            </a:endParaRPr>
          </a:p>
          <a:p>
            <a:pPr>
              <a:lnSpc>
                <a:spcPct val="100000"/>
              </a:lnSpc>
              <a:buFont typeface="Palatino Linotype"/>
              <a:buAutoNum type="arabicPeriod"/>
            </a:pPr>
            <a:endParaRPr sz="4700">
              <a:latin typeface="Palatino Linotype"/>
              <a:cs typeface="Palatino Linotype"/>
            </a:endParaRPr>
          </a:p>
          <a:p>
            <a:pPr marL="734695" indent="-722630">
              <a:lnSpc>
                <a:spcPct val="100000"/>
              </a:lnSpc>
              <a:spcBef>
                <a:spcPts val="3235"/>
              </a:spcBef>
              <a:buAutoNum type="arabicPeriod"/>
              <a:tabLst>
                <a:tab pos="734695" algn="l"/>
                <a:tab pos="735330" algn="l"/>
              </a:tabLst>
            </a:pPr>
            <a:r>
              <a:rPr sz="4250" dirty="0">
                <a:latin typeface="Palatino Linotype"/>
                <a:cs typeface="Palatino Linotype"/>
              </a:rPr>
              <a:t>Configure</a:t>
            </a:r>
            <a:r>
              <a:rPr sz="4250" spc="-45" dirty="0">
                <a:latin typeface="Palatino Linotype"/>
                <a:cs typeface="Palatino Linotype"/>
              </a:rPr>
              <a:t> </a:t>
            </a:r>
            <a:r>
              <a:rPr sz="4250" dirty="0">
                <a:latin typeface="Palatino Linotype"/>
                <a:cs typeface="Palatino Linotype"/>
              </a:rPr>
              <a:t>the</a:t>
            </a:r>
            <a:r>
              <a:rPr sz="4250" spc="-40" dirty="0">
                <a:latin typeface="Palatino Linotype"/>
                <a:cs typeface="Palatino Linotype"/>
              </a:rPr>
              <a:t> </a:t>
            </a:r>
            <a:r>
              <a:rPr sz="4250" dirty="0">
                <a:latin typeface="Palatino Linotype"/>
                <a:cs typeface="Palatino Linotype"/>
              </a:rPr>
              <a:t>method</a:t>
            </a:r>
            <a:r>
              <a:rPr sz="4250" spc="-45" dirty="0">
                <a:latin typeface="Palatino Linotype"/>
                <a:cs typeface="Palatino Linotype"/>
              </a:rPr>
              <a:t> </a:t>
            </a:r>
            <a:r>
              <a:rPr sz="4250" dirty="0">
                <a:latin typeface="Palatino Linotype"/>
                <a:cs typeface="Palatino Linotype"/>
              </a:rPr>
              <a:t>names</a:t>
            </a:r>
            <a:r>
              <a:rPr sz="4250" spc="-40" dirty="0">
                <a:latin typeface="Palatino Linotype"/>
                <a:cs typeface="Palatino Linotype"/>
              </a:rPr>
              <a:t> </a:t>
            </a:r>
            <a:r>
              <a:rPr sz="4250" dirty="0">
                <a:latin typeface="Palatino Linotype"/>
                <a:cs typeface="Palatino Linotype"/>
              </a:rPr>
              <a:t>in</a:t>
            </a:r>
            <a:r>
              <a:rPr sz="4250" spc="-45" dirty="0">
                <a:latin typeface="Palatino Linotype"/>
                <a:cs typeface="Palatino Linotype"/>
              </a:rPr>
              <a:t> </a:t>
            </a:r>
            <a:r>
              <a:rPr sz="4250" dirty="0">
                <a:latin typeface="Palatino Linotype"/>
                <a:cs typeface="Palatino Linotype"/>
              </a:rPr>
              <a:t>Spring</a:t>
            </a:r>
            <a:r>
              <a:rPr sz="4250" spc="-35" dirty="0">
                <a:latin typeface="Palatino Linotype"/>
                <a:cs typeface="Palatino Linotype"/>
              </a:rPr>
              <a:t> </a:t>
            </a:r>
            <a:r>
              <a:rPr sz="4250" dirty="0">
                <a:latin typeface="Palatino Linotype"/>
                <a:cs typeface="Palatino Linotype"/>
              </a:rPr>
              <a:t>config</a:t>
            </a:r>
            <a:r>
              <a:rPr sz="4250" spc="-35" dirty="0">
                <a:latin typeface="Palatino Linotype"/>
                <a:cs typeface="Palatino Linotype"/>
              </a:rPr>
              <a:t> </a:t>
            </a:r>
            <a:r>
              <a:rPr sz="4250" spc="-20" dirty="0">
                <a:latin typeface="Palatino Linotype"/>
                <a:cs typeface="Palatino Linotype"/>
              </a:rPr>
              <a:t>file</a:t>
            </a:r>
            <a:endParaRPr sz="4250">
              <a:latin typeface="Palatino Linotype"/>
              <a:cs typeface="Palatino Linotype"/>
            </a:endParaRPr>
          </a:p>
        </p:txBody>
      </p:sp>
      <p:sp>
        <p:nvSpPr>
          <p:cNvPr id="4" name="object 4"/>
          <p:cNvSpPr/>
          <p:nvPr/>
        </p:nvSpPr>
        <p:spPr>
          <a:xfrm>
            <a:off x="14945701" y="2616071"/>
            <a:ext cx="3728720" cy="2101850"/>
          </a:xfrm>
          <a:custGeom>
            <a:avLst/>
            <a:gdLst/>
            <a:ahLst/>
            <a:cxnLst/>
            <a:rect l="l" t="t" r="r" b="b"/>
            <a:pathLst>
              <a:path w="3728719" h="2101850">
                <a:moveTo>
                  <a:pt x="440107" y="0"/>
                </a:moveTo>
                <a:lnTo>
                  <a:pt x="400699" y="579"/>
                </a:lnTo>
                <a:lnTo>
                  <a:pt x="358124" y="10785"/>
                </a:lnTo>
                <a:lnTo>
                  <a:pt x="319217" y="29748"/>
                </a:lnTo>
                <a:lnTo>
                  <a:pt x="285302" y="56637"/>
                </a:lnTo>
                <a:lnTo>
                  <a:pt x="257698" y="90621"/>
                </a:lnTo>
                <a:lnTo>
                  <a:pt x="240147" y="125884"/>
                </a:lnTo>
                <a:lnTo>
                  <a:pt x="226229" y="165568"/>
                </a:lnTo>
                <a:lnTo>
                  <a:pt x="213452" y="213845"/>
                </a:lnTo>
                <a:lnTo>
                  <a:pt x="199323" y="274888"/>
                </a:lnTo>
                <a:lnTo>
                  <a:pt x="27904" y="1029114"/>
                </a:lnTo>
                <a:lnTo>
                  <a:pt x="14079" y="1091091"/>
                </a:lnTo>
                <a:lnTo>
                  <a:pt x="4639" y="1140570"/>
                </a:lnTo>
                <a:lnTo>
                  <a:pt x="0" y="1182526"/>
                </a:lnTo>
                <a:lnTo>
                  <a:pt x="575" y="1221932"/>
                </a:lnTo>
                <a:lnTo>
                  <a:pt x="10782" y="1264512"/>
                </a:lnTo>
                <a:lnTo>
                  <a:pt x="29745" y="1303418"/>
                </a:lnTo>
                <a:lnTo>
                  <a:pt x="56635" y="1337334"/>
                </a:lnTo>
                <a:lnTo>
                  <a:pt x="90625" y="1364942"/>
                </a:lnTo>
                <a:lnTo>
                  <a:pt x="125884" y="1382491"/>
                </a:lnTo>
                <a:lnTo>
                  <a:pt x="165568" y="1396407"/>
                </a:lnTo>
                <a:lnTo>
                  <a:pt x="213847" y="1409183"/>
                </a:lnTo>
                <a:lnTo>
                  <a:pt x="3197123" y="2087200"/>
                </a:lnTo>
                <a:lnTo>
                  <a:pt x="3246602" y="2096642"/>
                </a:lnTo>
                <a:lnTo>
                  <a:pt x="3288558" y="2101281"/>
                </a:lnTo>
                <a:lnTo>
                  <a:pt x="3327961" y="2100702"/>
                </a:lnTo>
                <a:lnTo>
                  <a:pt x="3370541" y="2090495"/>
                </a:lnTo>
                <a:lnTo>
                  <a:pt x="3409448" y="2071532"/>
                </a:lnTo>
                <a:lnTo>
                  <a:pt x="3443364" y="2044644"/>
                </a:lnTo>
                <a:lnTo>
                  <a:pt x="3470972" y="2010659"/>
                </a:lnTo>
                <a:lnTo>
                  <a:pt x="3488522" y="1975397"/>
                </a:lnTo>
                <a:lnTo>
                  <a:pt x="3502437" y="1935712"/>
                </a:lnTo>
                <a:lnTo>
                  <a:pt x="3515214" y="1887435"/>
                </a:lnTo>
                <a:lnTo>
                  <a:pt x="3529347" y="1826392"/>
                </a:lnTo>
                <a:lnTo>
                  <a:pt x="3700756" y="1072165"/>
                </a:lnTo>
                <a:lnTo>
                  <a:pt x="3714587" y="1010189"/>
                </a:lnTo>
                <a:lnTo>
                  <a:pt x="3724029" y="960709"/>
                </a:lnTo>
                <a:lnTo>
                  <a:pt x="3728666" y="918753"/>
                </a:lnTo>
                <a:lnTo>
                  <a:pt x="3728085" y="879347"/>
                </a:lnTo>
                <a:lnTo>
                  <a:pt x="3717878" y="836768"/>
                </a:lnTo>
                <a:lnTo>
                  <a:pt x="3698917" y="797861"/>
                </a:lnTo>
                <a:lnTo>
                  <a:pt x="3672029" y="763945"/>
                </a:lnTo>
                <a:lnTo>
                  <a:pt x="3638046" y="736338"/>
                </a:lnTo>
                <a:lnTo>
                  <a:pt x="3602782" y="718789"/>
                </a:lnTo>
                <a:lnTo>
                  <a:pt x="3563099" y="704873"/>
                </a:lnTo>
                <a:lnTo>
                  <a:pt x="3514822" y="692097"/>
                </a:lnTo>
                <a:lnTo>
                  <a:pt x="531543" y="14079"/>
                </a:lnTo>
                <a:lnTo>
                  <a:pt x="482063" y="4638"/>
                </a:lnTo>
                <a:lnTo>
                  <a:pt x="440107"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404721" y="3466257"/>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1850" y="4435475"/>
            <a:ext cx="10385425" cy="2138680"/>
          </a:xfrm>
          <a:prstGeom prst="rect">
            <a:avLst/>
          </a:prstGeom>
        </p:spPr>
        <p:txBody>
          <a:bodyPr vert="horz" wrap="square" lIns="0" tIns="9525" rIns="0" bIns="0" rtlCol="0">
            <a:spAutoFit/>
          </a:bodyPr>
          <a:lstStyle/>
          <a:p>
            <a:pPr marL="2724150" marR="9525" indent="-2712085">
              <a:lnSpc>
                <a:spcPct val="100600"/>
              </a:lnSpc>
              <a:spcBef>
                <a:spcPts val="75"/>
              </a:spcBef>
            </a:pPr>
            <a:r>
              <a:rPr sz="6900" spc="-105" dirty="0">
                <a:latin typeface="Arial"/>
                <a:cs typeface="Arial"/>
              </a:rPr>
              <a:t>Spring</a:t>
            </a:r>
            <a:r>
              <a:rPr sz="6900" spc="-300" dirty="0">
                <a:latin typeface="Arial"/>
                <a:cs typeface="Arial"/>
              </a:rPr>
              <a:t> </a:t>
            </a:r>
            <a:r>
              <a:rPr sz="6900" spc="-135" dirty="0">
                <a:latin typeface="Arial"/>
                <a:cs typeface="Arial"/>
              </a:rPr>
              <a:t>Configuration</a:t>
            </a:r>
            <a:r>
              <a:rPr sz="6900" spc="-300" dirty="0">
                <a:latin typeface="Arial"/>
                <a:cs typeface="Arial"/>
              </a:rPr>
              <a:t> </a:t>
            </a:r>
            <a:r>
              <a:rPr sz="6900" spc="-60" dirty="0">
                <a:latin typeface="Arial"/>
                <a:cs typeface="Arial"/>
              </a:rPr>
              <a:t>with </a:t>
            </a:r>
            <a:r>
              <a:rPr sz="6900" spc="-50" dirty="0">
                <a:latin typeface="Arial"/>
                <a:cs typeface="Arial"/>
              </a:rPr>
              <a:t>Annotations</a:t>
            </a:r>
            <a:endParaRPr sz="6900" dirty="0">
              <a:latin typeface="Arial"/>
              <a:cs typeface="Arial"/>
            </a:endParaRPr>
          </a:p>
        </p:txBody>
      </p:sp>
      <p:pic>
        <p:nvPicPr>
          <p:cNvPr id="3" name="object 3"/>
          <p:cNvPicPr/>
          <p:nvPr/>
        </p:nvPicPr>
        <p:blipFill>
          <a:blip r:embed="rId2" cstate="print"/>
          <a:stretch>
            <a:fillRect/>
          </a:stretch>
        </p:blipFill>
        <p:spPr>
          <a:xfrm>
            <a:off x="314126" y="481660"/>
            <a:ext cx="2020880" cy="81672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0345420" cy="1021080"/>
          </a:xfrm>
          <a:prstGeom prst="rect">
            <a:avLst/>
          </a:prstGeom>
        </p:spPr>
        <p:txBody>
          <a:bodyPr vert="horz" wrap="square" lIns="0" tIns="16510" rIns="0" bIns="0" rtlCol="0">
            <a:spAutoFit/>
          </a:bodyPr>
          <a:lstStyle/>
          <a:p>
            <a:pPr marL="12700">
              <a:lnSpc>
                <a:spcPct val="100000"/>
              </a:lnSpc>
              <a:spcBef>
                <a:spcPts val="130"/>
              </a:spcBef>
            </a:pPr>
            <a:r>
              <a:rPr sz="6500" spc="95" dirty="0"/>
              <a:t>What</a:t>
            </a:r>
            <a:r>
              <a:rPr sz="6500" spc="-65" dirty="0"/>
              <a:t> </a:t>
            </a:r>
            <a:r>
              <a:rPr sz="6500" spc="60" dirty="0"/>
              <a:t>are</a:t>
            </a:r>
            <a:r>
              <a:rPr sz="6500" spc="-60" dirty="0"/>
              <a:t> </a:t>
            </a:r>
            <a:r>
              <a:rPr sz="6500" spc="-85" dirty="0"/>
              <a:t>Java</a:t>
            </a:r>
            <a:r>
              <a:rPr sz="6500" spc="-425" dirty="0"/>
              <a:t> </a:t>
            </a:r>
            <a:r>
              <a:rPr sz="6500" spc="-50" dirty="0"/>
              <a:t>Annotations?</a:t>
            </a:r>
            <a:endParaRPr sz="6500"/>
          </a:p>
        </p:txBody>
      </p:sp>
      <p:sp>
        <p:nvSpPr>
          <p:cNvPr id="3" name="object 3"/>
          <p:cNvSpPr txBox="1"/>
          <p:nvPr/>
        </p:nvSpPr>
        <p:spPr>
          <a:xfrm>
            <a:off x="982034" y="298825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2866793"/>
            <a:ext cx="1076452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Special</a:t>
            </a:r>
            <a:r>
              <a:rPr sz="4250" spc="-15" dirty="0">
                <a:latin typeface="Book Antiqua"/>
                <a:cs typeface="Book Antiqua"/>
              </a:rPr>
              <a:t> </a:t>
            </a:r>
            <a:r>
              <a:rPr sz="4250" dirty="0">
                <a:latin typeface="Book Antiqua"/>
                <a:cs typeface="Book Antiqua"/>
              </a:rPr>
              <a:t>labels/markers</a:t>
            </a:r>
            <a:r>
              <a:rPr sz="4250" spc="-5" dirty="0">
                <a:latin typeface="Book Antiqua"/>
                <a:cs typeface="Book Antiqua"/>
              </a:rPr>
              <a:t> </a:t>
            </a:r>
            <a:r>
              <a:rPr sz="4250" dirty="0">
                <a:latin typeface="Book Antiqua"/>
                <a:cs typeface="Book Antiqua"/>
              </a:rPr>
              <a:t>added</a:t>
            </a:r>
            <a:r>
              <a:rPr sz="4250" spc="-5" dirty="0">
                <a:latin typeface="Book Antiqua"/>
                <a:cs typeface="Book Antiqua"/>
              </a:rPr>
              <a:t> </a:t>
            </a:r>
            <a:r>
              <a:rPr sz="4250" dirty="0">
                <a:latin typeface="Book Antiqua"/>
                <a:cs typeface="Book Antiqua"/>
              </a:rPr>
              <a:t>to</a:t>
            </a:r>
            <a:r>
              <a:rPr sz="4250" spc="-5" dirty="0">
                <a:latin typeface="Book Antiqua"/>
                <a:cs typeface="Book Antiqua"/>
              </a:rPr>
              <a:t> </a:t>
            </a:r>
            <a:r>
              <a:rPr sz="4250" dirty="0">
                <a:latin typeface="Book Antiqua"/>
                <a:cs typeface="Book Antiqua"/>
              </a:rPr>
              <a:t>Java</a:t>
            </a:r>
            <a:r>
              <a:rPr sz="4250" spc="-5" dirty="0">
                <a:latin typeface="Book Antiqua"/>
                <a:cs typeface="Book Antiqua"/>
              </a:rPr>
              <a:t> </a:t>
            </a:r>
            <a:r>
              <a:rPr sz="4250" spc="-10" dirty="0">
                <a:latin typeface="Book Antiqua"/>
                <a:cs typeface="Book Antiqua"/>
              </a:rPr>
              <a:t>classes</a:t>
            </a:r>
            <a:endParaRPr sz="4250">
              <a:latin typeface="Book Antiqua"/>
              <a:cs typeface="Book Antiqua"/>
            </a:endParaRPr>
          </a:p>
        </p:txBody>
      </p:sp>
      <p:sp>
        <p:nvSpPr>
          <p:cNvPr id="5" name="object 5"/>
          <p:cNvSpPr txBox="1"/>
          <p:nvPr/>
        </p:nvSpPr>
        <p:spPr>
          <a:xfrm>
            <a:off x="982034" y="4852073"/>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4730610"/>
            <a:ext cx="815467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Provide</a:t>
            </a:r>
            <a:r>
              <a:rPr sz="4250" spc="-15" dirty="0">
                <a:latin typeface="Book Antiqua"/>
                <a:cs typeface="Book Antiqua"/>
              </a:rPr>
              <a:t> </a:t>
            </a:r>
            <a:r>
              <a:rPr sz="4250" spc="-10" dirty="0">
                <a:latin typeface="Book Antiqua"/>
                <a:cs typeface="Book Antiqua"/>
              </a:rPr>
              <a:t>meta-</a:t>
            </a:r>
            <a:r>
              <a:rPr sz="4250" dirty="0">
                <a:latin typeface="Book Antiqua"/>
                <a:cs typeface="Book Antiqua"/>
              </a:rPr>
              <a:t>data</a:t>
            </a:r>
            <a:r>
              <a:rPr sz="4250" spc="-10" dirty="0">
                <a:latin typeface="Book Antiqua"/>
                <a:cs typeface="Book Antiqua"/>
              </a:rPr>
              <a:t> </a:t>
            </a:r>
            <a:r>
              <a:rPr sz="4250" dirty="0">
                <a:latin typeface="Book Antiqua"/>
                <a:cs typeface="Book Antiqua"/>
              </a:rPr>
              <a:t>about</a:t>
            </a:r>
            <a:r>
              <a:rPr sz="4250" spc="-5" dirty="0">
                <a:latin typeface="Book Antiqua"/>
                <a:cs typeface="Book Antiqua"/>
              </a:rPr>
              <a:t> </a:t>
            </a:r>
            <a:r>
              <a:rPr sz="4250" dirty="0">
                <a:latin typeface="Book Antiqua"/>
                <a:cs typeface="Book Antiqua"/>
              </a:rPr>
              <a:t>the</a:t>
            </a:r>
            <a:r>
              <a:rPr sz="4250" spc="-10" dirty="0">
                <a:latin typeface="Book Antiqua"/>
                <a:cs typeface="Book Antiqua"/>
              </a:rPr>
              <a:t> class</a:t>
            </a:r>
            <a:endParaRPr sz="4250">
              <a:latin typeface="Book Antiqua"/>
              <a:cs typeface="Book Antiqua"/>
            </a:endParaRPr>
          </a:p>
        </p:txBody>
      </p:sp>
      <p:sp>
        <p:nvSpPr>
          <p:cNvPr id="7" name="object 7"/>
          <p:cNvSpPr txBox="1"/>
          <p:nvPr/>
        </p:nvSpPr>
        <p:spPr>
          <a:xfrm>
            <a:off x="982034" y="6715890"/>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6535790"/>
            <a:ext cx="7463790" cy="1449705"/>
          </a:xfrm>
          <a:prstGeom prst="rect">
            <a:avLst/>
          </a:prstGeom>
        </p:spPr>
        <p:txBody>
          <a:bodyPr vert="horz" wrap="square" lIns="0" tIns="12065" rIns="0" bIns="0" rtlCol="0">
            <a:spAutoFit/>
          </a:bodyPr>
          <a:lstStyle/>
          <a:p>
            <a:pPr marL="12700" marR="5080">
              <a:lnSpc>
                <a:spcPct val="109900"/>
              </a:lnSpc>
              <a:spcBef>
                <a:spcPts val="95"/>
              </a:spcBef>
            </a:pPr>
            <a:r>
              <a:rPr sz="4250" dirty="0">
                <a:latin typeface="Book Antiqua"/>
                <a:cs typeface="Book Antiqua"/>
              </a:rPr>
              <a:t>Processed</a:t>
            </a:r>
            <a:r>
              <a:rPr sz="4250" spc="-30" dirty="0">
                <a:latin typeface="Book Antiqua"/>
                <a:cs typeface="Book Antiqua"/>
              </a:rPr>
              <a:t> </a:t>
            </a:r>
            <a:r>
              <a:rPr sz="4250" dirty="0">
                <a:latin typeface="Book Antiqua"/>
                <a:cs typeface="Book Antiqua"/>
              </a:rPr>
              <a:t>at</a:t>
            </a:r>
            <a:r>
              <a:rPr sz="4250" spc="-20" dirty="0">
                <a:latin typeface="Book Antiqua"/>
                <a:cs typeface="Book Antiqua"/>
              </a:rPr>
              <a:t> </a:t>
            </a:r>
            <a:r>
              <a:rPr sz="4250" dirty="0">
                <a:latin typeface="Book Antiqua"/>
                <a:cs typeface="Book Antiqua"/>
              </a:rPr>
              <a:t>compile</a:t>
            </a:r>
            <a:r>
              <a:rPr sz="4250" spc="-25" dirty="0">
                <a:latin typeface="Book Antiqua"/>
                <a:cs typeface="Book Antiqua"/>
              </a:rPr>
              <a:t> </a:t>
            </a:r>
            <a:r>
              <a:rPr sz="4250" dirty="0">
                <a:latin typeface="Book Antiqua"/>
                <a:cs typeface="Book Antiqua"/>
              </a:rPr>
              <a:t>time</a:t>
            </a:r>
            <a:r>
              <a:rPr sz="4250" spc="-25" dirty="0">
                <a:latin typeface="Book Antiqua"/>
                <a:cs typeface="Book Antiqua"/>
              </a:rPr>
              <a:t> or </a:t>
            </a:r>
            <a:r>
              <a:rPr sz="4250" spc="-20" dirty="0">
                <a:latin typeface="Book Antiqua"/>
                <a:cs typeface="Book Antiqua"/>
              </a:rPr>
              <a:t>run-</a:t>
            </a:r>
            <a:r>
              <a:rPr sz="4250" dirty="0">
                <a:latin typeface="Book Antiqua"/>
                <a:cs typeface="Book Antiqua"/>
              </a:rPr>
              <a:t>time</a:t>
            </a:r>
            <a:r>
              <a:rPr sz="4250" spc="5" dirty="0">
                <a:latin typeface="Book Antiqua"/>
                <a:cs typeface="Book Antiqua"/>
              </a:rPr>
              <a:t> </a:t>
            </a:r>
            <a:r>
              <a:rPr sz="4250" dirty="0">
                <a:latin typeface="Book Antiqua"/>
                <a:cs typeface="Book Antiqua"/>
              </a:rPr>
              <a:t>for special</a:t>
            </a:r>
            <a:r>
              <a:rPr sz="4250" spc="5" dirty="0">
                <a:latin typeface="Book Antiqua"/>
                <a:cs typeface="Book Antiqua"/>
              </a:rPr>
              <a:t> </a:t>
            </a:r>
            <a:r>
              <a:rPr sz="4250" spc="-10" dirty="0">
                <a:latin typeface="Book Antiqua"/>
                <a:cs typeface="Book Antiqua"/>
              </a:rPr>
              <a:t>processing</a:t>
            </a:r>
            <a:endParaRPr sz="4250">
              <a:latin typeface="Book Antiqua"/>
              <a:cs typeface="Book Antiqua"/>
            </a:endParaRPr>
          </a:p>
        </p:txBody>
      </p:sp>
      <p:grpSp>
        <p:nvGrpSpPr>
          <p:cNvPr id="9" name="object 9"/>
          <p:cNvGrpSpPr/>
          <p:nvPr/>
        </p:nvGrpSpPr>
        <p:grpSpPr>
          <a:xfrm>
            <a:off x="12444741" y="4298856"/>
            <a:ext cx="6849109" cy="4860290"/>
            <a:chOff x="12444741" y="4298856"/>
            <a:chExt cx="6849109" cy="4860290"/>
          </a:xfrm>
        </p:grpSpPr>
        <p:pic>
          <p:nvPicPr>
            <p:cNvPr id="10" name="object 10"/>
            <p:cNvPicPr/>
            <p:nvPr/>
          </p:nvPicPr>
          <p:blipFill>
            <a:blip r:embed="rId2" cstate="print"/>
            <a:stretch>
              <a:fillRect/>
            </a:stretch>
          </p:blipFill>
          <p:spPr>
            <a:xfrm>
              <a:off x="12591363" y="4393094"/>
              <a:ext cx="6555302" cy="4482959"/>
            </a:xfrm>
            <a:prstGeom prst="rect">
              <a:avLst/>
            </a:prstGeom>
          </p:spPr>
        </p:pic>
        <p:pic>
          <p:nvPicPr>
            <p:cNvPr id="11" name="object 11"/>
            <p:cNvPicPr/>
            <p:nvPr/>
          </p:nvPicPr>
          <p:blipFill>
            <a:blip r:embed="rId3" cstate="print"/>
            <a:stretch>
              <a:fillRect/>
            </a:stretch>
          </p:blipFill>
          <p:spPr>
            <a:xfrm>
              <a:off x="12444741" y="4298856"/>
              <a:ext cx="6848552" cy="4859911"/>
            </a:xfrm>
            <a:prstGeom prst="rect">
              <a:avLst/>
            </a:prstGeom>
          </p:spPr>
        </p:pic>
      </p:grpSp>
      <p:sp>
        <p:nvSpPr>
          <p:cNvPr id="12" name="object 12"/>
          <p:cNvSpPr txBox="1"/>
          <p:nvPr/>
        </p:nvSpPr>
        <p:spPr>
          <a:xfrm>
            <a:off x="13138731" y="4824849"/>
            <a:ext cx="3179445" cy="3569335"/>
          </a:xfrm>
          <a:prstGeom prst="rect">
            <a:avLst/>
          </a:prstGeom>
        </p:spPr>
        <p:txBody>
          <a:bodyPr vert="horz" wrap="square" lIns="0" tIns="13970" rIns="0" bIns="0" rtlCol="0">
            <a:spAutoFit/>
          </a:bodyPr>
          <a:lstStyle/>
          <a:p>
            <a:pPr marL="12700">
              <a:lnSpc>
                <a:spcPts val="4050"/>
              </a:lnSpc>
              <a:spcBef>
                <a:spcPts val="110"/>
              </a:spcBef>
            </a:pPr>
            <a:r>
              <a:rPr sz="3450" b="1" spc="-20" dirty="0">
                <a:solidFill>
                  <a:srgbClr val="FFFFFF"/>
                </a:solidFill>
                <a:latin typeface="Arial"/>
                <a:cs typeface="Arial"/>
              </a:rPr>
              <a:t>Boot</a:t>
            </a:r>
            <a:endParaRPr sz="3450">
              <a:latin typeface="Arial"/>
              <a:cs typeface="Arial"/>
            </a:endParaRPr>
          </a:p>
          <a:p>
            <a:pPr marL="12700" marR="544195" algn="just">
              <a:lnSpc>
                <a:spcPts val="3960"/>
              </a:lnSpc>
              <a:spcBef>
                <a:spcPts val="190"/>
              </a:spcBef>
            </a:pPr>
            <a:r>
              <a:rPr sz="3450" b="1" dirty="0">
                <a:solidFill>
                  <a:srgbClr val="FFFFFF"/>
                </a:solidFill>
                <a:latin typeface="Arial"/>
                <a:cs typeface="Arial"/>
              </a:rPr>
              <a:t>Color:</a:t>
            </a:r>
            <a:r>
              <a:rPr sz="3450" b="1" spc="-15" dirty="0">
                <a:solidFill>
                  <a:srgbClr val="FFFFFF"/>
                </a:solidFill>
                <a:latin typeface="Arial"/>
                <a:cs typeface="Arial"/>
              </a:rPr>
              <a:t> </a:t>
            </a:r>
            <a:r>
              <a:rPr sz="3450" b="1" spc="-10" dirty="0">
                <a:solidFill>
                  <a:srgbClr val="FFFFFF"/>
                </a:solidFill>
                <a:latin typeface="Arial"/>
                <a:cs typeface="Arial"/>
              </a:rPr>
              <a:t>Silver </a:t>
            </a:r>
            <a:r>
              <a:rPr sz="3450" b="1" dirty="0">
                <a:solidFill>
                  <a:srgbClr val="FFFFFF"/>
                </a:solidFill>
                <a:latin typeface="Arial"/>
                <a:cs typeface="Arial"/>
              </a:rPr>
              <a:t>Style:</a:t>
            </a:r>
            <a:r>
              <a:rPr sz="3450" b="1" spc="-5" dirty="0">
                <a:solidFill>
                  <a:srgbClr val="FFFFFF"/>
                </a:solidFill>
                <a:latin typeface="Arial"/>
                <a:cs typeface="Arial"/>
              </a:rPr>
              <a:t> </a:t>
            </a:r>
            <a:r>
              <a:rPr sz="3450" b="1" spc="-10" dirty="0">
                <a:solidFill>
                  <a:srgbClr val="FFFFFF"/>
                </a:solidFill>
                <a:latin typeface="Arial"/>
                <a:cs typeface="Arial"/>
              </a:rPr>
              <a:t>Jewel </a:t>
            </a:r>
            <a:r>
              <a:rPr sz="3450" b="1" dirty="0">
                <a:solidFill>
                  <a:srgbClr val="FFFFFF"/>
                </a:solidFill>
                <a:latin typeface="Arial"/>
                <a:cs typeface="Arial"/>
              </a:rPr>
              <a:t>Code:</a:t>
            </a:r>
            <a:r>
              <a:rPr sz="3450" b="1" spc="-20" dirty="0">
                <a:solidFill>
                  <a:srgbClr val="FFFFFF"/>
                </a:solidFill>
                <a:latin typeface="Arial"/>
                <a:cs typeface="Arial"/>
              </a:rPr>
              <a:t> 1460</a:t>
            </a:r>
            <a:endParaRPr sz="3450">
              <a:latin typeface="Arial"/>
              <a:cs typeface="Arial"/>
            </a:endParaRPr>
          </a:p>
          <a:p>
            <a:pPr marL="12700" algn="just">
              <a:lnSpc>
                <a:spcPts val="3760"/>
              </a:lnSpc>
            </a:pPr>
            <a:r>
              <a:rPr sz="3450" b="1" dirty="0">
                <a:solidFill>
                  <a:srgbClr val="FFFFFF"/>
                </a:solidFill>
                <a:latin typeface="Arial"/>
                <a:cs typeface="Arial"/>
              </a:rPr>
              <a:t>SKU: </a:t>
            </a:r>
            <a:r>
              <a:rPr sz="3450" b="1" spc="-10" dirty="0">
                <a:solidFill>
                  <a:srgbClr val="FFFFFF"/>
                </a:solidFill>
                <a:latin typeface="Arial"/>
                <a:cs typeface="Arial"/>
              </a:rPr>
              <a:t>10072090</a:t>
            </a:r>
            <a:endParaRPr sz="3450">
              <a:latin typeface="Arial"/>
              <a:cs typeface="Arial"/>
            </a:endParaRPr>
          </a:p>
          <a:p>
            <a:pPr marL="12700" algn="just">
              <a:lnSpc>
                <a:spcPts val="3960"/>
              </a:lnSpc>
            </a:pPr>
            <a:r>
              <a:rPr sz="3450" b="1" dirty="0">
                <a:solidFill>
                  <a:srgbClr val="FFFFFF"/>
                </a:solidFill>
                <a:latin typeface="Arial"/>
                <a:cs typeface="Arial"/>
              </a:rPr>
              <a:t>Size</a:t>
            </a:r>
            <a:r>
              <a:rPr sz="3450" b="1" spc="-5" dirty="0">
                <a:solidFill>
                  <a:srgbClr val="FFFFFF"/>
                </a:solidFill>
                <a:latin typeface="Arial"/>
                <a:cs typeface="Arial"/>
              </a:rPr>
              <a:t> </a:t>
            </a:r>
            <a:r>
              <a:rPr sz="3450" b="1" dirty="0">
                <a:solidFill>
                  <a:srgbClr val="FFFFFF"/>
                </a:solidFill>
                <a:latin typeface="Arial"/>
                <a:cs typeface="Arial"/>
              </a:rPr>
              <a:t>US: </a:t>
            </a:r>
            <a:r>
              <a:rPr sz="3450" b="1" spc="-50" dirty="0">
                <a:solidFill>
                  <a:srgbClr val="FFFFFF"/>
                </a:solidFill>
                <a:latin typeface="Arial"/>
                <a:cs typeface="Arial"/>
              </a:rPr>
              <a:t>8</a:t>
            </a:r>
            <a:endParaRPr sz="3450">
              <a:latin typeface="Arial"/>
              <a:cs typeface="Arial"/>
            </a:endParaRPr>
          </a:p>
          <a:p>
            <a:pPr marL="12700" algn="just">
              <a:lnSpc>
                <a:spcPts val="4050"/>
              </a:lnSpc>
            </a:pPr>
            <a:r>
              <a:rPr sz="3450" b="1" dirty="0">
                <a:solidFill>
                  <a:srgbClr val="FFFFFF"/>
                </a:solidFill>
                <a:latin typeface="Arial"/>
                <a:cs typeface="Arial"/>
              </a:rPr>
              <a:t>Size</a:t>
            </a:r>
            <a:r>
              <a:rPr sz="3450" b="1" spc="-5" dirty="0">
                <a:solidFill>
                  <a:srgbClr val="FFFFFF"/>
                </a:solidFill>
                <a:latin typeface="Arial"/>
                <a:cs typeface="Arial"/>
              </a:rPr>
              <a:t> </a:t>
            </a:r>
            <a:r>
              <a:rPr sz="3450" b="1" dirty="0">
                <a:solidFill>
                  <a:srgbClr val="FFFFFF"/>
                </a:solidFill>
                <a:latin typeface="Arial"/>
                <a:cs typeface="Arial"/>
              </a:rPr>
              <a:t>UK: </a:t>
            </a:r>
            <a:r>
              <a:rPr sz="3450" b="1" spc="-50" dirty="0">
                <a:solidFill>
                  <a:srgbClr val="FFFFFF"/>
                </a:solidFill>
                <a:latin typeface="Arial"/>
                <a:cs typeface="Arial"/>
              </a:rPr>
              <a:t>6</a:t>
            </a:r>
            <a:endParaRPr sz="3450">
              <a:latin typeface="Arial"/>
              <a:cs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734300" cy="1021080"/>
          </a:xfrm>
          <a:prstGeom prst="rect">
            <a:avLst/>
          </a:prstGeom>
        </p:spPr>
        <p:txBody>
          <a:bodyPr vert="horz" wrap="square" lIns="0" tIns="16510" rIns="0" bIns="0" rtlCol="0">
            <a:spAutoFit/>
          </a:bodyPr>
          <a:lstStyle/>
          <a:p>
            <a:pPr marL="12700">
              <a:lnSpc>
                <a:spcPct val="100000"/>
              </a:lnSpc>
              <a:spcBef>
                <a:spcPts val="130"/>
              </a:spcBef>
            </a:pPr>
            <a:r>
              <a:rPr sz="6500" spc="-30" dirty="0"/>
              <a:t>Annotation</a:t>
            </a:r>
            <a:r>
              <a:rPr sz="6500" spc="-315" dirty="0"/>
              <a:t> </a:t>
            </a:r>
            <a:r>
              <a:rPr sz="6500" spc="-10" dirty="0"/>
              <a:t>Example</a:t>
            </a:r>
            <a:endParaRPr sz="6500"/>
          </a:p>
        </p:txBody>
      </p:sp>
      <p:sp>
        <p:nvSpPr>
          <p:cNvPr id="3" name="object 3"/>
          <p:cNvSpPr txBox="1"/>
          <p:nvPr/>
        </p:nvSpPr>
        <p:spPr>
          <a:xfrm>
            <a:off x="982034" y="2695071"/>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2563137"/>
            <a:ext cx="8297545" cy="678815"/>
          </a:xfrm>
          <a:prstGeom prst="rect">
            <a:avLst/>
          </a:prstGeom>
        </p:spPr>
        <p:txBody>
          <a:bodyPr vert="horz" wrap="square" lIns="0" tIns="17145" rIns="0" bIns="0" rtlCol="0">
            <a:spAutoFit/>
          </a:bodyPr>
          <a:lstStyle/>
          <a:p>
            <a:pPr marL="12700">
              <a:lnSpc>
                <a:spcPct val="100000"/>
              </a:lnSpc>
              <a:spcBef>
                <a:spcPts val="135"/>
              </a:spcBef>
            </a:pPr>
            <a:r>
              <a:rPr sz="4250" spc="-35" dirty="0">
                <a:latin typeface="Book Antiqua"/>
                <a:cs typeface="Book Antiqua"/>
              </a:rPr>
              <a:t>We’ve</a:t>
            </a:r>
            <a:r>
              <a:rPr sz="4250" spc="-80" dirty="0">
                <a:latin typeface="Book Antiqua"/>
                <a:cs typeface="Book Antiqua"/>
              </a:rPr>
              <a:t> </a:t>
            </a:r>
            <a:r>
              <a:rPr sz="4250" dirty="0">
                <a:latin typeface="Book Antiqua"/>
                <a:cs typeface="Book Antiqua"/>
              </a:rPr>
              <a:t>seen</a:t>
            </a:r>
            <a:r>
              <a:rPr sz="4250" spc="-80" dirty="0">
                <a:latin typeface="Book Antiqua"/>
                <a:cs typeface="Book Antiqua"/>
              </a:rPr>
              <a:t> </a:t>
            </a:r>
            <a:r>
              <a:rPr sz="4250" dirty="0">
                <a:latin typeface="Book Antiqua"/>
                <a:cs typeface="Book Antiqua"/>
              </a:rPr>
              <a:t>annotations</a:t>
            </a:r>
            <a:r>
              <a:rPr sz="4250" spc="-80" dirty="0">
                <a:latin typeface="Book Antiqua"/>
                <a:cs typeface="Book Antiqua"/>
              </a:rPr>
              <a:t> </a:t>
            </a:r>
            <a:r>
              <a:rPr sz="4250" dirty="0">
                <a:latin typeface="Book Antiqua"/>
                <a:cs typeface="Book Antiqua"/>
              </a:rPr>
              <a:t>already</a:t>
            </a:r>
            <a:r>
              <a:rPr sz="4250" spc="-80" dirty="0">
                <a:latin typeface="Book Antiqua"/>
                <a:cs typeface="Book Antiqua"/>
              </a:rPr>
              <a:t> </a:t>
            </a:r>
            <a:r>
              <a:rPr sz="4250" spc="-50" dirty="0">
                <a:latin typeface="Book Antiqua"/>
                <a:cs typeface="Book Antiqua"/>
              </a:rPr>
              <a:t>…</a:t>
            </a:r>
            <a:endParaRPr sz="4250">
              <a:latin typeface="Book Antiqua"/>
              <a:cs typeface="Book Antiqua"/>
            </a:endParaRPr>
          </a:p>
        </p:txBody>
      </p:sp>
      <p:grpSp>
        <p:nvGrpSpPr>
          <p:cNvPr id="5" name="object 5"/>
          <p:cNvGrpSpPr/>
          <p:nvPr/>
        </p:nvGrpSpPr>
        <p:grpSpPr>
          <a:xfrm>
            <a:off x="4939907" y="3961597"/>
            <a:ext cx="13679169" cy="5458460"/>
            <a:chOff x="4939907" y="3961597"/>
            <a:chExt cx="13679169" cy="5458460"/>
          </a:xfrm>
        </p:grpSpPr>
        <p:sp>
          <p:nvSpPr>
            <p:cNvPr id="6" name="object 6"/>
            <p:cNvSpPr/>
            <p:nvPr/>
          </p:nvSpPr>
          <p:spPr>
            <a:xfrm>
              <a:off x="5117912" y="4076777"/>
              <a:ext cx="13322935" cy="4997450"/>
            </a:xfrm>
            <a:custGeom>
              <a:avLst/>
              <a:gdLst/>
              <a:ahLst/>
              <a:cxnLst/>
              <a:rect l="l" t="t" r="r" b="b"/>
              <a:pathLst>
                <a:path w="13322935" h="4997450">
                  <a:moveTo>
                    <a:pt x="0" y="0"/>
                  </a:moveTo>
                  <a:lnTo>
                    <a:pt x="13322583" y="0"/>
                  </a:lnTo>
                  <a:lnTo>
                    <a:pt x="13322583" y="4997230"/>
                  </a:lnTo>
                  <a:lnTo>
                    <a:pt x="0" y="4997230"/>
                  </a:lnTo>
                  <a:lnTo>
                    <a:pt x="0"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4939907" y="3961597"/>
              <a:ext cx="13678599" cy="5457949"/>
            </a:xfrm>
            <a:prstGeom prst="rect">
              <a:avLst/>
            </a:prstGeom>
          </p:spPr>
        </p:pic>
      </p:grpSp>
      <p:sp>
        <p:nvSpPr>
          <p:cNvPr id="8" name="object 8"/>
          <p:cNvSpPr txBox="1">
            <a:spLocks noGrp="1"/>
          </p:cNvSpPr>
          <p:nvPr>
            <p:ph type="body" idx="1"/>
          </p:nvPr>
        </p:nvSpPr>
        <p:spPr>
          <a:xfrm>
            <a:off x="5135625" y="4620608"/>
            <a:ext cx="15941145" cy="3909788"/>
          </a:xfrm>
          <a:prstGeom prst="rect">
            <a:avLst/>
          </a:prstGeom>
        </p:spPr>
        <p:txBody>
          <a:bodyPr vert="horz" wrap="square" lIns="0" tIns="13335" rIns="0" bIns="0" rtlCol="0">
            <a:spAutoFit/>
          </a:bodyPr>
          <a:lstStyle/>
          <a:p>
            <a:pPr marL="1083310">
              <a:lnSpc>
                <a:spcPct val="100000"/>
              </a:lnSpc>
              <a:spcBef>
                <a:spcPts val="105"/>
              </a:spcBef>
            </a:pPr>
            <a:r>
              <a:rPr sz="3600" dirty="0"/>
              <a:t>public</a:t>
            </a:r>
            <a:r>
              <a:rPr sz="3600" spc="-75" dirty="0"/>
              <a:t> </a:t>
            </a:r>
            <a:r>
              <a:rPr sz="3600" dirty="0"/>
              <a:t>class</a:t>
            </a:r>
            <a:r>
              <a:rPr sz="3600" spc="-65" dirty="0"/>
              <a:t> </a:t>
            </a:r>
            <a:r>
              <a:rPr sz="3600" dirty="0">
                <a:solidFill>
                  <a:srgbClr val="000000"/>
                </a:solidFill>
              </a:rPr>
              <a:t>TrackCoach</a:t>
            </a:r>
            <a:r>
              <a:rPr sz="3600" spc="-50" dirty="0">
                <a:solidFill>
                  <a:srgbClr val="000000"/>
                </a:solidFill>
              </a:rPr>
              <a:t> </a:t>
            </a:r>
            <a:r>
              <a:rPr sz="3600" dirty="0"/>
              <a:t>implements</a:t>
            </a:r>
            <a:r>
              <a:rPr sz="3600" spc="-65" dirty="0"/>
              <a:t> </a:t>
            </a:r>
            <a:r>
              <a:rPr sz="3600" dirty="0">
                <a:solidFill>
                  <a:srgbClr val="000000"/>
                </a:solidFill>
              </a:rPr>
              <a:t>Coach</a:t>
            </a:r>
            <a:r>
              <a:rPr sz="3600" spc="-65" dirty="0">
                <a:solidFill>
                  <a:srgbClr val="000000"/>
                </a:solidFill>
              </a:rPr>
              <a:t> </a:t>
            </a:r>
            <a:r>
              <a:rPr sz="3600" spc="-50" dirty="0">
                <a:solidFill>
                  <a:srgbClr val="000000"/>
                </a:solidFill>
              </a:rPr>
              <a:t>{</a:t>
            </a:r>
          </a:p>
          <a:p>
            <a:pPr marL="1070610">
              <a:lnSpc>
                <a:spcPct val="100000"/>
              </a:lnSpc>
              <a:spcBef>
                <a:spcPts val="50"/>
              </a:spcBef>
            </a:pPr>
            <a:endParaRPr sz="3600" dirty="0"/>
          </a:p>
          <a:p>
            <a:pPr marL="1459865">
              <a:lnSpc>
                <a:spcPct val="100000"/>
              </a:lnSpc>
              <a:spcBef>
                <a:spcPts val="5"/>
              </a:spcBef>
            </a:pPr>
            <a:r>
              <a:rPr sz="3600" spc="-10" dirty="0">
                <a:solidFill>
                  <a:srgbClr val="FF2600"/>
                </a:solidFill>
              </a:rPr>
              <a:t>@Override</a:t>
            </a:r>
          </a:p>
          <a:p>
            <a:pPr marL="1837055" marR="2571115" indent="-377190">
              <a:lnSpc>
                <a:spcPct val="100899"/>
              </a:lnSpc>
            </a:pPr>
            <a:r>
              <a:rPr sz="3600" dirty="0"/>
              <a:t>public</a:t>
            </a:r>
            <a:r>
              <a:rPr sz="3600" spc="-50" dirty="0"/>
              <a:t> </a:t>
            </a:r>
            <a:r>
              <a:rPr sz="3600" dirty="0">
                <a:solidFill>
                  <a:srgbClr val="000000"/>
                </a:solidFill>
              </a:rPr>
              <a:t>String</a:t>
            </a:r>
            <a:r>
              <a:rPr sz="3600" spc="-50" dirty="0">
                <a:solidFill>
                  <a:srgbClr val="000000"/>
                </a:solidFill>
              </a:rPr>
              <a:t> </a:t>
            </a:r>
            <a:r>
              <a:rPr sz="3600" dirty="0">
                <a:solidFill>
                  <a:srgbClr val="000000"/>
                </a:solidFill>
              </a:rPr>
              <a:t>getDailyWorkout()</a:t>
            </a:r>
            <a:r>
              <a:rPr sz="3600" spc="-45" dirty="0">
                <a:solidFill>
                  <a:srgbClr val="000000"/>
                </a:solidFill>
              </a:rPr>
              <a:t> </a:t>
            </a:r>
            <a:r>
              <a:rPr sz="3600" spc="-50" dirty="0">
                <a:solidFill>
                  <a:srgbClr val="000000"/>
                </a:solidFill>
              </a:rPr>
              <a:t>{ </a:t>
            </a:r>
            <a:r>
              <a:rPr sz="3600" dirty="0"/>
              <a:t>return</a:t>
            </a:r>
            <a:r>
              <a:rPr sz="3600" spc="-5" dirty="0"/>
              <a:t> </a:t>
            </a:r>
            <a:r>
              <a:rPr sz="3600" dirty="0">
                <a:solidFill>
                  <a:srgbClr val="3933FF"/>
                </a:solidFill>
              </a:rPr>
              <a:t>"Run</a:t>
            </a:r>
            <a:r>
              <a:rPr sz="3600" spc="-5" dirty="0">
                <a:solidFill>
                  <a:srgbClr val="3933FF"/>
                </a:solidFill>
              </a:rPr>
              <a:t> </a:t>
            </a:r>
            <a:r>
              <a:rPr sz="3600" dirty="0">
                <a:solidFill>
                  <a:srgbClr val="3933FF"/>
                </a:solidFill>
              </a:rPr>
              <a:t>a</a:t>
            </a:r>
            <a:r>
              <a:rPr sz="3600" spc="-5" dirty="0">
                <a:solidFill>
                  <a:srgbClr val="3933FF"/>
                </a:solidFill>
              </a:rPr>
              <a:t> </a:t>
            </a:r>
            <a:r>
              <a:rPr sz="3600" dirty="0">
                <a:solidFill>
                  <a:srgbClr val="3933FF"/>
                </a:solidFill>
              </a:rPr>
              <a:t>hard</a:t>
            </a:r>
            <a:r>
              <a:rPr sz="3600" spc="-5" dirty="0">
                <a:solidFill>
                  <a:srgbClr val="3933FF"/>
                </a:solidFill>
              </a:rPr>
              <a:t> </a:t>
            </a:r>
            <a:r>
              <a:rPr sz="3600" spc="-20" dirty="0">
                <a:solidFill>
                  <a:srgbClr val="3933FF"/>
                </a:solidFill>
              </a:rPr>
              <a:t>5k"</a:t>
            </a:r>
            <a:r>
              <a:rPr sz="3600" spc="-20" dirty="0">
                <a:solidFill>
                  <a:srgbClr val="000000"/>
                </a:solidFill>
              </a:rPr>
              <a:t>;</a:t>
            </a:r>
          </a:p>
          <a:p>
            <a:pPr marL="1459865">
              <a:lnSpc>
                <a:spcPct val="100000"/>
              </a:lnSpc>
              <a:spcBef>
                <a:spcPts val="40"/>
              </a:spcBef>
            </a:pPr>
            <a:r>
              <a:rPr sz="3600" dirty="0">
                <a:solidFill>
                  <a:srgbClr val="000000"/>
                </a:solidFill>
              </a:rPr>
              <a:t>}</a:t>
            </a:r>
          </a:p>
          <a:p>
            <a:pPr marL="1410970">
              <a:lnSpc>
                <a:spcPct val="100000"/>
              </a:lnSpc>
              <a:spcBef>
                <a:spcPts val="40"/>
              </a:spcBef>
            </a:pPr>
            <a:r>
              <a:rPr sz="3600" spc="5" dirty="0">
                <a:solidFill>
                  <a:srgbClr val="000000"/>
                </a:solidFill>
              </a:rPr>
              <a:t>…</a:t>
            </a:r>
          </a:p>
          <a:p>
            <a:pPr marL="1083310">
              <a:lnSpc>
                <a:spcPct val="100000"/>
              </a:lnSpc>
              <a:spcBef>
                <a:spcPts val="45"/>
              </a:spcBef>
            </a:pPr>
            <a:r>
              <a:rPr sz="3600" dirty="0">
                <a:solidFill>
                  <a:srgbClr val="000000"/>
                </a:solidFill>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6893540" cy="1021080"/>
          </a:xfrm>
          <a:prstGeom prst="rect">
            <a:avLst/>
          </a:prstGeom>
        </p:spPr>
        <p:txBody>
          <a:bodyPr vert="horz" wrap="square" lIns="0" tIns="16510" rIns="0" bIns="0" rtlCol="0">
            <a:spAutoFit/>
          </a:bodyPr>
          <a:lstStyle/>
          <a:p>
            <a:pPr marL="12700">
              <a:lnSpc>
                <a:spcPct val="100000"/>
              </a:lnSpc>
              <a:spcBef>
                <a:spcPts val="130"/>
              </a:spcBef>
            </a:pPr>
            <a:r>
              <a:rPr sz="6500" spc="-120" dirty="0"/>
              <a:t>Why</a:t>
            </a:r>
            <a:r>
              <a:rPr sz="6500" spc="-290" dirty="0"/>
              <a:t> </a:t>
            </a:r>
            <a:r>
              <a:rPr sz="6500" dirty="0"/>
              <a:t>Spring</a:t>
            </a:r>
            <a:r>
              <a:rPr sz="6500" spc="-370" dirty="0"/>
              <a:t> </a:t>
            </a:r>
            <a:r>
              <a:rPr sz="6500" spc="-70" dirty="0"/>
              <a:t>Configuration</a:t>
            </a:r>
            <a:r>
              <a:rPr sz="6500" spc="-254" dirty="0"/>
              <a:t> </a:t>
            </a:r>
            <a:r>
              <a:rPr sz="6500" spc="-210" dirty="0"/>
              <a:t>with</a:t>
            </a:r>
            <a:r>
              <a:rPr sz="6500" spc="-430" dirty="0"/>
              <a:t> </a:t>
            </a:r>
            <a:r>
              <a:rPr sz="6500" spc="-20" dirty="0"/>
              <a:t>Annotations?</a:t>
            </a:r>
            <a:endParaRPr sz="6500"/>
          </a:p>
        </p:txBody>
      </p:sp>
      <p:sp>
        <p:nvSpPr>
          <p:cNvPr id="3" name="object 3"/>
          <p:cNvSpPr txBox="1"/>
          <p:nvPr/>
        </p:nvSpPr>
        <p:spPr>
          <a:xfrm>
            <a:off x="982034" y="3344265"/>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3222803"/>
            <a:ext cx="8281034"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XML</a:t>
            </a:r>
            <a:r>
              <a:rPr sz="4250" spc="-180" dirty="0">
                <a:latin typeface="Book Antiqua"/>
                <a:cs typeface="Book Antiqua"/>
              </a:rPr>
              <a:t> </a:t>
            </a:r>
            <a:r>
              <a:rPr sz="4250" dirty="0">
                <a:latin typeface="Book Antiqua"/>
                <a:cs typeface="Book Antiqua"/>
              </a:rPr>
              <a:t>configuration</a:t>
            </a:r>
            <a:r>
              <a:rPr sz="4250" spc="-30" dirty="0">
                <a:latin typeface="Book Antiqua"/>
                <a:cs typeface="Book Antiqua"/>
              </a:rPr>
              <a:t> </a:t>
            </a:r>
            <a:r>
              <a:rPr sz="4250" dirty="0">
                <a:latin typeface="Book Antiqua"/>
                <a:cs typeface="Book Antiqua"/>
              </a:rPr>
              <a:t>can</a:t>
            </a:r>
            <a:r>
              <a:rPr sz="4250" spc="-30" dirty="0">
                <a:latin typeface="Book Antiqua"/>
                <a:cs typeface="Book Antiqua"/>
              </a:rPr>
              <a:t> </a:t>
            </a:r>
            <a:r>
              <a:rPr sz="4250" dirty="0">
                <a:latin typeface="Book Antiqua"/>
                <a:cs typeface="Book Antiqua"/>
              </a:rPr>
              <a:t>be</a:t>
            </a:r>
            <a:r>
              <a:rPr sz="4250" spc="-30" dirty="0">
                <a:latin typeface="Book Antiqua"/>
                <a:cs typeface="Book Antiqua"/>
              </a:rPr>
              <a:t> </a:t>
            </a:r>
            <a:r>
              <a:rPr sz="4250" spc="-10" dirty="0">
                <a:latin typeface="Book Antiqua"/>
                <a:cs typeface="Book Antiqua"/>
              </a:rPr>
              <a:t>verbose</a:t>
            </a:r>
            <a:endParaRPr sz="4250">
              <a:latin typeface="Book Antiqua"/>
              <a:cs typeface="Book Antiqua"/>
            </a:endParaRPr>
          </a:p>
        </p:txBody>
      </p:sp>
      <p:sp>
        <p:nvSpPr>
          <p:cNvPr id="5" name="object 5"/>
          <p:cNvSpPr txBox="1"/>
          <p:nvPr/>
        </p:nvSpPr>
        <p:spPr>
          <a:xfrm>
            <a:off x="982034" y="5208083"/>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557932" y="5086620"/>
            <a:ext cx="1133729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Configure</a:t>
            </a:r>
            <a:r>
              <a:rPr sz="4250" spc="-40" dirty="0">
                <a:latin typeface="Book Antiqua"/>
                <a:cs typeface="Book Antiqua"/>
              </a:rPr>
              <a:t> </a:t>
            </a:r>
            <a:r>
              <a:rPr sz="4250" dirty="0">
                <a:latin typeface="Book Antiqua"/>
                <a:cs typeface="Book Antiqua"/>
              </a:rPr>
              <a:t>your</a:t>
            </a:r>
            <a:r>
              <a:rPr sz="4250" spc="-35" dirty="0">
                <a:latin typeface="Book Antiqua"/>
                <a:cs typeface="Book Antiqua"/>
              </a:rPr>
              <a:t> </a:t>
            </a:r>
            <a:r>
              <a:rPr sz="4250" dirty="0">
                <a:latin typeface="Book Antiqua"/>
                <a:cs typeface="Book Antiqua"/>
              </a:rPr>
              <a:t>Spring</a:t>
            </a:r>
            <a:r>
              <a:rPr sz="4250" spc="-35" dirty="0">
                <a:latin typeface="Book Antiqua"/>
                <a:cs typeface="Book Antiqua"/>
              </a:rPr>
              <a:t> </a:t>
            </a:r>
            <a:r>
              <a:rPr sz="4250" dirty="0">
                <a:latin typeface="Book Antiqua"/>
                <a:cs typeface="Book Antiqua"/>
              </a:rPr>
              <a:t>beans</a:t>
            </a:r>
            <a:r>
              <a:rPr sz="4250" spc="-35" dirty="0">
                <a:latin typeface="Book Antiqua"/>
                <a:cs typeface="Book Antiqua"/>
              </a:rPr>
              <a:t> </a:t>
            </a:r>
            <a:r>
              <a:rPr sz="4250" dirty="0">
                <a:latin typeface="Book Antiqua"/>
                <a:cs typeface="Book Antiqua"/>
              </a:rPr>
              <a:t>with</a:t>
            </a:r>
            <a:r>
              <a:rPr sz="4250" spc="-185" dirty="0">
                <a:latin typeface="Book Antiqua"/>
                <a:cs typeface="Book Antiqua"/>
              </a:rPr>
              <a:t> </a:t>
            </a:r>
            <a:r>
              <a:rPr sz="4250" spc="-10" dirty="0">
                <a:latin typeface="Book Antiqua"/>
                <a:cs typeface="Book Antiqua"/>
              </a:rPr>
              <a:t>Annotations</a:t>
            </a:r>
            <a:endParaRPr sz="4250">
              <a:latin typeface="Book Antiqua"/>
              <a:cs typeface="Book Antiqua"/>
            </a:endParaRPr>
          </a:p>
        </p:txBody>
      </p:sp>
      <p:sp>
        <p:nvSpPr>
          <p:cNvPr id="7" name="object 7"/>
          <p:cNvSpPr txBox="1"/>
          <p:nvPr/>
        </p:nvSpPr>
        <p:spPr>
          <a:xfrm>
            <a:off x="982034" y="7071900"/>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6950438"/>
            <a:ext cx="1127252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Annotations</a:t>
            </a:r>
            <a:r>
              <a:rPr sz="4250" spc="-30" dirty="0">
                <a:latin typeface="Book Antiqua"/>
                <a:cs typeface="Book Antiqua"/>
              </a:rPr>
              <a:t> </a:t>
            </a:r>
            <a:r>
              <a:rPr sz="4250" dirty="0">
                <a:latin typeface="Book Antiqua"/>
                <a:cs typeface="Book Antiqua"/>
              </a:rPr>
              <a:t>minimizes</a:t>
            </a:r>
            <a:r>
              <a:rPr sz="4250" spc="-15" dirty="0">
                <a:latin typeface="Book Antiqua"/>
                <a:cs typeface="Book Antiqua"/>
              </a:rPr>
              <a:t> </a:t>
            </a:r>
            <a:r>
              <a:rPr sz="4250" dirty="0">
                <a:latin typeface="Book Antiqua"/>
                <a:cs typeface="Book Antiqua"/>
              </a:rPr>
              <a:t>the</a:t>
            </a:r>
            <a:r>
              <a:rPr sz="4250" spc="-20" dirty="0">
                <a:latin typeface="Book Antiqua"/>
                <a:cs typeface="Book Antiqua"/>
              </a:rPr>
              <a:t> </a:t>
            </a:r>
            <a:r>
              <a:rPr sz="4250" dirty="0">
                <a:latin typeface="Book Antiqua"/>
                <a:cs typeface="Book Antiqua"/>
              </a:rPr>
              <a:t>XML</a:t>
            </a:r>
            <a:r>
              <a:rPr sz="4250" spc="-165" dirty="0">
                <a:latin typeface="Book Antiqua"/>
                <a:cs typeface="Book Antiqua"/>
              </a:rPr>
              <a:t> </a:t>
            </a:r>
            <a:r>
              <a:rPr sz="4250" spc="-10" dirty="0">
                <a:latin typeface="Book Antiqua"/>
                <a:cs typeface="Book Antiqua"/>
              </a:rPr>
              <a:t>configuration</a:t>
            </a:r>
            <a:endParaRPr sz="4250">
              <a:latin typeface="Book Antiqua"/>
              <a:cs typeface="Book Antiqu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2258675" cy="3017493"/>
          </a:xfrm>
          <a:prstGeom prst="rect">
            <a:avLst/>
          </a:prstGeom>
        </p:spPr>
        <p:txBody>
          <a:bodyPr vert="horz" wrap="square" lIns="0" tIns="16510" rIns="0" bIns="0" rtlCol="0">
            <a:spAutoFit/>
          </a:bodyPr>
          <a:lstStyle/>
          <a:p>
            <a:pPr marL="12700">
              <a:lnSpc>
                <a:spcPct val="100000"/>
              </a:lnSpc>
              <a:spcBef>
                <a:spcPts val="130"/>
              </a:spcBef>
            </a:pPr>
            <a:r>
              <a:rPr sz="6500" dirty="0"/>
              <a:t>Scanning</a:t>
            </a:r>
            <a:r>
              <a:rPr sz="6500" spc="-280" dirty="0"/>
              <a:t> </a:t>
            </a:r>
            <a:r>
              <a:rPr sz="6500" dirty="0"/>
              <a:t>for</a:t>
            </a:r>
            <a:r>
              <a:rPr sz="6500" spc="-280" dirty="0"/>
              <a:t> </a:t>
            </a:r>
            <a:r>
              <a:rPr sz="6500" spc="-50" dirty="0"/>
              <a:t>Component</a:t>
            </a:r>
            <a:r>
              <a:rPr sz="6500" spc="-280" dirty="0"/>
              <a:t> </a:t>
            </a:r>
            <a:r>
              <a:rPr sz="6500" spc="-110" dirty="0"/>
              <a:t>Classes</a:t>
            </a:r>
            <a:br>
              <a:rPr lang="en-US" sz="6500" spc="-110" dirty="0"/>
            </a:br>
            <a:endParaRPr sz="6500" dirty="0"/>
          </a:p>
        </p:txBody>
      </p:sp>
      <p:sp>
        <p:nvSpPr>
          <p:cNvPr id="3" name="object 3"/>
          <p:cNvSpPr txBox="1"/>
          <p:nvPr/>
        </p:nvSpPr>
        <p:spPr>
          <a:xfrm>
            <a:off x="594611" y="3895039"/>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dirty="0">
              <a:latin typeface="Lucida Sans"/>
              <a:cs typeface="Lucida Sans"/>
            </a:endParaRPr>
          </a:p>
        </p:txBody>
      </p:sp>
      <p:sp>
        <p:nvSpPr>
          <p:cNvPr id="4" name="object 4"/>
          <p:cNvSpPr txBox="1"/>
          <p:nvPr/>
        </p:nvSpPr>
        <p:spPr>
          <a:xfrm>
            <a:off x="1160039" y="3773577"/>
            <a:ext cx="1369123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Spring</a:t>
            </a:r>
            <a:r>
              <a:rPr sz="4250" spc="-5" dirty="0">
                <a:latin typeface="Book Antiqua"/>
                <a:cs typeface="Book Antiqua"/>
              </a:rPr>
              <a:t> </a:t>
            </a:r>
            <a:r>
              <a:rPr sz="4250" dirty="0">
                <a:latin typeface="Book Antiqua"/>
                <a:cs typeface="Book Antiqua"/>
              </a:rPr>
              <a:t>will</a:t>
            </a:r>
            <a:r>
              <a:rPr sz="4250" spc="-5" dirty="0">
                <a:latin typeface="Book Antiqua"/>
                <a:cs typeface="Book Antiqua"/>
              </a:rPr>
              <a:t> </a:t>
            </a:r>
            <a:r>
              <a:rPr sz="4250" dirty="0">
                <a:latin typeface="Book Antiqua"/>
                <a:cs typeface="Book Antiqua"/>
              </a:rPr>
              <a:t>scan</a:t>
            </a:r>
            <a:r>
              <a:rPr sz="4250" spc="-5" dirty="0">
                <a:latin typeface="Book Antiqua"/>
                <a:cs typeface="Book Antiqua"/>
              </a:rPr>
              <a:t> </a:t>
            </a:r>
            <a:r>
              <a:rPr sz="4250" dirty="0">
                <a:latin typeface="Book Antiqua"/>
                <a:cs typeface="Book Antiqua"/>
              </a:rPr>
              <a:t>your</a:t>
            </a:r>
            <a:r>
              <a:rPr sz="4250" spc="-5" dirty="0">
                <a:latin typeface="Book Antiqua"/>
                <a:cs typeface="Book Antiqua"/>
              </a:rPr>
              <a:t> </a:t>
            </a:r>
            <a:r>
              <a:rPr sz="4250" dirty="0">
                <a:latin typeface="Book Antiqua"/>
                <a:cs typeface="Book Antiqua"/>
              </a:rPr>
              <a:t>Java</a:t>
            </a:r>
            <a:r>
              <a:rPr sz="4250" spc="-5" dirty="0">
                <a:latin typeface="Book Antiqua"/>
                <a:cs typeface="Book Antiqua"/>
              </a:rPr>
              <a:t> </a:t>
            </a:r>
            <a:r>
              <a:rPr sz="4250" dirty="0">
                <a:latin typeface="Book Antiqua"/>
                <a:cs typeface="Book Antiqua"/>
              </a:rPr>
              <a:t>classes</a:t>
            </a:r>
            <a:r>
              <a:rPr sz="4250" spc="-5" dirty="0">
                <a:latin typeface="Book Antiqua"/>
                <a:cs typeface="Book Antiqua"/>
              </a:rPr>
              <a:t> </a:t>
            </a:r>
            <a:r>
              <a:rPr sz="4250" dirty="0">
                <a:latin typeface="Book Antiqua"/>
                <a:cs typeface="Book Antiqua"/>
              </a:rPr>
              <a:t>for</a:t>
            </a:r>
            <a:r>
              <a:rPr sz="4250" spc="-5" dirty="0">
                <a:latin typeface="Book Antiqua"/>
                <a:cs typeface="Book Antiqua"/>
              </a:rPr>
              <a:t> </a:t>
            </a:r>
            <a:r>
              <a:rPr sz="4250" dirty="0">
                <a:latin typeface="Book Antiqua"/>
                <a:cs typeface="Book Antiqua"/>
              </a:rPr>
              <a:t>special</a:t>
            </a:r>
            <a:r>
              <a:rPr sz="4250" spc="-5" dirty="0">
                <a:latin typeface="Book Antiqua"/>
                <a:cs typeface="Book Antiqua"/>
              </a:rPr>
              <a:t> </a:t>
            </a:r>
            <a:r>
              <a:rPr sz="4250" spc="-10" dirty="0">
                <a:latin typeface="Book Antiqua"/>
                <a:cs typeface="Book Antiqua"/>
              </a:rPr>
              <a:t>annotations</a:t>
            </a:r>
            <a:endParaRPr sz="4250" dirty="0">
              <a:latin typeface="Book Antiqua"/>
              <a:cs typeface="Book Antiqua"/>
            </a:endParaRPr>
          </a:p>
        </p:txBody>
      </p:sp>
      <p:sp>
        <p:nvSpPr>
          <p:cNvPr id="5" name="object 5"/>
          <p:cNvSpPr txBox="1"/>
          <p:nvPr/>
        </p:nvSpPr>
        <p:spPr>
          <a:xfrm>
            <a:off x="594611" y="5758856"/>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6" name="object 6"/>
          <p:cNvSpPr txBox="1"/>
          <p:nvPr/>
        </p:nvSpPr>
        <p:spPr>
          <a:xfrm>
            <a:off x="1160039" y="5637394"/>
            <a:ext cx="13470890"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Automatically</a:t>
            </a:r>
            <a:r>
              <a:rPr sz="4250" spc="-15" dirty="0">
                <a:latin typeface="Book Antiqua"/>
                <a:cs typeface="Book Antiqua"/>
              </a:rPr>
              <a:t> </a:t>
            </a:r>
            <a:r>
              <a:rPr sz="4250" dirty="0">
                <a:latin typeface="Book Antiqua"/>
                <a:cs typeface="Book Antiqua"/>
              </a:rPr>
              <a:t>register</a:t>
            </a:r>
            <a:r>
              <a:rPr sz="4250" spc="-15" dirty="0">
                <a:latin typeface="Book Antiqua"/>
                <a:cs typeface="Book Antiqua"/>
              </a:rPr>
              <a:t> </a:t>
            </a:r>
            <a:r>
              <a:rPr sz="4250" dirty="0">
                <a:latin typeface="Book Antiqua"/>
                <a:cs typeface="Book Antiqua"/>
              </a:rPr>
              <a:t>the</a:t>
            </a:r>
            <a:r>
              <a:rPr sz="4250" spc="-15" dirty="0">
                <a:latin typeface="Book Antiqua"/>
                <a:cs typeface="Book Antiqua"/>
              </a:rPr>
              <a:t> </a:t>
            </a:r>
            <a:r>
              <a:rPr sz="4250" dirty="0">
                <a:latin typeface="Book Antiqua"/>
                <a:cs typeface="Book Antiqua"/>
              </a:rPr>
              <a:t>beans</a:t>
            </a:r>
            <a:r>
              <a:rPr sz="4250" spc="-20" dirty="0">
                <a:latin typeface="Book Antiqua"/>
                <a:cs typeface="Book Antiqua"/>
              </a:rPr>
              <a:t> </a:t>
            </a:r>
            <a:r>
              <a:rPr sz="4250" dirty="0">
                <a:latin typeface="Book Antiqua"/>
                <a:cs typeface="Book Antiqua"/>
              </a:rPr>
              <a:t>in</a:t>
            </a:r>
            <a:r>
              <a:rPr sz="4250" spc="-15" dirty="0">
                <a:latin typeface="Book Antiqua"/>
                <a:cs typeface="Book Antiqua"/>
              </a:rPr>
              <a:t> </a:t>
            </a:r>
            <a:r>
              <a:rPr sz="4250" dirty="0">
                <a:latin typeface="Book Antiqua"/>
                <a:cs typeface="Book Antiqua"/>
              </a:rPr>
              <a:t>the</a:t>
            </a:r>
            <a:r>
              <a:rPr sz="4250" spc="-15" dirty="0">
                <a:latin typeface="Book Antiqua"/>
                <a:cs typeface="Book Antiqua"/>
              </a:rPr>
              <a:t> </a:t>
            </a:r>
            <a:r>
              <a:rPr sz="4250" dirty="0">
                <a:latin typeface="Book Antiqua"/>
                <a:cs typeface="Book Antiqua"/>
              </a:rPr>
              <a:t>Spring</a:t>
            </a:r>
            <a:r>
              <a:rPr sz="4250" spc="-10" dirty="0">
                <a:latin typeface="Book Antiqua"/>
                <a:cs typeface="Book Antiqua"/>
              </a:rPr>
              <a:t> container</a:t>
            </a:r>
            <a:endParaRPr sz="4250" dirty="0">
              <a:latin typeface="Book Antiqua"/>
              <a:cs typeface="Book Antiqu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34552" y="3046754"/>
            <a:ext cx="17435195" cy="1214120"/>
            <a:chOff x="1334552" y="3046754"/>
            <a:chExt cx="17435195" cy="1214120"/>
          </a:xfrm>
        </p:grpSpPr>
        <p:sp>
          <p:nvSpPr>
            <p:cNvPr id="3" name="object 3"/>
            <p:cNvSpPr/>
            <p:nvPr/>
          </p:nvSpPr>
          <p:spPr>
            <a:xfrm>
              <a:off x="1684279" y="3671933"/>
              <a:ext cx="976630" cy="0"/>
            </a:xfrm>
            <a:custGeom>
              <a:avLst/>
              <a:gdLst/>
              <a:ahLst/>
              <a:cxnLst/>
              <a:rect l="l" t="t" r="r" b="b"/>
              <a:pathLst>
                <a:path w="976630">
                  <a:moveTo>
                    <a:pt x="0" y="0"/>
                  </a:moveTo>
                  <a:lnTo>
                    <a:pt x="976535" y="0"/>
                  </a:lnTo>
                </a:path>
              </a:pathLst>
            </a:custGeom>
            <a:ln w="104708">
              <a:solidFill>
                <a:srgbClr val="0433FF"/>
              </a:solidFill>
            </a:ln>
          </p:spPr>
          <p:txBody>
            <a:bodyPr wrap="square" lIns="0" tIns="0" rIns="0" bIns="0" rtlCol="0"/>
            <a:lstStyle/>
            <a:p>
              <a:endParaRPr/>
            </a:p>
          </p:txBody>
        </p:sp>
        <p:sp>
          <p:nvSpPr>
            <p:cNvPr id="4" name="object 4"/>
            <p:cNvSpPr/>
            <p:nvPr/>
          </p:nvSpPr>
          <p:spPr>
            <a:xfrm>
              <a:off x="1334552" y="3470892"/>
              <a:ext cx="402590" cy="402590"/>
            </a:xfrm>
            <a:custGeom>
              <a:avLst/>
              <a:gdLst/>
              <a:ahLst/>
              <a:cxnLst/>
              <a:rect l="l" t="t" r="r" b="b"/>
              <a:pathLst>
                <a:path w="402589" h="402589">
                  <a:moveTo>
                    <a:pt x="402081" y="0"/>
                  </a:moveTo>
                  <a:lnTo>
                    <a:pt x="0" y="201040"/>
                  </a:lnTo>
                  <a:lnTo>
                    <a:pt x="402081" y="402081"/>
                  </a:lnTo>
                  <a:lnTo>
                    <a:pt x="402081" y="0"/>
                  </a:lnTo>
                  <a:close/>
                </a:path>
              </a:pathLst>
            </a:custGeom>
            <a:solidFill>
              <a:srgbClr val="0433FF"/>
            </a:solidFill>
          </p:spPr>
          <p:txBody>
            <a:bodyPr wrap="square" lIns="0" tIns="0" rIns="0" bIns="0" rtlCol="0"/>
            <a:lstStyle/>
            <a:p>
              <a:endParaRPr/>
            </a:p>
          </p:txBody>
        </p:sp>
        <p:sp>
          <p:nvSpPr>
            <p:cNvPr id="5" name="object 5"/>
            <p:cNvSpPr/>
            <p:nvPr/>
          </p:nvSpPr>
          <p:spPr>
            <a:xfrm>
              <a:off x="2765524" y="3671933"/>
              <a:ext cx="1649730" cy="0"/>
            </a:xfrm>
            <a:custGeom>
              <a:avLst/>
              <a:gdLst/>
              <a:ahLst/>
              <a:cxnLst/>
              <a:rect l="l" t="t" r="r" b="b"/>
              <a:pathLst>
                <a:path w="1649729">
                  <a:moveTo>
                    <a:pt x="0" y="0"/>
                  </a:moveTo>
                  <a:lnTo>
                    <a:pt x="1649626" y="0"/>
                  </a:lnTo>
                </a:path>
              </a:pathLst>
            </a:custGeom>
            <a:ln w="104708">
              <a:solidFill>
                <a:srgbClr val="0433FF"/>
              </a:solidFill>
            </a:ln>
          </p:spPr>
          <p:txBody>
            <a:bodyPr wrap="square" lIns="0" tIns="0" rIns="0" bIns="0" rtlCol="0"/>
            <a:lstStyle/>
            <a:p>
              <a:endParaRPr/>
            </a:p>
          </p:txBody>
        </p:sp>
        <p:sp>
          <p:nvSpPr>
            <p:cNvPr id="6" name="object 6"/>
            <p:cNvSpPr/>
            <p:nvPr/>
          </p:nvSpPr>
          <p:spPr>
            <a:xfrm>
              <a:off x="2713169" y="3083290"/>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sp>
          <p:nvSpPr>
            <p:cNvPr id="7" name="object 7"/>
            <p:cNvSpPr/>
            <p:nvPr/>
          </p:nvSpPr>
          <p:spPr>
            <a:xfrm>
              <a:off x="4519859" y="3671933"/>
              <a:ext cx="1759585" cy="0"/>
            </a:xfrm>
            <a:custGeom>
              <a:avLst/>
              <a:gdLst/>
              <a:ahLst/>
              <a:cxnLst/>
              <a:rect l="l" t="t" r="r" b="b"/>
              <a:pathLst>
                <a:path w="1759585">
                  <a:moveTo>
                    <a:pt x="0" y="0"/>
                  </a:moveTo>
                  <a:lnTo>
                    <a:pt x="1759097" y="0"/>
                  </a:lnTo>
                </a:path>
              </a:pathLst>
            </a:custGeom>
            <a:ln w="104708">
              <a:solidFill>
                <a:srgbClr val="0433FF"/>
              </a:solidFill>
            </a:ln>
          </p:spPr>
          <p:txBody>
            <a:bodyPr wrap="square" lIns="0" tIns="0" rIns="0" bIns="0" rtlCol="0"/>
            <a:lstStyle/>
            <a:p>
              <a:endParaRPr/>
            </a:p>
          </p:txBody>
        </p:sp>
        <p:sp>
          <p:nvSpPr>
            <p:cNvPr id="8" name="object 8"/>
            <p:cNvSpPr/>
            <p:nvPr/>
          </p:nvSpPr>
          <p:spPr>
            <a:xfrm>
              <a:off x="4467504" y="3046754"/>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sp>
          <p:nvSpPr>
            <p:cNvPr id="9" name="object 9"/>
            <p:cNvSpPr/>
            <p:nvPr/>
          </p:nvSpPr>
          <p:spPr>
            <a:xfrm>
              <a:off x="6383665" y="3671933"/>
              <a:ext cx="2455545" cy="0"/>
            </a:xfrm>
            <a:custGeom>
              <a:avLst/>
              <a:gdLst/>
              <a:ahLst/>
              <a:cxnLst/>
              <a:rect l="l" t="t" r="r" b="b"/>
              <a:pathLst>
                <a:path w="2455545">
                  <a:moveTo>
                    <a:pt x="0" y="0"/>
                  </a:moveTo>
                  <a:lnTo>
                    <a:pt x="2455524" y="0"/>
                  </a:lnTo>
                </a:path>
              </a:pathLst>
            </a:custGeom>
            <a:ln w="104708">
              <a:solidFill>
                <a:srgbClr val="0433FF"/>
              </a:solidFill>
            </a:ln>
          </p:spPr>
          <p:txBody>
            <a:bodyPr wrap="square" lIns="0" tIns="0" rIns="0" bIns="0" rtlCol="0"/>
            <a:lstStyle/>
            <a:p>
              <a:endParaRPr/>
            </a:p>
          </p:txBody>
        </p:sp>
        <p:sp>
          <p:nvSpPr>
            <p:cNvPr id="10" name="object 10"/>
            <p:cNvSpPr/>
            <p:nvPr/>
          </p:nvSpPr>
          <p:spPr>
            <a:xfrm>
              <a:off x="6331311" y="3083290"/>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sp>
          <p:nvSpPr>
            <p:cNvPr id="11" name="object 11"/>
            <p:cNvSpPr/>
            <p:nvPr/>
          </p:nvSpPr>
          <p:spPr>
            <a:xfrm>
              <a:off x="8943898" y="3671933"/>
              <a:ext cx="2397125" cy="0"/>
            </a:xfrm>
            <a:custGeom>
              <a:avLst/>
              <a:gdLst/>
              <a:ahLst/>
              <a:cxnLst/>
              <a:rect l="l" t="t" r="r" b="b"/>
              <a:pathLst>
                <a:path w="2397125">
                  <a:moveTo>
                    <a:pt x="0" y="0"/>
                  </a:moveTo>
                  <a:lnTo>
                    <a:pt x="2396520" y="0"/>
                  </a:lnTo>
                </a:path>
              </a:pathLst>
            </a:custGeom>
            <a:ln w="104708">
              <a:solidFill>
                <a:srgbClr val="0433FF"/>
              </a:solidFill>
            </a:ln>
          </p:spPr>
          <p:txBody>
            <a:bodyPr wrap="square" lIns="0" tIns="0" rIns="0" bIns="0" rtlCol="0"/>
            <a:lstStyle/>
            <a:p>
              <a:endParaRPr/>
            </a:p>
          </p:txBody>
        </p:sp>
        <p:sp>
          <p:nvSpPr>
            <p:cNvPr id="12" name="object 12"/>
            <p:cNvSpPr/>
            <p:nvPr/>
          </p:nvSpPr>
          <p:spPr>
            <a:xfrm>
              <a:off x="8891544" y="3046754"/>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sp>
          <p:nvSpPr>
            <p:cNvPr id="13" name="object 13"/>
            <p:cNvSpPr/>
            <p:nvPr/>
          </p:nvSpPr>
          <p:spPr>
            <a:xfrm>
              <a:off x="11445127" y="3671933"/>
              <a:ext cx="2817495" cy="0"/>
            </a:xfrm>
            <a:custGeom>
              <a:avLst/>
              <a:gdLst/>
              <a:ahLst/>
              <a:cxnLst/>
              <a:rect l="l" t="t" r="r" b="b"/>
              <a:pathLst>
                <a:path w="2817494">
                  <a:moveTo>
                    <a:pt x="0" y="0"/>
                  </a:moveTo>
                  <a:lnTo>
                    <a:pt x="2817003" y="0"/>
                  </a:lnTo>
                </a:path>
              </a:pathLst>
            </a:custGeom>
            <a:ln w="104708">
              <a:solidFill>
                <a:srgbClr val="0433FF"/>
              </a:solidFill>
            </a:ln>
          </p:spPr>
          <p:txBody>
            <a:bodyPr wrap="square" lIns="0" tIns="0" rIns="0" bIns="0" rtlCol="0"/>
            <a:lstStyle/>
            <a:p>
              <a:endParaRPr/>
            </a:p>
          </p:txBody>
        </p:sp>
        <p:sp>
          <p:nvSpPr>
            <p:cNvPr id="14" name="object 14"/>
            <p:cNvSpPr/>
            <p:nvPr/>
          </p:nvSpPr>
          <p:spPr>
            <a:xfrm>
              <a:off x="11392773" y="3046754"/>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sp>
          <p:nvSpPr>
            <p:cNvPr id="15" name="object 15"/>
            <p:cNvSpPr/>
            <p:nvPr/>
          </p:nvSpPr>
          <p:spPr>
            <a:xfrm>
              <a:off x="14366840" y="3671933"/>
              <a:ext cx="3432810" cy="0"/>
            </a:xfrm>
            <a:custGeom>
              <a:avLst/>
              <a:gdLst/>
              <a:ahLst/>
              <a:cxnLst/>
              <a:rect l="l" t="t" r="r" b="b"/>
              <a:pathLst>
                <a:path w="3432809">
                  <a:moveTo>
                    <a:pt x="0" y="0"/>
                  </a:moveTo>
                  <a:lnTo>
                    <a:pt x="3432597" y="0"/>
                  </a:lnTo>
                </a:path>
              </a:pathLst>
            </a:custGeom>
            <a:ln w="104708">
              <a:solidFill>
                <a:srgbClr val="0433FF"/>
              </a:solidFill>
            </a:ln>
          </p:spPr>
          <p:txBody>
            <a:bodyPr wrap="square" lIns="0" tIns="0" rIns="0" bIns="0" rtlCol="0"/>
            <a:lstStyle/>
            <a:p>
              <a:endParaRPr/>
            </a:p>
          </p:txBody>
        </p:sp>
        <p:sp>
          <p:nvSpPr>
            <p:cNvPr id="16" name="object 16"/>
            <p:cNvSpPr/>
            <p:nvPr/>
          </p:nvSpPr>
          <p:spPr>
            <a:xfrm>
              <a:off x="14314485" y="3083290"/>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sp>
          <p:nvSpPr>
            <p:cNvPr id="17" name="object 17"/>
            <p:cNvSpPr/>
            <p:nvPr/>
          </p:nvSpPr>
          <p:spPr>
            <a:xfrm>
              <a:off x="17904145" y="3671933"/>
              <a:ext cx="516255" cy="0"/>
            </a:xfrm>
            <a:custGeom>
              <a:avLst/>
              <a:gdLst/>
              <a:ahLst/>
              <a:cxnLst/>
              <a:rect l="l" t="t" r="r" b="b"/>
              <a:pathLst>
                <a:path w="516255">
                  <a:moveTo>
                    <a:pt x="0" y="0"/>
                  </a:moveTo>
                  <a:lnTo>
                    <a:pt x="515676" y="0"/>
                  </a:lnTo>
                </a:path>
              </a:pathLst>
            </a:custGeom>
            <a:ln w="104708">
              <a:solidFill>
                <a:srgbClr val="0433FF"/>
              </a:solidFill>
            </a:ln>
          </p:spPr>
          <p:txBody>
            <a:bodyPr wrap="square" lIns="0" tIns="0" rIns="0" bIns="0" rtlCol="0"/>
            <a:lstStyle/>
            <a:p>
              <a:endParaRPr/>
            </a:p>
          </p:txBody>
        </p:sp>
        <p:sp>
          <p:nvSpPr>
            <p:cNvPr id="18" name="object 18"/>
            <p:cNvSpPr/>
            <p:nvPr/>
          </p:nvSpPr>
          <p:spPr>
            <a:xfrm>
              <a:off x="18367461" y="3470892"/>
              <a:ext cx="402590" cy="402590"/>
            </a:xfrm>
            <a:custGeom>
              <a:avLst/>
              <a:gdLst/>
              <a:ahLst/>
              <a:cxnLst/>
              <a:rect l="l" t="t" r="r" b="b"/>
              <a:pathLst>
                <a:path w="402590" h="402589">
                  <a:moveTo>
                    <a:pt x="0" y="0"/>
                  </a:moveTo>
                  <a:lnTo>
                    <a:pt x="0" y="402081"/>
                  </a:lnTo>
                  <a:lnTo>
                    <a:pt x="402081" y="201040"/>
                  </a:lnTo>
                  <a:lnTo>
                    <a:pt x="0" y="0"/>
                  </a:lnTo>
                  <a:close/>
                </a:path>
              </a:pathLst>
            </a:custGeom>
            <a:solidFill>
              <a:srgbClr val="0433FF"/>
            </a:solidFill>
          </p:spPr>
          <p:txBody>
            <a:bodyPr wrap="square" lIns="0" tIns="0" rIns="0" bIns="0" rtlCol="0"/>
            <a:lstStyle/>
            <a:p>
              <a:endParaRPr/>
            </a:p>
          </p:txBody>
        </p:sp>
        <p:sp>
          <p:nvSpPr>
            <p:cNvPr id="19" name="object 19"/>
            <p:cNvSpPr/>
            <p:nvPr/>
          </p:nvSpPr>
          <p:spPr>
            <a:xfrm>
              <a:off x="17851791" y="3083290"/>
              <a:ext cx="0" cy="1177290"/>
            </a:xfrm>
            <a:custGeom>
              <a:avLst/>
              <a:gdLst/>
              <a:ahLst/>
              <a:cxnLst/>
              <a:rect l="l" t="t" r="r" b="b"/>
              <a:pathLst>
                <a:path h="1177289">
                  <a:moveTo>
                    <a:pt x="0" y="1177284"/>
                  </a:moveTo>
                  <a:lnTo>
                    <a:pt x="0" y="0"/>
                  </a:lnTo>
                </a:path>
              </a:pathLst>
            </a:custGeom>
            <a:ln w="104708">
              <a:solidFill>
                <a:srgbClr val="A53234"/>
              </a:solidFill>
            </a:ln>
          </p:spPr>
          <p:txBody>
            <a:bodyPr wrap="square" lIns="0" tIns="0" rIns="0" bIns="0" rtlCol="0"/>
            <a:lstStyle/>
            <a:p>
              <a:endParaRPr/>
            </a:p>
          </p:txBody>
        </p:sp>
      </p:grpSp>
      <p:sp>
        <p:nvSpPr>
          <p:cNvPr id="20" name="object 20"/>
          <p:cNvSpPr txBox="1"/>
          <p:nvPr/>
        </p:nvSpPr>
        <p:spPr>
          <a:xfrm>
            <a:off x="3955765" y="4353659"/>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2001</a:t>
            </a:r>
            <a:endParaRPr sz="2950">
              <a:latin typeface="Arial Black"/>
              <a:cs typeface="Arial Black"/>
            </a:endParaRPr>
          </a:p>
        </p:txBody>
      </p:sp>
      <p:sp>
        <p:nvSpPr>
          <p:cNvPr id="21" name="object 21"/>
          <p:cNvSpPr txBox="1"/>
          <p:nvPr/>
        </p:nvSpPr>
        <p:spPr>
          <a:xfrm>
            <a:off x="5819583" y="4395542"/>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2003</a:t>
            </a:r>
            <a:endParaRPr sz="2950">
              <a:latin typeface="Arial Black"/>
              <a:cs typeface="Arial Black"/>
            </a:endParaRPr>
          </a:p>
        </p:txBody>
      </p:sp>
      <p:sp>
        <p:nvSpPr>
          <p:cNvPr id="22" name="object 22"/>
          <p:cNvSpPr txBox="1"/>
          <p:nvPr/>
        </p:nvSpPr>
        <p:spPr>
          <a:xfrm>
            <a:off x="8374479" y="4353659"/>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2006</a:t>
            </a:r>
            <a:endParaRPr sz="2950">
              <a:latin typeface="Arial Black"/>
              <a:cs typeface="Arial Black"/>
            </a:endParaRPr>
          </a:p>
        </p:txBody>
      </p:sp>
      <p:sp>
        <p:nvSpPr>
          <p:cNvPr id="23" name="object 23"/>
          <p:cNvSpPr txBox="1"/>
          <p:nvPr/>
        </p:nvSpPr>
        <p:spPr>
          <a:xfrm>
            <a:off x="10877020" y="4353659"/>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2009</a:t>
            </a:r>
            <a:endParaRPr sz="2950">
              <a:latin typeface="Arial Black"/>
              <a:cs typeface="Arial Black"/>
            </a:endParaRPr>
          </a:p>
        </p:txBody>
      </p:sp>
      <p:sp>
        <p:nvSpPr>
          <p:cNvPr id="24" name="object 24"/>
          <p:cNvSpPr txBox="1"/>
          <p:nvPr/>
        </p:nvSpPr>
        <p:spPr>
          <a:xfrm>
            <a:off x="13798398" y="4395542"/>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2013</a:t>
            </a:r>
            <a:endParaRPr sz="2950">
              <a:latin typeface="Arial Black"/>
              <a:cs typeface="Arial Black"/>
            </a:endParaRPr>
          </a:p>
        </p:txBody>
      </p:sp>
      <p:sp>
        <p:nvSpPr>
          <p:cNvPr id="25" name="object 25"/>
          <p:cNvSpPr txBox="1"/>
          <p:nvPr/>
        </p:nvSpPr>
        <p:spPr>
          <a:xfrm>
            <a:off x="16950134" y="4374600"/>
            <a:ext cx="1807845" cy="478155"/>
          </a:xfrm>
          <a:prstGeom prst="rect">
            <a:avLst/>
          </a:prstGeom>
        </p:spPr>
        <p:txBody>
          <a:bodyPr vert="horz" wrap="square" lIns="0" tIns="14604" rIns="0" bIns="0" rtlCol="0">
            <a:spAutoFit/>
          </a:bodyPr>
          <a:lstStyle/>
          <a:p>
            <a:pPr marL="12700">
              <a:lnSpc>
                <a:spcPct val="100000"/>
              </a:lnSpc>
              <a:spcBef>
                <a:spcPts val="114"/>
              </a:spcBef>
            </a:pPr>
            <a:r>
              <a:rPr sz="2950" i="1" spc="-10" dirty="0">
                <a:latin typeface="Arial"/>
                <a:cs typeface="Arial"/>
              </a:rPr>
              <a:t>2016/2017</a:t>
            </a:r>
            <a:endParaRPr sz="2950">
              <a:latin typeface="Arial"/>
              <a:cs typeface="Arial"/>
            </a:endParaRPr>
          </a:p>
        </p:txBody>
      </p:sp>
      <p:sp>
        <p:nvSpPr>
          <p:cNvPr id="26" name="object 26"/>
          <p:cNvSpPr txBox="1"/>
          <p:nvPr/>
        </p:nvSpPr>
        <p:spPr>
          <a:xfrm>
            <a:off x="1987239" y="2458428"/>
            <a:ext cx="123190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J2EE </a:t>
            </a:r>
            <a:r>
              <a:rPr sz="2300" b="1" spc="-25" dirty="0">
                <a:latin typeface="Arial"/>
                <a:cs typeface="Arial"/>
              </a:rPr>
              <a:t>1.2</a:t>
            </a:r>
            <a:endParaRPr sz="2300">
              <a:latin typeface="Arial"/>
              <a:cs typeface="Arial"/>
            </a:endParaRPr>
          </a:p>
        </p:txBody>
      </p:sp>
      <p:sp>
        <p:nvSpPr>
          <p:cNvPr id="27" name="object 27"/>
          <p:cNvSpPr txBox="1"/>
          <p:nvPr/>
        </p:nvSpPr>
        <p:spPr>
          <a:xfrm>
            <a:off x="3851056" y="2458428"/>
            <a:ext cx="123190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J2EE </a:t>
            </a:r>
            <a:r>
              <a:rPr sz="2300" b="1" spc="-25" dirty="0">
                <a:latin typeface="Arial"/>
                <a:cs typeface="Arial"/>
              </a:rPr>
              <a:t>1.3</a:t>
            </a:r>
            <a:endParaRPr sz="2300">
              <a:latin typeface="Arial"/>
              <a:cs typeface="Arial"/>
            </a:endParaRPr>
          </a:p>
        </p:txBody>
      </p:sp>
      <p:sp>
        <p:nvSpPr>
          <p:cNvPr id="28" name="object 28"/>
          <p:cNvSpPr txBox="1"/>
          <p:nvPr/>
        </p:nvSpPr>
        <p:spPr>
          <a:xfrm>
            <a:off x="5714874" y="2458428"/>
            <a:ext cx="123190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J2EE </a:t>
            </a:r>
            <a:r>
              <a:rPr sz="2300" b="1" spc="-25" dirty="0">
                <a:latin typeface="Arial"/>
                <a:cs typeface="Arial"/>
              </a:rPr>
              <a:t>1.4</a:t>
            </a:r>
            <a:endParaRPr sz="2300">
              <a:latin typeface="Arial"/>
              <a:cs typeface="Arial"/>
            </a:endParaRPr>
          </a:p>
        </p:txBody>
      </p:sp>
      <p:sp>
        <p:nvSpPr>
          <p:cNvPr id="29" name="object 29"/>
          <p:cNvSpPr txBox="1"/>
          <p:nvPr/>
        </p:nvSpPr>
        <p:spPr>
          <a:xfrm>
            <a:off x="8196474" y="2458428"/>
            <a:ext cx="139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Java EE </a:t>
            </a:r>
            <a:r>
              <a:rPr sz="2300" b="1" spc="-50" dirty="0">
                <a:latin typeface="Arial"/>
                <a:cs typeface="Arial"/>
              </a:rPr>
              <a:t>5</a:t>
            </a:r>
            <a:endParaRPr sz="2300">
              <a:latin typeface="Arial"/>
              <a:cs typeface="Arial"/>
            </a:endParaRPr>
          </a:p>
        </p:txBody>
      </p:sp>
      <p:sp>
        <p:nvSpPr>
          <p:cNvPr id="30" name="object 30"/>
          <p:cNvSpPr txBox="1"/>
          <p:nvPr/>
        </p:nvSpPr>
        <p:spPr>
          <a:xfrm>
            <a:off x="10699015" y="2458428"/>
            <a:ext cx="139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Java EE </a:t>
            </a:r>
            <a:r>
              <a:rPr sz="2300" b="1" spc="-50" dirty="0">
                <a:latin typeface="Arial"/>
                <a:cs typeface="Arial"/>
              </a:rPr>
              <a:t>6</a:t>
            </a:r>
            <a:endParaRPr sz="2300">
              <a:latin typeface="Arial"/>
              <a:cs typeface="Arial"/>
            </a:endParaRPr>
          </a:p>
        </p:txBody>
      </p:sp>
      <p:sp>
        <p:nvSpPr>
          <p:cNvPr id="31" name="object 31"/>
          <p:cNvSpPr txBox="1"/>
          <p:nvPr/>
        </p:nvSpPr>
        <p:spPr>
          <a:xfrm>
            <a:off x="13651805" y="2458428"/>
            <a:ext cx="1395095"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Java EE </a:t>
            </a:r>
            <a:r>
              <a:rPr sz="2300" b="1" spc="-50" dirty="0">
                <a:latin typeface="Arial"/>
                <a:cs typeface="Arial"/>
              </a:rPr>
              <a:t>7</a:t>
            </a:r>
            <a:endParaRPr sz="2300">
              <a:latin typeface="Arial"/>
              <a:cs typeface="Arial"/>
            </a:endParaRPr>
          </a:p>
        </p:txBody>
      </p:sp>
      <p:sp>
        <p:nvSpPr>
          <p:cNvPr id="32" name="object 32"/>
          <p:cNvSpPr txBox="1"/>
          <p:nvPr/>
        </p:nvSpPr>
        <p:spPr>
          <a:xfrm>
            <a:off x="17170023" y="2458428"/>
            <a:ext cx="1362075" cy="377825"/>
          </a:xfrm>
          <a:prstGeom prst="rect">
            <a:avLst/>
          </a:prstGeom>
        </p:spPr>
        <p:txBody>
          <a:bodyPr vert="horz" wrap="square" lIns="0" tIns="13335" rIns="0" bIns="0" rtlCol="0">
            <a:spAutoFit/>
          </a:bodyPr>
          <a:lstStyle/>
          <a:p>
            <a:pPr marL="12700">
              <a:lnSpc>
                <a:spcPct val="100000"/>
              </a:lnSpc>
              <a:spcBef>
                <a:spcPts val="105"/>
              </a:spcBef>
            </a:pPr>
            <a:r>
              <a:rPr sz="2300" i="1" dirty="0">
                <a:latin typeface="Arial"/>
                <a:cs typeface="Arial"/>
              </a:rPr>
              <a:t>Java EE </a:t>
            </a:r>
            <a:r>
              <a:rPr sz="2300" i="1" spc="-50" dirty="0">
                <a:latin typeface="Arial"/>
                <a:cs typeface="Arial"/>
              </a:rPr>
              <a:t>8</a:t>
            </a:r>
            <a:endParaRPr sz="2300">
              <a:latin typeface="Arial"/>
              <a:cs typeface="Arial"/>
            </a:endParaRPr>
          </a:p>
        </p:txBody>
      </p:sp>
      <p:sp>
        <p:nvSpPr>
          <p:cNvPr id="33" name="object 33"/>
          <p:cNvSpPr txBox="1">
            <a:spLocks noGrp="1"/>
          </p:cNvSpPr>
          <p:nvPr>
            <p:ph type="title"/>
          </p:nvPr>
        </p:nvSpPr>
        <p:spPr>
          <a:xfrm>
            <a:off x="982034" y="487808"/>
            <a:ext cx="6244590" cy="1021080"/>
          </a:xfrm>
          <a:prstGeom prst="rect">
            <a:avLst/>
          </a:prstGeom>
        </p:spPr>
        <p:txBody>
          <a:bodyPr vert="horz" wrap="square" lIns="0" tIns="16510" rIns="0" bIns="0" rtlCol="0">
            <a:spAutoFit/>
          </a:bodyPr>
          <a:lstStyle/>
          <a:p>
            <a:pPr marL="12700">
              <a:lnSpc>
                <a:spcPct val="100000"/>
              </a:lnSpc>
              <a:spcBef>
                <a:spcPts val="130"/>
              </a:spcBef>
            </a:pPr>
            <a:r>
              <a:rPr sz="6500" spc="-155" dirty="0">
                <a:latin typeface="Book Antiqua"/>
                <a:cs typeface="Book Antiqua"/>
              </a:rPr>
              <a:t>Release</a:t>
            </a:r>
            <a:r>
              <a:rPr sz="6500" spc="-615" dirty="0">
                <a:latin typeface="Book Antiqua"/>
                <a:cs typeface="Book Antiqua"/>
              </a:rPr>
              <a:t> </a:t>
            </a:r>
            <a:r>
              <a:rPr sz="6500" spc="-100" dirty="0">
                <a:latin typeface="Book Antiqua"/>
                <a:cs typeface="Book Antiqua"/>
              </a:rPr>
              <a:t>Timeline</a:t>
            </a:r>
            <a:endParaRPr sz="6500">
              <a:latin typeface="Book Antiqua"/>
              <a:cs typeface="Book Antiqua"/>
            </a:endParaRPr>
          </a:p>
        </p:txBody>
      </p:sp>
      <p:grpSp>
        <p:nvGrpSpPr>
          <p:cNvPr id="34" name="object 34"/>
          <p:cNvGrpSpPr/>
          <p:nvPr/>
        </p:nvGrpSpPr>
        <p:grpSpPr>
          <a:xfrm>
            <a:off x="1334552" y="7438314"/>
            <a:ext cx="17435195" cy="1863725"/>
            <a:chOff x="1334552" y="7438314"/>
            <a:chExt cx="17435195" cy="1863725"/>
          </a:xfrm>
        </p:grpSpPr>
        <p:sp>
          <p:nvSpPr>
            <p:cNvPr id="35" name="object 35"/>
            <p:cNvSpPr/>
            <p:nvPr/>
          </p:nvSpPr>
          <p:spPr>
            <a:xfrm>
              <a:off x="1684279" y="8726713"/>
              <a:ext cx="5305425" cy="0"/>
            </a:xfrm>
            <a:custGeom>
              <a:avLst/>
              <a:gdLst/>
              <a:ahLst/>
              <a:cxnLst/>
              <a:rect l="l" t="t" r="r" b="b"/>
              <a:pathLst>
                <a:path w="5305425">
                  <a:moveTo>
                    <a:pt x="0" y="0"/>
                  </a:moveTo>
                  <a:lnTo>
                    <a:pt x="5305284" y="0"/>
                  </a:lnTo>
                </a:path>
              </a:pathLst>
            </a:custGeom>
            <a:ln w="104708">
              <a:solidFill>
                <a:srgbClr val="0433FF"/>
              </a:solidFill>
            </a:ln>
          </p:spPr>
          <p:txBody>
            <a:bodyPr wrap="square" lIns="0" tIns="0" rIns="0" bIns="0" rtlCol="0"/>
            <a:lstStyle/>
            <a:p>
              <a:endParaRPr/>
            </a:p>
          </p:txBody>
        </p:sp>
        <p:sp>
          <p:nvSpPr>
            <p:cNvPr id="36" name="object 36"/>
            <p:cNvSpPr/>
            <p:nvPr/>
          </p:nvSpPr>
          <p:spPr>
            <a:xfrm>
              <a:off x="1334552" y="8525672"/>
              <a:ext cx="402590" cy="402590"/>
            </a:xfrm>
            <a:custGeom>
              <a:avLst/>
              <a:gdLst/>
              <a:ahLst/>
              <a:cxnLst/>
              <a:rect l="l" t="t" r="r" b="b"/>
              <a:pathLst>
                <a:path w="402589" h="402590">
                  <a:moveTo>
                    <a:pt x="402081" y="0"/>
                  </a:moveTo>
                  <a:lnTo>
                    <a:pt x="0" y="201040"/>
                  </a:lnTo>
                  <a:lnTo>
                    <a:pt x="402081" y="402081"/>
                  </a:lnTo>
                  <a:lnTo>
                    <a:pt x="402081" y="0"/>
                  </a:lnTo>
                  <a:close/>
                </a:path>
              </a:pathLst>
            </a:custGeom>
            <a:solidFill>
              <a:srgbClr val="0433FF"/>
            </a:solidFill>
          </p:spPr>
          <p:txBody>
            <a:bodyPr wrap="square" lIns="0" tIns="0" rIns="0" bIns="0" rtlCol="0"/>
            <a:lstStyle/>
            <a:p>
              <a:endParaRPr/>
            </a:p>
          </p:txBody>
        </p:sp>
        <p:sp>
          <p:nvSpPr>
            <p:cNvPr id="37" name="object 37"/>
            <p:cNvSpPr/>
            <p:nvPr/>
          </p:nvSpPr>
          <p:spPr>
            <a:xfrm>
              <a:off x="7094272" y="8726713"/>
              <a:ext cx="1744980" cy="0"/>
            </a:xfrm>
            <a:custGeom>
              <a:avLst/>
              <a:gdLst/>
              <a:ahLst/>
              <a:cxnLst/>
              <a:rect l="l" t="t" r="r" b="b"/>
              <a:pathLst>
                <a:path w="1744979">
                  <a:moveTo>
                    <a:pt x="0" y="0"/>
                  </a:moveTo>
                  <a:lnTo>
                    <a:pt x="1744916" y="0"/>
                  </a:lnTo>
                </a:path>
              </a:pathLst>
            </a:custGeom>
            <a:ln w="104708">
              <a:solidFill>
                <a:srgbClr val="0433FF"/>
              </a:solidFill>
            </a:ln>
          </p:spPr>
          <p:txBody>
            <a:bodyPr wrap="square" lIns="0" tIns="0" rIns="0" bIns="0" rtlCol="0"/>
            <a:lstStyle/>
            <a:p>
              <a:endParaRPr/>
            </a:p>
          </p:txBody>
        </p:sp>
        <p:sp>
          <p:nvSpPr>
            <p:cNvPr id="38" name="object 38"/>
            <p:cNvSpPr/>
            <p:nvPr/>
          </p:nvSpPr>
          <p:spPr>
            <a:xfrm>
              <a:off x="7041918" y="8124369"/>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39" name="object 39"/>
            <p:cNvSpPr/>
            <p:nvPr/>
          </p:nvSpPr>
          <p:spPr>
            <a:xfrm>
              <a:off x="8943898" y="8726713"/>
              <a:ext cx="5318760" cy="0"/>
            </a:xfrm>
            <a:custGeom>
              <a:avLst/>
              <a:gdLst/>
              <a:ahLst/>
              <a:cxnLst/>
              <a:rect l="l" t="t" r="r" b="b"/>
              <a:pathLst>
                <a:path w="5318759">
                  <a:moveTo>
                    <a:pt x="0" y="0"/>
                  </a:moveTo>
                  <a:lnTo>
                    <a:pt x="2396520" y="0"/>
                  </a:lnTo>
                </a:path>
                <a:path w="5318759">
                  <a:moveTo>
                    <a:pt x="2501229" y="0"/>
                  </a:moveTo>
                  <a:lnTo>
                    <a:pt x="5318232" y="0"/>
                  </a:lnTo>
                </a:path>
              </a:pathLst>
            </a:custGeom>
            <a:ln w="104708">
              <a:solidFill>
                <a:srgbClr val="0433FF"/>
              </a:solidFill>
            </a:ln>
          </p:spPr>
          <p:txBody>
            <a:bodyPr wrap="square" lIns="0" tIns="0" rIns="0" bIns="0" rtlCol="0"/>
            <a:lstStyle/>
            <a:p>
              <a:endParaRPr/>
            </a:p>
          </p:txBody>
        </p:sp>
        <p:sp>
          <p:nvSpPr>
            <p:cNvPr id="40" name="object 40"/>
            <p:cNvSpPr/>
            <p:nvPr/>
          </p:nvSpPr>
          <p:spPr>
            <a:xfrm>
              <a:off x="11392773" y="8106102"/>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41" name="object 41"/>
            <p:cNvSpPr/>
            <p:nvPr/>
          </p:nvSpPr>
          <p:spPr>
            <a:xfrm>
              <a:off x="14366840" y="8726713"/>
              <a:ext cx="2435860" cy="0"/>
            </a:xfrm>
            <a:custGeom>
              <a:avLst/>
              <a:gdLst/>
              <a:ahLst/>
              <a:cxnLst/>
              <a:rect l="l" t="t" r="r" b="b"/>
              <a:pathLst>
                <a:path w="2435859">
                  <a:moveTo>
                    <a:pt x="0" y="0"/>
                  </a:moveTo>
                  <a:lnTo>
                    <a:pt x="2435507" y="0"/>
                  </a:lnTo>
                </a:path>
              </a:pathLst>
            </a:custGeom>
            <a:ln w="104708">
              <a:solidFill>
                <a:srgbClr val="0433FF"/>
              </a:solidFill>
            </a:ln>
          </p:spPr>
          <p:txBody>
            <a:bodyPr wrap="square" lIns="0" tIns="0" rIns="0" bIns="0" rtlCol="0"/>
            <a:lstStyle/>
            <a:p>
              <a:endParaRPr/>
            </a:p>
          </p:txBody>
        </p:sp>
        <p:sp>
          <p:nvSpPr>
            <p:cNvPr id="42" name="object 42"/>
            <p:cNvSpPr/>
            <p:nvPr/>
          </p:nvSpPr>
          <p:spPr>
            <a:xfrm>
              <a:off x="14314485" y="8124369"/>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43" name="object 43"/>
            <p:cNvSpPr/>
            <p:nvPr/>
          </p:nvSpPr>
          <p:spPr>
            <a:xfrm>
              <a:off x="16907055" y="8726713"/>
              <a:ext cx="1513205" cy="0"/>
            </a:xfrm>
            <a:custGeom>
              <a:avLst/>
              <a:gdLst/>
              <a:ahLst/>
              <a:cxnLst/>
              <a:rect l="l" t="t" r="r" b="b"/>
              <a:pathLst>
                <a:path w="1513205">
                  <a:moveTo>
                    <a:pt x="0" y="0"/>
                  </a:moveTo>
                  <a:lnTo>
                    <a:pt x="1512766" y="0"/>
                  </a:lnTo>
                </a:path>
              </a:pathLst>
            </a:custGeom>
            <a:ln w="104708">
              <a:solidFill>
                <a:srgbClr val="0433FF"/>
              </a:solidFill>
            </a:ln>
          </p:spPr>
          <p:txBody>
            <a:bodyPr wrap="square" lIns="0" tIns="0" rIns="0" bIns="0" rtlCol="0"/>
            <a:lstStyle/>
            <a:p>
              <a:endParaRPr/>
            </a:p>
          </p:txBody>
        </p:sp>
        <p:sp>
          <p:nvSpPr>
            <p:cNvPr id="44" name="object 44"/>
            <p:cNvSpPr/>
            <p:nvPr/>
          </p:nvSpPr>
          <p:spPr>
            <a:xfrm>
              <a:off x="18367461" y="8525672"/>
              <a:ext cx="402590" cy="402590"/>
            </a:xfrm>
            <a:custGeom>
              <a:avLst/>
              <a:gdLst/>
              <a:ahLst/>
              <a:cxnLst/>
              <a:rect l="l" t="t" r="r" b="b"/>
              <a:pathLst>
                <a:path w="402590" h="402590">
                  <a:moveTo>
                    <a:pt x="0" y="0"/>
                  </a:moveTo>
                  <a:lnTo>
                    <a:pt x="0" y="402081"/>
                  </a:lnTo>
                  <a:lnTo>
                    <a:pt x="402081" y="201040"/>
                  </a:lnTo>
                  <a:lnTo>
                    <a:pt x="0" y="0"/>
                  </a:lnTo>
                  <a:close/>
                </a:path>
              </a:pathLst>
            </a:custGeom>
            <a:solidFill>
              <a:srgbClr val="0433FF"/>
            </a:solidFill>
          </p:spPr>
          <p:txBody>
            <a:bodyPr wrap="square" lIns="0" tIns="0" rIns="0" bIns="0" rtlCol="0"/>
            <a:lstStyle/>
            <a:p>
              <a:endParaRPr/>
            </a:p>
          </p:txBody>
        </p:sp>
        <p:sp>
          <p:nvSpPr>
            <p:cNvPr id="45" name="object 45"/>
            <p:cNvSpPr/>
            <p:nvPr/>
          </p:nvSpPr>
          <p:spPr>
            <a:xfrm>
              <a:off x="16854700" y="8124369"/>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46" name="object 46"/>
            <p:cNvSpPr/>
            <p:nvPr/>
          </p:nvSpPr>
          <p:spPr>
            <a:xfrm>
              <a:off x="8891544" y="8106102"/>
              <a:ext cx="0" cy="1177290"/>
            </a:xfrm>
            <a:custGeom>
              <a:avLst/>
              <a:gdLst/>
              <a:ahLst/>
              <a:cxnLst/>
              <a:rect l="l" t="t" r="r" b="b"/>
              <a:pathLst>
                <a:path h="1177290">
                  <a:moveTo>
                    <a:pt x="0" y="1177284"/>
                  </a:moveTo>
                  <a:lnTo>
                    <a:pt x="0" y="0"/>
                  </a:lnTo>
                </a:path>
              </a:pathLst>
            </a:custGeom>
            <a:ln w="104708">
              <a:solidFill>
                <a:srgbClr val="A53234"/>
              </a:solidFill>
            </a:ln>
          </p:spPr>
          <p:txBody>
            <a:bodyPr wrap="square" lIns="0" tIns="0" rIns="0" bIns="0" rtlCol="0"/>
            <a:lstStyle/>
            <a:p>
              <a:endParaRPr/>
            </a:p>
          </p:txBody>
        </p:sp>
        <p:sp>
          <p:nvSpPr>
            <p:cNvPr id="47" name="object 47"/>
            <p:cNvSpPr/>
            <p:nvPr/>
          </p:nvSpPr>
          <p:spPr>
            <a:xfrm>
              <a:off x="3311915" y="7438314"/>
              <a:ext cx="2170430" cy="932180"/>
            </a:xfrm>
            <a:custGeom>
              <a:avLst/>
              <a:gdLst/>
              <a:ahLst/>
              <a:cxnLst/>
              <a:rect l="l" t="t" r="r" b="b"/>
              <a:pathLst>
                <a:path w="2170429" h="932179">
                  <a:moveTo>
                    <a:pt x="1956307" y="0"/>
                  </a:moveTo>
                  <a:lnTo>
                    <a:pt x="214628" y="0"/>
                  </a:lnTo>
                  <a:lnTo>
                    <a:pt x="173285" y="163"/>
                  </a:lnTo>
                  <a:lnTo>
                    <a:pt x="113204" y="4417"/>
                  </a:lnTo>
                  <a:lnTo>
                    <a:pt x="62711" y="23094"/>
                  </a:lnTo>
                  <a:lnTo>
                    <a:pt x="23094" y="62711"/>
                  </a:lnTo>
                  <a:lnTo>
                    <a:pt x="4415" y="113204"/>
                  </a:lnTo>
                  <a:lnTo>
                    <a:pt x="162" y="173285"/>
                  </a:lnTo>
                  <a:lnTo>
                    <a:pt x="0" y="213678"/>
                  </a:lnTo>
                  <a:lnTo>
                    <a:pt x="3" y="718194"/>
                  </a:lnTo>
                  <a:lnTo>
                    <a:pt x="177" y="758987"/>
                  </a:lnTo>
                  <a:lnTo>
                    <a:pt x="4421" y="818682"/>
                  </a:lnTo>
                  <a:lnTo>
                    <a:pt x="23094" y="869160"/>
                  </a:lnTo>
                  <a:lnTo>
                    <a:pt x="62711" y="908777"/>
                  </a:lnTo>
                  <a:lnTo>
                    <a:pt x="113189" y="927455"/>
                  </a:lnTo>
                  <a:lnTo>
                    <a:pt x="172885" y="931709"/>
                  </a:lnTo>
                  <a:lnTo>
                    <a:pt x="213678" y="931873"/>
                  </a:lnTo>
                  <a:lnTo>
                    <a:pt x="1955358" y="931873"/>
                  </a:lnTo>
                  <a:lnTo>
                    <a:pt x="1996700" y="931709"/>
                  </a:lnTo>
                  <a:lnTo>
                    <a:pt x="2056781" y="927455"/>
                  </a:lnTo>
                  <a:lnTo>
                    <a:pt x="2107274" y="908777"/>
                  </a:lnTo>
                  <a:lnTo>
                    <a:pt x="2146891" y="869160"/>
                  </a:lnTo>
                  <a:lnTo>
                    <a:pt x="2165570" y="818667"/>
                  </a:lnTo>
                  <a:lnTo>
                    <a:pt x="2169824" y="758586"/>
                  </a:lnTo>
                  <a:lnTo>
                    <a:pt x="2169986" y="718194"/>
                  </a:lnTo>
                  <a:lnTo>
                    <a:pt x="2169982" y="213678"/>
                  </a:lnTo>
                  <a:lnTo>
                    <a:pt x="2169808" y="172885"/>
                  </a:lnTo>
                  <a:lnTo>
                    <a:pt x="2165565" y="113189"/>
                  </a:lnTo>
                  <a:lnTo>
                    <a:pt x="2146891" y="62711"/>
                  </a:lnTo>
                  <a:lnTo>
                    <a:pt x="2107274" y="23094"/>
                  </a:lnTo>
                  <a:lnTo>
                    <a:pt x="2056796" y="4417"/>
                  </a:lnTo>
                  <a:lnTo>
                    <a:pt x="1997101" y="163"/>
                  </a:lnTo>
                  <a:lnTo>
                    <a:pt x="1956307" y="0"/>
                  </a:lnTo>
                  <a:close/>
                </a:path>
              </a:pathLst>
            </a:custGeom>
            <a:solidFill>
              <a:srgbClr val="436232"/>
            </a:solidFill>
          </p:spPr>
          <p:txBody>
            <a:bodyPr wrap="square" lIns="0" tIns="0" rIns="0" bIns="0" rtlCol="0"/>
            <a:lstStyle/>
            <a:p>
              <a:endParaRPr/>
            </a:p>
          </p:txBody>
        </p:sp>
      </p:grpSp>
      <p:sp>
        <p:nvSpPr>
          <p:cNvPr id="48" name="object 48"/>
          <p:cNvSpPr txBox="1"/>
          <p:nvPr/>
        </p:nvSpPr>
        <p:spPr>
          <a:xfrm>
            <a:off x="10877020" y="9411096"/>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2009</a:t>
            </a:r>
            <a:endParaRPr sz="2950">
              <a:latin typeface="Arial Black"/>
              <a:cs typeface="Arial Black"/>
            </a:endParaRPr>
          </a:p>
        </p:txBody>
      </p:sp>
      <p:sp>
        <p:nvSpPr>
          <p:cNvPr id="49" name="object 49"/>
          <p:cNvSpPr txBox="1"/>
          <p:nvPr/>
        </p:nvSpPr>
        <p:spPr>
          <a:xfrm>
            <a:off x="10667603" y="7515866"/>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3.0</a:t>
            </a:r>
            <a:endParaRPr sz="2300">
              <a:latin typeface="Arial"/>
              <a:cs typeface="Arial"/>
            </a:endParaRPr>
          </a:p>
        </p:txBody>
      </p:sp>
      <p:sp>
        <p:nvSpPr>
          <p:cNvPr id="50" name="object 50"/>
          <p:cNvSpPr txBox="1"/>
          <p:nvPr/>
        </p:nvSpPr>
        <p:spPr>
          <a:xfrm>
            <a:off x="13798398" y="9432039"/>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2013</a:t>
            </a:r>
            <a:endParaRPr sz="2950">
              <a:latin typeface="Arial Black"/>
              <a:cs typeface="Arial Black"/>
            </a:endParaRPr>
          </a:p>
        </p:txBody>
      </p:sp>
      <p:sp>
        <p:nvSpPr>
          <p:cNvPr id="51" name="object 51"/>
          <p:cNvSpPr txBox="1"/>
          <p:nvPr/>
        </p:nvSpPr>
        <p:spPr>
          <a:xfrm>
            <a:off x="13630864" y="7494924"/>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4.0</a:t>
            </a:r>
            <a:endParaRPr sz="2300">
              <a:latin typeface="Arial"/>
              <a:cs typeface="Arial"/>
            </a:endParaRPr>
          </a:p>
        </p:txBody>
      </p:sp>
      <p:sp>
        <p:nvSpPr>
          <p:cNvPr id="52" name="object 52"/>
          <p:cNvSpPr txBox="1"/>
          <p:nvPr/>
        </p:nvSpPr>
        <p:spPr>
          <a:xfrm>
            <a:off x="15892575" y="9432039"/>
            <a:ext cx="1931670" cy="478155"/>
          </a:xfrm>
          <a:prstGeom prst="rect">
            <a:avLst/>
          </a:prstGeom>
        </p:spPr>
        <p:txBody>
          <a:bodyPr vert="horz" wrap="square" lIns="0" tIns="14604" rIns="0" bIns="0" rtlCol="0">
            <a:spAutoFit/>
          </a:bodyPr>
          <a:lstStyle/>
          <a:p>
            <a:pPr marL="12700">
              <a:lnSpc>
                <a:spcPct val="100000"/>
              </a:lnSpc>
              <a:spcBef>
                <a:spcPts val="114"/>
              </a:spcBef>
            </a:pPr>
            <a:r>
              <a:rPr sz="2950" dirty="0">
                <a:latin typeface="Arial Black"/>
                <a:cs typeface="Arial Black"/>
              </a:rPr>
              <a:t>Mar </a:t>
            </a:r>
            <a:r>
              <a:rPr sz="2950" spc="-20" dirty="0">
                <a:latin typeface="Arial Black"/>
                <a:cs typeface="Arial Black"/>
              </a:rPr>
              <a:t>2016</a:t>
            </a:r>
            <a:endParaRPr sz="2950">
              <a:latin typeface="Arial Black"/>
              <a:cs typeface="Arial Black"/>
            </a:endParaRPr>
          </a:p>
        </p:txBody>
      </p:sp>
      <p:sp>
        <p:nvSpPr>
          <p:cNvPr id="53" name="object 53"/>
          <p:cNvSpPr txBox="1"/>
          <p:nvPr/>
        </p:nvSpPr>
        <p:spPr>
          <a:xfrm>
            <a:off x="16133405" y="7494924"/>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4.3</a:t>
            </a:r>
            <a:endParaRPr sz="2300">
              <a:latin typeface="Arial"/>
              <a:cs typeface="Arial"/>
            </a:endParaRPr>
          </a:p>
        </p:txBody>
      </p:sp>
      <p:sp>
        <p:nvSpPr>
          <p:cNvPr id="54" name="object 54"/>
          <p:cNvSpPr txBox="1"/>
          <p:nvPr/>
        </p:nvSpPr>
        <p:spPr>
          <a:xfrm>
            <a:off x="6531603" y="9432039"/>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2004</a:t>
            </a:r>
            <a:endParaRPr sz="2950">
              <a:latin typeface="Arial Black"/>
              <a:cs typeface="Arial Black"/>
            </a:endParaRPr>
          </a:p>
        </p:txBody>
      </p:sp>
      <p:sp>
        <p:nvSpPr>
          <p:cNvPr id="55" name="object 55"/>
          <p:cNvSpPr txBox="1"/>
          <p:nvPr/>
        </p:nvSpPr>
        <p:spPr>
          <a:xfrm>
            <a:off x="6322185" y="7494924"/>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1.0</a:t>
            </a:r>
            <a:endParaRPr sz="2300">
              <a:latin typeface="Arial"/>
              <a:cs typeface="Arial"/>
            </a:endParaRPr>
          </a:p>
        </p:txBody>
      </p:sp>
      <p:sp>
        <p:nvSpPr>
          <p:cNvPr id="56" name="object 56"/>
          <p:cNvSpPr txBox="1"/>
          <p:nvPr/>
        </p:nvSpPr>
        <p:spPr>
          <a:xfrm>
            <a:off x="8374479" y="9411096"/>
            <a:ext cx="1031240" cy="478155"/>
          </a:xfrm>
          <a:prstGeom prst="rect">
            <a:avLst/>
          </a:prstGeom>
        </p:spPr>
        <p:txBody>
          <a:bodyPr vert="horz" wrap="square" lIns="0" tIns="14604" rIns="0" bIns="0" rtlCol="0">
            <a:spAutoFit/>
          </a:bodyPr>
          <a:lstStyle/>
          <a:p>
            <a:pPr marL="12700">
              <a:lnSpc>
                <a:spcPct val="100000"/>
              </a:lnSpc>
              <a:spcBef>
                <a:spcPts val="114"/>
              </a:spcBef>
            </a:pPr>
            <a:r>
              <a:rPr sz="2950" spc="-20" dirty="0">
                <a:latin typeface="Arial Black"/>
                <a:cs typeface="Arial Black"/>
              </a:rPr>
              <a:t>2006</a:t>
            </a:r>
            <a:endParaRPr sz="2950">
              <a:latin typeface="Arial Black"/>
              <a:cs typeface="Arial Black"/>
            </a:endParaRPr>
          </a:p>
        </p:txBody>
      </p:sp>
      <p:sp>
        <p:nvSpPr>
          <p:cNvPr id="57" name="object 57"/>
          <p:cNvSpPr txBox="1"/>
          <p:nvPr/>
        </p:nvSpPr>
        <p:spPr>
          <a:xfrm>
            <a:off x="8165061" y="7515866"/>
            <a:ext cx="1442720" cy="377825"/>
          </a:xfrm>
          <a:prstGeom prst="rect">
            <a:avLst/>
          </a:prstGeom>
        </p:spPr>
        <p:txBody>
          <a:bodyPr vert="horz" wrap="square" lIns="0" tIns="13335" rIns="0" bIns="0" rtlCol="0">
            <a:spAutoFit/>
          </a:bodyPr>
          <a:lstStyle/>
          <a:p>
            <a:pPr marL="12700">
              <a:lnSpc>
                <a:spcPct val="100000"/>
              </a:lnSpc>
              <a:spcBef>
                <a:spcPts val="105"/>
              </a:spcBef>
            </a:pPr>
            <a:r>
              <a:rPr sz="2300" b="1" dirty="0">
                <a:latin typeface="Arial"/>
                <a:cs typeface="Arial"/>
              </a:rPr>
              <a:t>Spring</a:t>
            </a:r>
            <a:r>
              <a:rPr sz="2300" b="1" spc="-15" dirty="0">
                <a:latin typeface="Arial"/>
                <a:cs typeface="Arial"/>
              </a:rPr>
              <a:t> </a:t>
            </a:r>
            <a:r>
              <a:rPr sz="2300" b="1" spc="-25" dirty="0">
                <a:latin typeface="Arial"/>
                <a:cs typeface="Arial"/>
              </a:rPr>
              <a:t>2.0</a:t>
            </a:r>
            <a:endParaRPr sz="2300">
              <a:latin typeface="Arial"/>
              <a:cs typeface="Arial"/>
            </a:endParaRPr>
          </a:p>
        </p:txBody>
      </p:sp>
      <p:sp>
        <p:nvSpPr>
          <p:cNvPr id="58" name="object 58"/>
          <p:cNvSpPr/>
          <p:nvPr/>
        </p:nvSpPr>
        <p:spPr>
          <a:xfrm>
            <a:off x="331879" y="4968417"/>
            <a:ext cx="2170430" cy="932180"/>
          </a:xfrm>
          <a:custGeom>
            <a:avLst/>
            <a:gdLst/>
            <a:ahLst/>
            <a:cxnLst/>
            <a:rect l="l" t="t" r="r" b="b"/>
            <a:pathLst>
              <a:path w="2170430" h="932179">
                <a:moveTo>
                  <a:pt x="1956307" y="0"/>
                </a:moveTo>
                <a:lnTo>
                  <a:pt x="214628" y="0"/>
                </a:lnTo>
                <a:lnTo>
                  <a:pt x="173285" y="163"/>
                </a:lnTo>
                <a:lnTo>
                  <a:pt x="113204" y="4417"/>
                </a:lnTo>
                <a:lnTo>
                  <a:pt x="62711" y="23094"/>
                </a:lnTo>
                <a:lnTo>
                  <a:pt x="23094" y="62711"/>
                </a:lnTo>
                <a:lnTo>
                  <a:pt x="4415" y="113204"/>
                </a:lnTo>
                <a:lnTo>
                  <a:pt x="162" y="173285"/>
                </a:lnTo>
                <a:lnTo>
                  <a:pt x="0" y="213677"/>
                </a:lnTo>
                <a:lnTo>
                  <a:pt x="3" y="718193"/>
                </a:lnTo>
                <a:lnTo>
                  <a:pt x="177" y="758986"/>
                </a:lnTo>
                <a:lnTo>
                  <a:pt x="4421" y="818682"/>
                </a:lnTo>
                <a:lnTo>
                  <a:pt x="23094" y="869160"/>
                </a:lnTo>
                <a:lnTo>
                  <a:pt x="62711" y="908777"/>
                </a:lnTo>
                <a:lnTo>
                  <a:pt x="113189" y="927454"/>
                </a:lnTo>
                <a:lnTo>
                  <a:pt x="172885" y="931708"/>
                </a:lnTo>
                <a:lnTo>
                  <a:pt x="213678" y="931872"/>
                </a:lnTo>
                <a:lnTo>
                  <a:pt x="1955358" y="931872"/>
                </a:lnTo>
                <a:lnTo>
                  <a:pt x="1996700" y="931708"/>
                </a:lnTo>
                <a:lnTo>
                  <a:pt x="2056781" y="927454"/>
                </a:lnTo>
                <a:lnTo>
                  <a:pt x="2107275" y="908777"/>
                </a:lnTo>
                <a:lnTo>
                  <a:pt x="2146891" y="869160"/>
                </a:lnTo>
                <a:lnTo>
                  <a:pt x="2165570" y="818667"/>
                </a:lnTo>
                <a:lnTo>
                  <a:pt x="2169824" y="758586"/>
                </a:lnTo>
                <a:lnTo>
                  <a:pt x="2169986" y="718193"/>
                </a:lnTo>
                <a:lnTo>
                  <a:pt x="2169982" y="213677"/>
                </a:lnTo>
                <a:lnTo>
                  <a:pt x="2169808" y="172884"/>
                </a:lnTo>
                <a:lnTo>
                  <a:pt x="2165565" y="113189"/>
                </a:lnTo>
                <a:lnTo>
                  <a:pt x="2146891" y="62711"/>
                </a:lnTo>
                <a:lnTo>
                  <a:pt x="2107275" y="23094"/>
                </a:lnTo>
                <a:lnTo>
                  <a:pt x="2056796" y="4417"/>
                </a:lnTo>
                <a:lnTo>
                  <a:pt x="1997101" y="163"/>
                </a:lnTo>
                <a:lnTo>
                  <a:pt x="1956307" y="0"/>
                </a:lnTo>
                <a:close/>
              </a:path>
            </a:pathLst>
          </a:custGeom>
          <a:solidFill>
            <a:srgbClr val="C15E17"/>
          </a:solidFill>
        </p:spPr>
        <p:txBody>
          <a:bodyPr wrap="square" lIns="0" tIns="0" rIns="0" bIns="0" rtlCol="0"/>
          <a:lstStyle/>
          <a:p>
            <a:endParaRPr/>
          </a:p>
        </p:txBody>
      </p:sp>
      <p:sp>
        <p:nvSpPr>
          <p:cNvPr id="59" name="object 59"/>
          <p:cNvSpPr txBox="1"/>
          <p:nvPr/>
        </p:nvSpPr>
        <p:spPr>
          <a:xfrm>
            <a:off x="584140" y="4395542"/>
            <a:ext cx="2644140" cy="1273810"/>
          </a:xfrm>
          <a:prstGeom prst="rect">
            <a:avLst/>
          </a:prstGeom>
        </p:spPr>
        <p:txBody>
          <a:bodyPr vert="horz" wrap="square" lIns="0" tIns="14604" rIns="0" bIns="0" rtlCol="0">
            <a:spAutoFit/>
          </a:bodyPr>
          <a:lstStyle/>
          <a:p>
            <a:pPr marL="1624965">
              <a:lnSpc>
                <a:spcPct val="100000"/>
              </a:lnSpc>
              <a:spcBef>
                <a:spcPts val="114"/>
              </a:spcBef>
            </a:pPr>
            <a:r>
              <a:rPr sz="2950" spc="-20" dirty="0">
                <a:latin typeface="Arial Black"/>
                <a:cs typeface="Arial Black"/>
              </a:rPr>
              <a:t>1999</a:t>
            </a:r>
            <a:endParaRPr sz="2950">
              <a:latin typeface="Arial Black"/>
              <a:cs typeface="Arial Black"/>
            </a:endParaRPr>
          </a:p>
          <a:p>
            <a:pPr marL="12700">
              <a:lnSpc>
                <a:spcPct val="100000"/>
              </a:lnSpc>
              <a:spcBef>
                <a:spcPts val="2730"/>
              </a:spcBef>
            </a:pPr>
            <a:r>
              <a:rPr sz="2950" dirty="0">
                <a:solidFill>
                  <a:srgbClr val="FFFFFF"/>
                </a:solidFill>
                <a:latin typeface="Arial Black"/>
                <a:cs typeface="Arial Black"/>
              </a:rPr>
              <a:t>Java</a:t>
            </a:r>
            <a:r>
              <a:rPr sz="2950" spc="-120" dirty="0">
                <a:solidFill>
                  <a:srgbClr val="FFFFFF"/>
                </a:solidFill>
                <a:latin typeface="Arial Black"/>
                <a:cs typeface="Arial Black"/>
              </a:rPr>
              <a:t> </a:t>
            </a:r>
            <a:r>
              <a:rPr sz="2950" spc="-35" dirty="0">
                <a:solidFill>
                  <a:srgbClr val="FFFFFF"/>
                </a:solidFill>
                <a:latin typeface="Arial Black"/>
                <a:cs typeface="Arial Black"/>
              </a:rPr>
              <a:t>EE</a:t>
            </a:r>
            <a:endParaRPr sz="2950">
              <a:latin typeface="Arial Black"/>
              <a:cs typeface="Arial Black"/>
            </a:endParaRPr>
          </a:p>
        </p:txBody>
      </p:sp>
      <p:sp>
        <p:nvSpPr>
          <p:cNvPr id="60" name="object 60"/>
          <p:cNvSpPr txBox="1"/>
          <p:nvPr/>
        </p:nvSpPr>
        <p:spPr>
          <a:xfrm>
            <a:off x="3725405" y="7662458"/>
            <a:ext cx="1344930" cy="478155"/>
          </a:xfrm>
          <a:prstGeom prst="rect">
            <a:avLst/>
          </a:prstGeom>
        </p:spPr>
        <p:txBody>
          <a:bodyPr vert="horz" wrap="square" lIns="0" tIns="14604" rIns="0" bIns="0" rtlCol="0">
            <a:spAutoFit/>
          </a:bodyPr>
          <a:lstStyle/>
          <a:p>
            <a:pPr marL="12700">
              <a:lnSpc>
                <a:spcPct val="100000"/>
              </a:lnSpc>
              <a:spcBef>
                <a:spcPts val="114"/>
              </a:spcBef>
            </a:pPr>
            <a:r>
              <a:rPr sz="2950" spc="-10" dirty="0">
                <a:solidFill>
                  <a:srgbClr val="FFFFFF"/>
                </a:solidFill>
                <a:latin typeface="Arial Black"/>
                <a:cs typeface="Arial Black"/>
              </a:rPr>
              <a:t>Spring</a:t>
            </a:r>
            <a:endParaRPr sz="2950">
              <a:latin typeface="Arial Black"/>
              <a:cs typeface="Arial Black"/>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7899400" cy="1021080"/>
          </a:xfrm>
          <a:prstGeom prst="rect">
            <a:avLst/>
          </a:prstGeom>
        </p:spPr>
        <p:txBody>
          <a:bodyPr vert="horz" wrap="square" lIns="0" tIns="16510" rIns="0" bIns="0" rtlCol="0">
            <a:spAutoFit/>
          </a:bodyPr>
          <a:lstStyle/>
          <a:p>
            <a:pPr marL="12700">
              <a:lnSpc>
                <a:spcPct val="100000"/>
              </a:lnSpc>
              <a:spcBef>
                <a:spcPts val="130"/>
              </a:spcBef>
            </a:pPr>
            <a:r>
              <a:rPr sz="6500" spc="-190" dirty="0"/>
              <a:t>Development</a:t>
            </a:r>
            <a:r>
              <a:rPr sz="6500" spc="-170" dirty="0"/>
              <a:t> </a:t>
            </a:r>
            <a:r>
              <a:rPr sz="6500" spc="-10" dirty="0"/>
              <a:t>Process</a:t>
            </a:r>
            <a:endParaRPr sz="6500"/>
          </a:p>
        </p:txBody>
      </p:sp>
      <p:sp>
        <p:nvSpPr>
          <p:cNvPr id="3" name="object 3"/>
          <p:cNvSpPr txBox="1"/>
          <p:nvPr/>
        </p:nvSpPr>
        <p:spPr>
          <a:xfrm>
            <a:off x="982034" y="3222803"/>
            <a:ext cx="13823950" cy="4406900"/>
          </a:xfrm>
          <a:prstGeom prst="rect">
            <a:avLst/>
          </a:prstGeom>
        </p:spPr>
        <p:txBody>
          <a:bodyPr vert="horz" wrap="square" lIns="0" tIns="17145" rIns="0" bIns="0" rtlCol="0">
            <a:spAutoFit/>
          </a:bodyPr>
          <a:lstStyle/>
          <a:p>
            <a:pPr marL="734695" indent="-722630">
              <a:lnSpc>
                <a:spcPct val="100000"/>
              </a:lnSpc>
              <a:spcBef>
                <a:spcPts val="135"/>
              </a:spcBef>
              <a:buAutoNum type="arabicPeriod"/>
              <a:tabLst>
                <a:tab pos="734695" algn="l"/>
                <a:tab pos="735330" algn="l"/>
              </a:tabLst>
            </a:pPr>
            <a:r>
              <a:rPr sz="4250" dirty="0">
                <a:latin typeface="Book Antiqua"/>
                <a:cs typeface="Book Antiqua"/>
              </a:rPr>
              <a:t>Enable</a:t>
            </a:r>
            <a:r>
              <a:rPr sz="4250" spc="-25" dirty="0">
                <a:latin typeface="Book Antiqua"/>
                <a:cs typeface="Book Antiqua"/>
              </a:rPr>
              <a:t> </a:t>
            </a:r>
            <a:r>
              <a:rPr sz="4250" dirty="0">
                <a:latin typeface="Book Antiqua"/>
                <a:cs typeface="Book Antiqua"/>
              </a:rPr>
              <a:t>component</a:t>
            </a:r>
            <a:r>
              <a:rPr sz="4250" spc="-20" dirty="0">
                <a:latin typeface="Book Antiqua"/>
                <a:cs typeface="Book Antiqua"/>
              </a:rPr>
              <a:t> </a:t>
            </a:r>
            <a:r>
              <a:rPr sz="4250" dirty="0">
                <a:latin typeface="Book Antiqua"/>
                <a:cs typeface="Book Antiqua"/>
              </a:rPr>
              <a:t>scanning</a:t>
            </a:r>
            <a:r>
              <a:rPr sz="4250" spc="-15" dirty="0">
                <a:latin typeface="Book Antiqua"/>
                <a:cs typeface="Book Antiqua"/>
              </a:rPr>
              <a:t> </a:t>
            </a:r>
            <a:r>
              <a:rPr sz="4250" dirty="0">
                <a:latin typeface="Book Antiqua"/>
                <a:cs typeface="Book Antiqua"/>
              </a:rPr>
              <a:t>in</a:t>
            </a:r>
            <a:r>
              <a:rPr sz="4250" spc="-25" dirty="0">
                <a:latin typeface="Book Antiqua"/>
                <a:cs typeface="Book Antiqua"/>
              </a:rPr>
              <a:t> </a:t>
            </a:r>
            <a:r>
              <a:rPr sz="4250" dirty="0">
                <a:latin typeface="Book Antiqua"/>
                <a:cs typeface="Book Antiqua"/>
              </a:rPr>
              <a:t>Spring</a:t>
            </a:r>
            <a:r>
              <a:rPr sz="4250" spc="-20" dirty="0">
                <a:latin typeface="Book Antiqua"/>
                <a:cs typeface="Book Antiqua"/>
              </a:rPr>
              <a:t> </a:t>
            </a:r>
            <a:r>
              <a:rPr sz="4250" dirty="0">
                <a:latin typeface="Book Antiqua"/>
                <a:cs typeface="Book Antiqua"/>
              </a:rPr>
              <a:t>config</a:t>
            </a:r>
            <a:r>
              <a:rPr sz="4250" spc="-15" dirty="0">
                <a:latin typeface="Book Antiqua"/>
                <a:cs typeface="Book Antiqua"/>
              </a:rPr>
              <a:t> </a:t>
            </a:r>
            <a:r>
              <a:rPr sz="4250" spc="-20" dirty="0">
                <a:latin typeface="Book Antiqua"/>
                <a:cs typeface="Book Antiqua"/>
              </a:rPr>
              <a:t>file</a:t>
            </a:r>
            <a:endParaRPr sz="4250">
              <a:latin typeface="Book Antiqua"/>
              <a:cs typeface="Book Antiqua"/>
            </a:endParaRPr>
          </a:p>
          <a:p>
            <a:pPr>
              <a:lnSpc>
                <a:spcPct val="100000"/>
              </a:lnSpc>
              <a:buFont typeface="Book Antiqua"/>
              <a:buAutoNum type="arabicPeriod"/>
            </a:pPr>
            <a:endParaRPr sz="4700">
              <a:latin typeface="Book Antiqua"/>
              <a:cs typeface="Book Antiqua"/>
            </a:endParaRPr>
          </a:p>
          <a:p>
            <a:pPr marL="734695" indent="-722630">
              <a:lnSpc>
                <a:spcPct val="100000"/>
              </a:lnSpc>
              <a:spcBef>
                <a:spcPts val="3735"/>
              </a:spcBef>
              <a:buAutoNum type="arabicPeriod"/>
              <a:tabLst>
                <a:tab pos="734695" algn="l"/>
                <a:tab pos="735330" algn="l"/>
              </a:tabLst>
            </a:pPr>
            <a:r>
              <a:rPr sz="4250" dirty="0">
                <a:latin typeface="Book Antiqua"/>
                <a:cs typeface="Book Antiqua"/>
              </a:rPr>
              <a:t>Add</a:t>
            </a:r>
            <a:r>
              <a:rPr sz="4250" spc="-20" dirty="0">
                <a:latin typeface="Book Antiqua"/>
                <a:cs typeface="Book Antiqua"/>
              </a:rPr>
              <a:t> </a:t>
            </a:r>
            <a:r>
              <a:rPr sz="4250" dirty="0">
                <a:latin typeface="Book Antiqua"/>
                <a:cs typeface="Book Antiqua"/>
              </a:rPr>
              <a:t>the</a:t>
            </a:r>
            <a:r>
              <a:rPr sz="4250" spc="-5" dirty="0">
                <a:latin typeface="Book Antiqua"/>
                <a:cs typeface="Book Antiqua"/>
              </a:rPr>
              <a:t> </a:t>
            </a:r>
            <a:r>
              <a:rPr sz="4250" dirty="0">
                <a:latin typeface="Book Antiqua"/>
                <a:cs typeface="Book Antiqua"/>
              </a:rPr>
              <a:t>@Component</a:t>
            </a:r>
            <a:r>
              <a:rPr sz="4250" spc="-160" dirty="0">
                <a:latin typeface="Book Antiqua"/>
                <a:cs typeface="Book Antiqua"/>
              </a:rPr>
              <a:t> </a:t>
            </a:r>
            <a:r>
              <a:rPr sz="4250" dirty="0">
                <a:latin typeface="Book Antiqua"/>
                <a:cs typeface="Book Antiqua"/>
              </a:rPr>
              <a:t>Annotation</a:t>
            </a:r>
            <a:r>
              <a:rPr sz="4250" spc="-5" dirty="0">
                <a:latin typeface="Book Antiqua"/>
                <a:cs typeface="Book Antiqua"/>
              </a:rPr>
              <a:t> </a:t>
            </a:r>
            <a:r>
              <a:rPr sz="4250" dirty="0">
                <a:latin typeface="Book Antiqua"/>
                <a:cs typeface="Book Antiqua"/>
              </a:rPr>
              <a:t>to</a:t>
            </a:r>
            <a:r>
              <a:rPr sz="4250" spc="-10" dirty="0">
                <a:latin typeface="Book Antiqua"/>
                <a:cs typeface="Book Antiqua"/>
              </a:rPr>
              <a:t> </a:t>
            </a:r>
            <a:r>
              <a:rPr sz="4250" dirty="0">
                <a:latin typeface="Book Antiqua"/>
                <a:cs typeface="Book Antiqua"/>
              </a:rPr>
              <a:t>your</a:t>
            </a:r>
            <a:r>
              <a:rPr sz="4250" spc="-5" dirty="0">
                <a:latin typeface="Book Antiqua"/>
                <a:cs typeface="Book Antiqua"/>
              </a:rPr>
              <a:t> </a:t>
            </a:r>
            <a:r>
              <a:rPr sz="4250" dirty="0">
                <a:latin typeface="Book Antiqua"/>
                <a:cs typeface="Book Antiqua"/>
              </a:rPr>
              <a:t>Java</a:t>
            </a:r>
            <a:r>
              <a:rPr sz="4250" spc="-5" dirty="0">
                <a:latin typeface="Book Antiqua"/>
                <a:cs typeface="Book Antiqua"/>
              </a:rPr>
              <a:t> </a:t>
            </a:r>
            <a:r>
              <a:rPr sz="4250" spc="-10" dirty="0">
                <a:latin typeface="Book Antiqua"/>
                <a:cs typeface="Book Antiqua"/>
              </a:rPr>
              <a:t>classes</a:t>
            </a:r>
            <a:endParaRPr sz="4250">
              <a:latin typeface="Book Antiqua"/>
              <a:cs typeface="Book Antiqua"/>
            </a:endParaRPr>
          </a:p>
          <a:p>
            <a:pPr>
              <a:lnSpc>
                <a:spcPct val="100000"/>
              </a:lnSpc>
              <a:buFont typeface="Book Antiqua"/>
              <a:buAutoNum type="arabicPeriod"/>
            </a:pPr>
            <a:endParaRPr sz="4700">
              <a:latin typeface="Book Antiqua"/>
              <a:cs typeface="Book Antiqua"/>
            </a:endParaRPr>
          </a:p>
          <a:p>
            <a:pPr marL="734695" indent="-722630">
              <a:lnSpc>
                <a:spcPct val="100000"/>
              </a:lnSpc>
              <a:spcBef>
                <a:spcPts val="3735"/>
              </a:spcBef>
              <a:buAutoNum type="arabicPeriod"/>
              <a:tabLst>
                <a:tab pos="734695" algn="l"/>
                <a:tab pos="735330" algn="l"/>
              </a:tabLst>
            </a:pPr>
            <a:r>
              <a:rPr sz="4250" dirty="0">
                <a:latin typeface="Book Antiqua"/>
                <a:cs typeface="Book Antiqua"/>
              </a:rPr>
              <a:t>Retrieve</a:t>
            </a:r>
            <a:r>
              <a:rPr sz="4250" spc="-25" dirty="0">
                <a:latin typeface="Book Antiqua"/>
                <a:cs typeface="Book Antiqua"/>
              </a:rPr>
              <a:t> </a:t>
            </a:r>
            <a:r>
              <a:rPr sz="4250" dirty="0">
                <a:latin typeface="Book Antiqua"/>
                <a:cs typeface="Book Antiqua"/>
              </a:rPr>
              <a:t>bean</a:t>
            </a:r>
            <a:r>
              <a:rPr sz="4250" spc="-25" dirty="0">
                <a:latin typeface="Book Antiqua"/>
                <a:cs typeface="Book Antiqua"/>
              </a:rPr>
              <a:t> </a:t>
            </a:r>
            <a:r>
              <a:rPr sz="4250" dirty="0">
                <a:latin typeface="Book Antiqua"/>
                <a:cs typeface="Book Antiqua"/>
              </a:rPr>
              <a:t>from</a:t>
            </a:r>
            <a:r>
              <a:rPr sz="4250" spc="-25" dirty="0">
                <a:latin typeface="Book Antiqua"/>
                <a:cs typeface="Book Antiqua"/>
              </a:rPr>
              <a:t> </a:t>
            </a:r>
            <a:r>
              <a:rPr sz="4250" dirty="0">
                <a:latin typeface="Book Antiqua"/>
                <a:cs typeface="Book Antiqua"/>
              </a:rPr>
              <a:t>Spring</a:t>
            </a:r>
            <a:r>
              <a:rPr sz="4250" spc="-20" dirty="0">
                <a:latin typeface="Book Antiqua"/>
                <a:cs typeface="Book Antiqua"/>
              </a:rPr>
              <a:t> </a:t>
            </a:r>
            <a:r>
              <a:rPr sz="4250" spc="-10" dirty="0">
                <a:latin typeface="Book Antiqua"/>
                <a:cs typeface="Book Antiqua"/>
              </a:rPr>
              <a:t>container</a:t>
            </a:r>
            <a:endParaRPr sz="4250">
              <a:latin typeface="Book Antiqua"/>
              <a:cs typeface="Book Antiqua"/>
            </a:endParaRPr>
          </a:p>
        </p:txBody>
      </p:sp>
      <p:sp>
        <p:nvSpPr>
          <p:cNvPr id="4" name="object 4"/>
          <p:cNvSpPr/>
          <p:nvPr/>
        </p:nvSpPr>
        <p:spPr>
          <a:xfrm>
            <a:off x="15521418" y="2546985"/>
            <a:ext cx="3728720" cy="2101850"/>
          </a:xfrm>
          <a:custGeom>
            <a:avLst/>
            <a:gdLst/>
            <a:ahLst/>
            <a:cxnLst/>
            <a:rect l="l" t="t" r="r" b="b"/>
            <a:pathLst>
              <a:path w="3728719" h="2101850">
                <a:moveTo>
                  <a:pt x="440111" y="0"/>
                </a:moveTo>
                <a:lnTo>
                  <a:pt x="400704" y="579"/>
                </a:lnTo>
                <a:lnTo>
                  <a:pt x="358123" y="10786"/>
                </a:lnTo>
                <a:lnTo>
                  <a:pt x="319217" y="29748"/>
                </a:lnTo>
                <a:lnTo>
                  <a:pt x="285300" y="56637"/>
                </a:lnTo>
                <a:lnTo>
                  <a:pt x="257692" y="90622"/>
                </a:lnTo>
                <a:lnTo>
                  <a:pt x="240143" y="125884"/>
                </a:lnTo>
                <a:lnTo>
                  <a:pt x="226229" y="165568"/>
                </a:lnTo>
                <a:lnTo>
                  <a:pt x="213455" y="213846"/>
                </a:lnTo>
                <a:lnTo>
                  <a:pt x="199328" y="274889"/>
                </a:lnTo>
                <a:lnTo>
                  <a:pt x="27909" y="1029115"/>
                </a:lnTo>
                <a:lnTo>
                  <a:pt x="14082" y="1091092"/>
                </a:lnTo>
                <a:lnTo>
                  <a:pt x="4640" y="1140571"/>
                </a:lnTo>
                <a:lnTo>
                  <a:pt x="0" y="1182527"/>
                </a:lnTo>
                <a:lnTo>
                  <a:pt x="580" y="1221933"/>
                </a:lnTo>
                <a:lnTo>
                  <a:pt x="10786" y="1264512"/>
                </a:lnTo>
                <a:lnTo>
                  <a:pt x="29748" y="1303419"/>
                </a:lnTo>
                <a:lnTo>
                  <a:pt x="56635" y="1337335"/>
                </a:lnTo>
                <a:lnTo>
                  <a:pt x="90619" y="1364943"/>
                </a:lnTo>
                <a:lnTo>
                  <a:pt x="125883" y="1382492"/>
                </a:lnTo>
                <a:lnTo>
                  <a:pt x="165569" y="1396407"/>
                </a:lnTo>
                <a:lnTo>
                  <a:pt x="213847" y="1409183"/>
                </a:lnTo>
                <a:lnTo>
                  <a:pt x="3197123" y="2087201"/>
                </a:lnTo>
                <a:lnTo>
                  <a:pt x="3246605" y="2096642"/>
                </a:lnTo>
                <a:lnTo>
                  <a:pt x="3288562" y="2101281"/>
                </a:lnTo>
                <a:lnTo>
                  <a:pt x="3327965" y="2100702"/>
                </a:lnTo>
                <a:lnTo>
                  <a:pt x="3370545" y="2090496"/>
                </a:lnTo>
                <a:lnTo>
                  <a:pt x="3409452" y="2071533"/>
                </a:lnTo>
                <a:lnTo>
                  <a:pt x="3443368" y="2044644"/>
                </a:lnTo>
                <a:lnTo>
                  <a:pt x="3470977" y="2010659"/>
                </a:lnTo>
                <a:lnTo>
                  <a:pt x="3488526" y="1975397"/>
                </a:lnTo>
                <a:lnTo>
                  <a:pt x="3502442" y="1935713"/>
                </a:lnTo>
                <a:lnTo>
                  <a:pt x="3515218" y="1887435"/>
                </a:lnTo>
                <a:lnTo>
                  <a:pt x="3529352" y="1826392"/>
                </a:lnTo>
                <a:lnTo>
                  <a:pt x="3700760" y="1072166"/>
                </a:lnTo>
                <a:lnTo>
                  <a:pt x="3714591" y="1010190"/>
                </a:lnTo>
                <a:lnTo>
                  <a:pt x="3724033" y="960710"/>
                </a:lnTo>
                <a:lnTo>
                  <a:pt x="3728671" y="918754"/>
                </a:lnTo>
                <a:lnTo>
                  <a:pt x="3728089" y="879348"/>
                </a:lnTo>
                <a:lnTo>
                  <a:pt x="3717883" y="836769"/>
                </a:lnTo>
                <a:lnTo>
                  <a:pt x="3698921" y="797862"/>
                </a:lnTo>
                <a:lnTo>
                  <a:pt x="3672034" y="763946"/>
                </a:lnTo>
                <a:lnTo>
                  <a:pt x="3638050" y="736339"/>
                </a:lnTo>
                <a:lnTo>
                  <a:pt x="3602787" y="718789"/>
                </a:lnTo>
                <a:lnTo>
                  <a:pt x="3563103" y="704874"/>
                </a:lnTo>
                <a:lnTo>
                  <a:pt x="3514827" y="692098"/>
                </a:lnTo>
                <a:lnTo>
                  <a:pt x="593502" y="27903"/>
                </a:lnTo>
                <a:lnTo>
                  <a:pt x="531547" y="14080"/>
                </a:lnTo>
                <a:lnTo>
                  <a:pt x="482068" y="4639"/>
                </a:lnTo>
                <a:lnTo>
                  <a:pt x="440111" y="0"/>
                </a:lnTo>
                <a:close/>
              </a:path>
            </a:pathLst>
          </a:custGeom>
          <a:solidFill>
            <a:srgbClr val="5F844C"/>
          </a:solidFill>
        </p:spPr>
        <p:txBody>
          <a:bodyPr wrap="square" lIns="0" tIns="0" rIns="0" bIns="0" rtlCol="0"/>
          <a:lstStyle/>
          <a:p>
            <a:endParaRPr/>
          </a:p>
        </p:txBody>
      </p:sp>
      <p:sp>
        <p:nvSpPr>
          <p:cNvPr id="5" name="object 5"/>
          <p:cNvSpPr txBox="1"/>
          <p:nvPr/>
        </p:nvSpPr>
        <p:spPr>
          <a:xfrm rot="720000">
            <a:off x="15980440" y="3397172"/>
            <a:ext cx="2802727" cy="440055"/>
          </a:xfrm>
          <a:prstGeom prst="rect">
            <a:avLst/>
          </a:prstGeom>
        </p:spPr>
        <p:txBody>
          <a:bodyPr vert="horz" wrap="square" lIns="0" tIns="0" rIns="0" bIns="0" rtlCol="0">
            <a:spAutoFit/>
          </a:bodyPr>
          <a:lstStyle/>
          <a:p>
            <a:pPr>
              <a:lnSpc>
                <a:spcPts val="3465"/>
              </a:lnSpc>
            </a:pPr>
            <a:r>
              <a:rPr sz="5175" b="1" spc="-44" baseline="4830" dirty="0">
                <a:solidFill>
                  <a:srgbClr val="FFFFFF"/>
                </a:solidFill>
                <a:latin typeface="Arial"/>
                <a:cs typeface="Arial"/>
              </a:rPr>
              <a:t>Ste</a:t>
            </a:r>
            <a:r>
              <a:rPr sz="5175" b="1" spc="-44" baseline="3220" dirty="0">
                <a:solidFill>
                  <a:srgbClr val="FFFFFF"/>
                </a:solidFill>
                <a:latin typeface="Arial"/>
                <a:cs typeface="Arial"/>
              </a:rPr>
              <a:t>p</a:t>
            </a:r>
            <a:r>
              <a:rPr sz="5175" b="1" spc="-44" baseline="2415" dirty="0">
                <a:solidFill>
                  <a:srgbClr val="FFFFFF"/>
                </a:solidFill>
                <a:latin typeface="Arial"/>
                <a:cs typeface="Arial"/>
              </a:rPr>
              <a:t>-</a:t>
            </a:r>
            <a:r>
              <a:rPr sz="5175" b="1" spc="-67" baseline="2415" dirty="0">
                <a:solidFill>
                  <a:srgbClr val="FFFFFF"/>
                </a:solidFill>
                <a:latin typeface="Arial"/>
                <a:cs typeface="Arial"/>
              </a:rPr>
              <a:t>B</a:t>
            </a:r>
            <a:r>
              <a:rPr sz="5175" b="1" spc="-67" baseline="1610" dirty="0">
                <a:solidFill>
                  <a:srgbClr val="FFFFFF"/>
                </a:solidFill>
                <a:latin typeface="Arial"/>
                <a:cs typeface="Arial"/>
              </a:rPr>
              <a:t>y-</a:t>
            </a:r>
            <a:r>
              <a:rPr sz="5175" b="1" spc="-30" baseline="1610" dirty="0">
                <a:solidFill>
                  <a:srgbClr val="FFFFFF"/>
                </a:solidFill>
                <a:latin typeface="Arial"/>
                <a:cs typeface="Arial"/>
              </a:rPr>
              <a:t>Ste</a:t>
            </a:r>
            <a:r>
              <a:rPr sz="3450" b="1" spc="-20" dirty="0">
                <a:solidFill>
                  <a:srgbClr val="FFFFFF"/>
                </a:solidFill>
                <a:latin typeface="Arial"/>
                <a:cs typeface="Arial"/>
              </a:rPr>
              <a:t>p</a:t>
            </a:r>
            <a:endParaRPr sz="3450">
              <a:latin typeface="Arial"/>
              <a:cs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560057"/>
            <a:ext cx="18277840" cy="896619"/>
          </a:xfrm>
          <a:prstGeom prst="rect">
            <a:avLst/>
          </a:prstGeom>
        </p:spPr>
        <p:txBody>
          <a:bodyPr vert="horz" wrap="square" lIns="0" tIns="13970" rIns="0" bIns="0" rtlCol="0">
            <a:spAutoFit/>
          </a:bodyPr>
          <a:lstStyle/>
          <a:p>
            <a:pPr marL="12700">
              <a:lnSpc>
                <a:spcPct val="100000"/>
              </a:lnSpc>
              <a:spcBef>
                <a:spcPts val="110"/>
              </a:spcBef>
            </a:pPr>
            <a:r>
              <a:rPr sz="5700" dirty="0"/>
              <a:t>Step</a:t>
            </a:r>
            <a:r>
              <a:rPr sz="5700" spc="-330" dirty="0"/>
              <a:t> </a:t>
            </a:r>
            <a:r>
              <a:rPr sz="5700" spc="175" dirty="0"/>
              <a:t>1:</a:t>
            </a:r>
            <a:r>
              <a:rPr sz="5700" spc="-380" dirty="0"/>
              <a:t> </a:t>
            </a:r>
            <a:r>
              <a:rPr sz="5700" dirty="0"/>
              <a:t>Enable</a:t>
            </a:r>
            <a:r>
              <a:rPr sz="5700" spc="-210" dirty="0"/>
              <a:t> </a:t>
            </a:r>
            <a:r>
              <a:rPr sz="5700" spc="-10" dirty="0"/>
              <a:t>component</a:t>
            </a:r>
            <a:r>
              <a:rPr sz="5700" spc="-215" dirty="0"/>
              <a:t> </a:t>
            </a:r>
            <a:r>
              <a:rPr sz="5700" spc="-45" dirty="0"/>
              <a:t>scanning</a:t>
            </a:r>
            <a:r>
              <a:rPr sz="5700" spc="-215" dirty="0"/>
              <a:t> </a:t>
            </a:r>
            <a:r>
              <a:rPr sz="5700" dirty="0"/>
              <a:t>in</a:t>
            </a:r>
            <a:r>
              <a:rPr sz="5700" spc="-215" dirty="0"/>
              <a:t> </a:t>
            </a:r>
            <a:r>
              <a:rPr sz="5700" dirty="0"/>
              <a:t>Spring</a:t>
            </a:r>
            <a:r>
              <a:rPr sz="5700" spc="-215" dirty="0"/>
              <a:t> </a:t>
            </a:r>
            <a:r>
              <a:rPr sz="5700" spc="-70" dirty="0"/>
              <a:t>config</a:t>
            </a:r>
            <a:r>
              <a:rPr sz="5700" spc="-215" dirty="0"/>
              <a:t> </a:t>
            </a:r>
            <a:r>
              <a:rPr sz="5700" spc="-45" dirty="0"/>
              <a:t>file</a:t>
            </a:r>
            <a:endParaRPr sz="5700" dirty="0"/>
          </a:p>
        </p:txBody>
      </p:sp>
      <p:grpSp>
        <p:nvGrpSpPr>
          <p:cNvPr id="3" name="object 3"/>
          <p:cNvGrpSpPr/>
          <p:nvPr/>
        </p:nvGrpSpPr>
        <p:grpSpPr>
          <a:xfrm>
            <a:off x="1631842" y="3861458"/>
            <a:ext cx="16268700" cy="3217545"/>
            <a:chOff x="1631842" y="3861458"/>
            <a:chExt cx="16268700" cy="3217545"/>
          </a:xfrm>
        </p:grpSpPr>
        <p:sp>
          <p:nvSpPr>
            <p:cNvPr id="4" name="object 4"/>
            <p:cNvSpPr/>
            <p:nvPr/>
          </p:nvSpPr>
          <p:spPr>
            <a:xfrm>
              <a:off x="1809847" y="3976638"/>
              <a:ext cx="15912465" cy="2756535"/>
            </a:xfrm>
            <a:custGeom>
              <a:avLst/>
              <a:gdLst/>
              <a:ahLst/>
              <a:cxnLst/>
              <a:rect l="l" t="t" r="r" b="b"/>
              <a:pathLst>
                <a:path w="15912465" h="2756534">
                  <a:moveTo>
                    <a:pt x="0" y="0"/>
                  </a:moveTo>
                  <a:lnTo>
                    <a:pt x="15912136" y="0"/>
                  </a:lnTo>
                  <a:lnTo>
                    <a:pt x="15912136" y="2756460"/>
                  </a:lnTo>
                  <a:lnTo>
                    <a:pt x="0" y="2756460"/>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631842" y="3861458"/>
              <a:ext cx="16268143" cy="3217179"/>
            </a:xfrm>
            <a:prstGeom prst="rect">
              <a:avLst/>
            </a:prstGeom>
          </p:spPr>
        </p:pic>
      </p:grpSp>
      <p:sp>
        <p:nvSpPr>
          <p:cNvPr id="6" name="object 6"/>
          <p:cNvSpPr txBox="1"/>
          <p:nvPr/>
        </p:nvSpPr>
        <p:spPr>
          <a:xfrm>
            <a:off x="1861588" y="4018591"/>
            <a:ext cx="15666719" cy="2647315"/>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009193"/>
                </a:solidFill>
                <a:latin typeface="Arial"/>
                <a:cs typeface="Arial"/>
              </a:rPr>
              <a:t>&lt;</a:t>
            </a:r>
            <a:r>
              <a:rPr sz="3450" b="1" dirty="0">
                <a:solidFill>
                  <a:srgbClr val="4E9192"/>
                </a:solidFill>
                <a:latin typeface="Arial"/>
                <a:cs typeface="Arial"/>
              </a:rPr>
              <a:t>beans</a:t>
            </a:r>
            <a:r>
              <a:rPr sz="3450" b="1" spc="-10" dirty="0">
                <a:solidFill>
                  <a:srgbClr val="4E9192"/>
                </a:solidFill>
                <a:latin typeface="Arial"/>
                <a:cs typeface="Arial"/>
              </a:rPr>
              <a:t> </a:t>
            </a:r>
            <a:r>
              <a:rPr sz="3450" b="1" dirty="0">
                <a:solidFill>
                  <a:srgbClr val="932192"/>
                </a:solidFill>
                <a:latin typeface="Arial"/>
                <a:cs typeface="Arial"/>
              </a:rPr>
              <a:t>…</a:t>
            </a:r>
            <a:r>
              <a:rPr sz="3450" b="1" spc="-10" dirty="0">
                <a:solidFill>
                  <a:srgbClr val="932192"/>
                </a:solidFill>
                <a:latin typeface="Arial"/>
                <a:cs typeface="Arial"/>
              </a:rPr>
              <a:t> </a:t>
            </a:r>
            <a:r>
              <a:rPr sz="3450" b="1" spc="-50" dirty="0">
                <a:solidFill>
                  <a:srgbClr val="009193"/>
                </a:solidFill>
                <a:latin typeface="Arial"/>
                <a:cs typeface="Arial"/>
              </a:rPr>
              <a:t>&gt;</a:t>
            </a:r>
            <a:endParaRPr sz="3450">
              <a:latin typeface="Arial"/>
              <a:cs typeface="Arial"/>
            </a:endParaRPr>
          </a:p>
          <a:p>
            <a:pPr>
              <a:lnSpc>
                <a:spcPct val="100000"/>
              </a:lnSpc>
              <a:spcBef>
                <a:spcPts val="25"/>
              </a:spcBef>
            </a:pPr>
            <a:endParaRPr sz="3550">
              <a:latin typeface="Arial"/>
              <a:cs typeface="Arial"/>
            </a:endParaRPr>
          </a:p>
          <a:p>
            <a:pPr marL="389255">
              <a:lnSpc>
                <a:spcPct val="100000"/>
              </a:lnSpc>
            </a:pPr>
            <a:r>
              <a:rPr sz="3450" b="1" spc="-10" dirty="0">
                <a:solidFill>
                  <a:srgbClr val="009193"/>
                </a:solidFill>
                <a:latin typeface="Arial"/>
                <a:cs typeface="Arial"/>
              </a:rPr>
              <a:t>&lt;</a:t>
            </a:r>
            <a:r>
              <a:rPr sz="3450" b="1" spc="-10" dirty="0">
                <a:solidFill>
                  <a:srgbClr val="4E9192"/>
                </a:solidFill>
                <a:latin typeface="Arial"/>
                <a:cs typeface="Arial"/>
              </a:rPr>
              <a:t>context:component-</a:t>
            </a:r>
            <a:r>
              <a:rPr sz="3450" b="1" dirty="0">
                <a:solidFill>
                  <a:srgbClr val="4E9192"/>
                </a:solidFill>
                <a:latin typeface="Arial"/>
                <a:cs typeface="Arial"/>
              </a:rPr>
              <a:t>scan</a:t>
            </a:r>
            <a:r>
              <a:rPr sz="3450" b="1" spc="20" dirty="0">
                <a:solidFill>
                  <a:srgbClr val="4E9192"/>
                </a:solidFill>
                <a:latin typeface="Arial"/>
                <a:cs typeface="Arial"/>
              </a:rPr>
              <a:t> </a:t>
            </a:r>
            <a:r>
              <a:rPr sz="3450" b="1" spc="-10" dirty="0">
                <a:solidFill>
                  <a:srgbClr val="932192"/>
                </a:solidFill>
                <a:latin typeface="Arial"/>
                <a:cs typeface="Arial"/>
              </a:rPr>
              <a:t>base-</a:t>
            </a:r>
            <a:r>
              <a:rPr sz="3450" b="1" dirty="0">
                <a:solidFill>
                  <a:srgbClr val="932192"/>
                </a:solidFill>
                <a:latin typeface="Arial"/>
                <a:cs typeface="Arial"/>
              </a:rPr>
              <a:t>package</a:t>
            </a:r>
            <a:r>
              <a:rPr sz="3450" b="1" dirty="0">
                <a:latin typeface="Arial"/>
                <a:cs typeface="Arial"/>
              </a:rPr>
              <a:t>=</a:t>
            </a:r>
            <a:r>
              <a:rPr sz="3450" b="1" i="1" dirty="0">
                <a:solidFill>
                  <a:srgbClr val="3933FF"/>
                </a:solidFill>
                <a:latin typeface="Arial"/>
                <a:cs typeface="Arial"/>
              </a:rPr>
              <a:t>"com.luv2code.springdemo"</a:t>
            </a:r>
            <a:r>
              <a:rPr sz="3450" b="1" i="1" spc="40" dirty="0">
                <a:solidFill>
                  <a:srgbClr val="3933FF"/>
                </a:solidFill>
                <a:latin typeface="Arial"/>
                <a:cs typeface="Arial"/>
              </a:rPr>
              <a:t> </a:t>
            </a:r>
            <a:r>
              <a:rPr sz="3450" b="1" spc="-25" dirty="0">
                <a:solidFill>
                  <a:srgbClr val="009193"/>
                </a:solidFill>
                <a:latin typeface="Arial"/>
                <a:cs typeface="Arial"/>
              </a:rPr>
              <a:t>/&gt;</a:t>
            </a:r>
            <a:endParaRPr sz="3450">
              <a:latin typeface="Arial"/>
              <a:cs typeface="Arial"/>
            </a:endParaRPr>
          </a:p>
          <a:p>
            <a:pPr>
              <a:lnSpc>
                <a:spcPct val="100000"/>
              </a:lnSpc>
              <a:spcBef>
                <a:spcPts val="20"/>
              </a:spcBef>
            </a:pPr>
            <a:endParaRPr sz="3550">
              <a:latin typeface="Arial"/>
              <a:cs typeface="Arial"/>
            </a:endParaRPr>
          </a:p>
          <a:p>
            <a:pPr marL="12700">
              <a:lnSpc>
                <a:spcPct val="100000"/>
              </a:lnSpc>
            </a:pPr>
            <a:r>
              <a:rPr sz="3450" b="1" spc="-10" dirty="0">
                <a:solidFill>
                  <a:srgbClr val="009193"/>
                </a:solidFill>
                <a:latin typeface="Arial"/>
                <a:cs typeface="Arial"/>
              </a:rPr>
              <a:t>&lt;/</a:t>
            </a:r>
            <a:r>
              <a:rPr sz="3450" b="1" spc="-10" dirty="0">
                <a:solidFill>
                  <a:srgbClr val="4E9192"/>
                </a:solidFill>
                <a:latin typeface="Arial"/>
                <a:cs typeface="Arial"/>
              </a:rPr>
              <a:t>beans</a:t>
            </a:r>
            <a:r>
              <a:rPr sz="3450" b="1" spc="-10" dirty="0">
                <a:solidFill>
                  <a:srgbClr val="009193"/>
                </a:solidFill>
                <a:latin typeface="Arial"/>
                <a:cs typeface="Arial"/>
              </a:rPr>
              <a:t>&gt;</a:t>
            </a:r>
            <a:endParaRPr sz="3450">
              <a:latin typeface="Arial"/>
              <a:cs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6117" y="508781"/>
            <a:ext cx="17068800" cy="1769073"/>
          </a:xfrm>
          <a:prstGeom prst="rect">
            <a:avLst/>
          </a:prstGeom>
        </p:spPr>
        <p:txBody>
          <a:bodyPr vert="horz" wrap="square" lIns="0" tIns="14604" rIns="0" bIns="0" rtlCol="0">
            <a:spAutoFit/>
          </a:bodyPr>
          <a:lstStyle/>
          <a:p>
            <a:pPr marL="123825">
              <a:lnSpc>
                <a:spcPct val="100000"/>
              </a:lnSpc>
              <a:spcBef>
                <a:spcPts val="114"/>
              </a:spcBef>
            </a:pPr>
            <a:r>
              <a:rPr sz="5700" spc="175" dirty="0"/>
              <a:t>Step 2: Add the @Component Annotation to your Java classes</a:t>
            </a:r>
          </a:p>
        </p:txBody>
      </p:sp>
      <p:grpSp>
        <p:nvGrpSpPr>
          <p:cNvPr id="3" name="object 3"/>
          <p:cNvGrpSpPr/>
          <p:nvPr/>
        </p:nvGrpSpPr>
        <p:grpSpPr>
          <a:xfrm>
            <a:off x="2827845" y="2631394"/>
            <a:ext cx="13594080" cy="6913880"/>
            <a:chOff x="2827845" y="2631394"/>
            <a:chExt cx="13594080" cy="6913880"/>
          </a:xfrm>
        </p:grpSpPr>
        <p:sp>
          <p:nvSpPr>
            <p:cNvPr id="4" name="object 4"/>
            <p:cNvSpPr/>
            <p:nvPr/>
          </p:nvSpPr>
          <p:spPr>
            <a:xfrm>
              <a:off x="3005850" y="2746574"/>
              <a:ext cx="13237844" cy="6452870"/>
            </a:xfrm>
            <a:custGeom>
              <a:avLst/>
              <a:gdLst/>
              <a:ahLst/>
              <a:cxnLst/>
              <a:rect l="l" t="t" r="r" b="b"/>
              <a:pathLst>
                <a:path w="13237844" h="6452870">
                  <a:moveTo>
                    <a:pt x="0" y="0"/>
                  </a:moveTo>
                  <a:lnTo>
                    <a:pt x="13237738" y="0"/>
                  </a:lnTo>
                  <a:lnTo>
                    <a:pt x="13237738" y="6452683"/>
                  </a:lnTo>
                  <a:lnTo>
                    <a:pt x="0" y="6452683"/>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827845" y="2631394"/>
              <a:ext cx="13593743" cy="6913402"/>
            </a:xfrm>
            <a:prstGeom prst="rect">
              <a:avLst/>
            </a:prstGeom>
          </p:spPr>
        </p:pic>
      </p:grpSp>
      <p:sp>
        <p:nvSpPr>
          <p:cNvPr id="6" name="object 6"/>
          <p:cNvSpPr txBox="1"/>
          <p:nvPr/>
        </p:nvSpPr>
        <p:spPr>
          <a:xfrm>
            <a:off x="3065740" y="2783026"/>
            <a:ext cx="12949555" cy="6447277"/>
          </a:xfrm>
          <a:prstGeom prst="rect">
            <a:avLst/>
          </a:prstGeom>
        </p:spPr>
        <p:txBody>
          <a:bodyPr vert="horz" wrap="square" lIns="0" tIns="14604" rIns="0" bIns="0" rtlCol="0">
            <a:spAutoFit/>
          </a:bodyPr>
          <a:lstStyle/>
          <a:p>
            <a:pPr marL="12700">
              <a:lnSpc>
                <a:spcPct val="100000"/>
              </a:lnSpc>
              <a:spcBef>
                <a:spcPts val="114"/>
              </a:spcBef>
            </a:pPr>
            <a:r>
              <a:rPr sz="4600" b="1" spc="-10" dirty="0">
                <a:latin typeface="Arial"/>
                <a:cs typeface="Arial"/>
              </a:rPr>
              <a:t>@Component(</a:t>
            </a:r>
            <a:r>
              <a:rPr sz="4600" b="1" spc="-10" dirty="0">
                <a:solidFill>
                  <a:srgbClr val="3933FF"/>
                </a:solidFill>
                <a:latin typeface="Arial"/>
                <a:cs typeface="Arial"/>
              </a:rPr>
              <a:t>"</a:t>
            </a:r>
            <a:r>
              <a:rPr lang="en-US" sz="4600" b="1" spc="-10" dirty="0">
                <a:solidFill>
                  <a:srgbClr val="3933FF"/>
                </a:solidFill>
                <a:latin typeface="Arial"/>
                <a:cs typeface="Arial"/>
              </a:rPr>
              <a:t>myCoach</a:t>
            </a:r>
            <a:r>
              <a:rPr sz="4600" b="1" spc="-10" dirty="0">
                <a:solidFill>
                  <a:srgbClr val="3933FF"/>
                </a:solidFill>
                <a:latin typeface="Arial"/>
                <a:cs typeface="Arial"/>
              </a:rPr>
              <a:t>"</a:t>
            </a:r>
            <a:r>
              <a:rPr sz="4600" b="1" spc="-10" dirty="0">
                <a:latin typeface="Arial"/>
                <a:cs typeface="Arial"/>
              </a:rPr>
              <a:t>)</a:t>
            </a:r>
            <a:endParaRPr sz="4600" dirty="0">
              <a:latin typeface="Arial"/>
              <a:cs typeface="Arial"/>
            </a:endParaRPr>
          </a:p>
          <a:p>
            <a:pPr marL="12700">
              <a:lnSpc>
                <a:spcPct val="100000"/>
              </a:lnSpc>
              <a:spcBef>
                <a:spcPts val="5"/>
              </a:spcBef>
            </a:pPr>
            <a:r>
              <a:rPr sz="4600" b="1" dirty="0">
                <a:solidFill>
                  <a:srgbClr val="931A68"/>
                </a:solidFill>
                <a:latin typeface="Arial"/>
                <a:cs typeface="Arial"/>
              </a:rPr>
              <a:t>public</a:t>
            </a:r>
            <a:r>
              <a:rPr sz="4600" b="1" spc="-65" dirty="0">
                <a:solidFill>
                  <a:srgbClr val="931A68"/>
                </a:solidFill>
                <a:latin typeface="Arial"/>
                <a:cs typeface="Arial"/>
              </a:rPr>
              <a:t> </a:t>
            </a:r>
            <a:r>
              <a:rPr sz="4600" b="1" dirty="0">
                <a:solidFill>
                  <a:srgbClr val="931A68"/>
                </a:solidFill>
                <a:latin typeface="Arial"/>
                <a:cs typeface="Arial"/>
              </a:rPr>
              <a:t>class</a:t>
            </a:r>
            <a:r>
              <a:rPr sz="4600" b="1" spc="-70" dirty="0">
                <a:solidFill>
                  <a:srgbClr val="931A68"/>
                </a:solidFill>
                <a:latin typeface="Arial"/>
                <a:cs typeface="Arial"/>
              </a:rPr>
              <a:t> </a:t>
            </a:r>
            <a:r>
              <a:rPr sz="4600" b="1" spc="-10" dirty="0">
                <a:latin typeface="Arial"/>
                <a:cs typeface="Arial"/>
              </a:rPr>
              <a:t>TennisCoach</a:t>
            </a:r>
            <a:r>
              <a:rPr sz="4600" b="1" spc="-45" dirty="0">
                <a:latin typeface="Arial"/>
                <a:cs typeface="Arial"/>
              </a:rPr>
              <a:t> </a:t>
            </a:r>
            <a:r>
              <a:rPr sz="4600" b="1" dirty="0">
                <a:solidFill>
                  <a:srgbClr val="931A68"/>
                </a:solidFill>
                <a:latin typeface="Arial"/>
                <a:cs typeface="Arial"/>
              </a:rPr>
              <a:t>implements</a:t>
            </a:r>
            <a:r>
              <a:rPr sz="4600" b="1" spc="-70" dirty="0">
                <a:solidFill>
                  <a:srgbClr val="931A68"/>
                </a:solidFill>
                <a:latin typeface="Arial"/>
                <a:cs typeface="Arial"/>
              </a:rPr>
              <a:t> </a:t>
            </a:r>
            <a:r>
              <a:rPr sz="4600" b="1" dirty="0">
                <a:latin typeface="Arial"/>
                <a:cs typeface="Arial"/>
              </a:rPr>
              <a:t>Coach</a:t>
            </a:r>
            <a:r>
              <a:rPr sz="4600" b="1" spc="-65" dirty="0">
                <a:latin typeface="Arial"/>
                <a:cs typeface="Arial"/>
              </a:rPr>
              <a:t> </a:t>
            </a:r>
            <a:r>
              <a:rPr sz="4600" b="1" spc="-50" dirty="0">
                <a:latin typeface="Arial"/>
                <a:cs typeface="Arial"/>
              </a:rPr>
              <a:t>{</a:t>
            </a:r>
            <a:endParaRPr sz="4600" dirty="0">
              <a:latin typeface="Arial"/>
              <a:cs typeface="Arial"/>
            </a:endParaRPr>
          </a:p>
          <a:p>
            <a:pPr>
              <a:lnSpc>
                <a:spcPct val="100000"/>
              </a:lnSpc>
              <a:spcBef>
                <a:spcPts val="5"/>
              </a:spcBef>
            </a:pPr>
            <a:endParaRPr sz="4800" dirty="0">
              <a:latin typeface="Arial"/>
              <a:cs typeface="Arial"/>
            </a:endParaRPr>
          </a:p>
          <a:p>
            <a:pPr marL="389255">
              <a:lnSpc>
                <a:spcPct val="100000"/>
              </a:lnSpc>
              <a:spcBef>
                <a:spcPts val="5"/>
              </a:spcBef>
            </a:pPr>
            <a:r>
              <a:rPr sz="4600" b="1" spc="-10" dirty="0">
                <a:latin typeface="Arial"/>
                <a:cs typeface="Arial"/>
              </a:rPr>
              <a:t>@Override</a:t>
            </a:r>
            <a:endParaRPr sz="4600" dirty="0">
              <a:latin typeface="Arial"/>
              <a:cs typeface="Arial"/>
            </a:endParaRPr>
          </a:p>
          <a:p>
            <a:pPr marL="389255">
              <a:lnSpc>
                <a:spcPct val="100000"/>
              </a:lnSpc>
            </a:pPr>
            <a:r>
              <a:rPr sz="4600" b="1" dirty="0">
                <a:solidFill>
                  <a:srgbClr val="931A68"/>
                </a:solidFill>
                <a:latin typeface="Arial"/>
                <a:cs typeface="Arial"/>
              </a:rPr>
              <a:t>public</a:t>
            </a:r>
            <a:r>
              <a:rPr sz="4600" b="1" spc="-50" dirty="0">
                <a:solidFill>
                  <a:srgbClr val="931A68"/>
                </a:solidFill>
                <a:latin typeface="Arial"/>
                <a:cs typeface="Arial"/>
              </a:rPr>
              <a:t> </a:t>
            </a:r>
            <a:r>
              <a:rPr sz="4600" b="1" dirty="0">
                <a:latin typeface="Arial"/>
                <a:cs typeface="Arial"/>
              </a:rPr>
              <a:t>String</a:t>
            </a:r>
            <a:r>
              <a:rPr sz="4600" b="1" spc="-55" dirty="0">
                <a:latin typeface="Arial"/>
                <a:cs typeface="Arial"/>
              </a:rPr>
              <a:t> </a:t>
            </a:r>
            <a:r>
              <a:rPr sz="4600" b="1" dirty="0">
                <a:latin typeface="Arial"/>
                <a:cs typeface="Arial"/>
              </a:rPr>
              <a:t>getDailyWorkout()</a:t>
            </a:r>
            <a:r>
              <a:rPr sz="4600" b="1" spc="-50" dirty="0">
                <a:latin typeface="Arial"/>
                <a:cs typeface="Arial"/>
              </a:rPr>
              <a:t> {</a:t>
            </a:r>
            <a:endParaRPr sz="4600" dirty="0">
              <a:latin typeface="Arial"/>
              <a:cs typeface="Arial"/>
            </a:endParaRPr>
          </a:p>
          <a:p>
            <a:pPr marL="766445">
              <a:lnSpc>
                <a:spcPct val="100000"/>
              </a:lnSpc>
              <a:spcBef>
                <a:spcPts val="5"/>
              </a:spcBef>
            </a:pPr>
            <a:r>
              <a:rPr sz="4600" b="1" dirty="0">
                <a:solidFill>
                  <a:srgbClr val="931A68"/>
                </a:solidFill>
                <a:latin typeface="Arial"/>
                <a:cs typeface="Arial"/>
              </a:rPr>
              <a:t>return</a:t>
            </a:r>
            <a:r>
              <a:rPr sz="4600" b="1" spc="-5" dirty="0">
                <a:solidFill>
                  <a:srgbClr val="931A68"/>
                </a:solidFill>
                <a:latin typeface="Arial"/>
                <a:cs typeface="Arial"/>
              </a:rPr>
              <a:t> </a:t>
            </a:r>
            <a:r>
              <a:rPr sz="4600" b="1" dirty="0">
                <a:solidFill>
                  <a:srgbClr val="3933FF"/>
                </a:solidFill>
                <a:latin typeface="Arial"/>
                <a:cs typeface="Arial"/>
              </a:rPr>
              <a:t>"Practice</a:t>
            </a:r>
            <a:r>
              <a:rPr sz="4600" b="1" spc="-10" dirty="0">
                <a:solidFill>
                  <a:srgbClr val="3933FF"/>
                </a:solidFill>
                <a:latin typeface="Arial"/>
                <a:cs typeface="Arial"/>
              </a:rPr>
              <a:t> </a:t>
            </a:r>
            <a:r>
              <a:rPr sz="4600" b="1" dirty="0">
                <a:solidFill>
                  <a:srgbClr val="3933FF"/>
                </a:solidFill>
                <a:latin typeface="Arial"/>
                <a:cs typeface="Arial"/>
              </a:rPr>
              <a:t>your</a:t>
            </a:r>
            <a:r>
              <a:rPr sz="4600" b="1" spc="-10" dirty="0">
                <a:solidFill>
                  <a:srgbClr val="3933FF"/>
                </a:solidFill>
                <a:latin typeface="Arial"/>
                <a:cs typeface="Arial"/>
              </a:rPr>
              <a:t> </a:t>
            </a:r>
            <a:r>
              <a:rPr sz="4600" b="1" dirty="0">
                <a:solidFill>
                  <a:srgbClr val="3933FF"/>
                </a:solidFill>
                <a:latin typeface="Arial"/>
                <a:cs typeface="Arial"/>
              </a:rPr>
              <a:t>backhand</a:t>
            </a:r>
            <a:r>
              <a:rPr sz="4600" b="1" spc="-10" dirty="0">
                <a:solidFill>
                  <a:srgbClr val="3933FF"/>
                </a:solidFill>
                <a:latin typeface="Arial"/>
                <a:cs typeface="Arial"/>
              </a:rPr>
              <a:t> volley"</a:t>
            </a:r>
            <a:r>
              <a:rPr sz="4600" b="1" spc="-10" dirty="0">
                <a:latin typeface="Arial"/>
                <a:cs typeface="Arial"/>
              </a:rPr>
              <a:t>;</a:t>
            </a:r>
            <a:endParaRPr sz="4600" dirty="0">
              <a:latin typeface="Arial"/>
              <a:cs typeface="Arial"/>
            </a:endParaRPr>
          </a:p>
          <a:p>
            <a:pPr marL="389255">
              <a:lnSpc>
                <a:spcPct val="100000"/>
              </a:lnSpc>
              <a:spcBef>
                <a:spcPts val="5"/>
              </a:spcBef>
            </a:pPr>
            <a:r>
              <a:rPr sz="4600" b="1" spc="5" dirty="0">
                <a:latin typeface="Arial"/>
                <a:cs typeface="Arial"/>
              </a:rPr>
              <a:t>}</a:t>
            </a:r>
            <a:endParaRPr sz="4600" dirty="0">
              <a:latin typeface="Arial"/>
              <a:cs typeface="Arial"/>
            </a:endParaRPr>
          </a:p>
          <a:p>
            <a:pPr>
              <a:lnSpc>
                <a:spcPct val="100000"/>
              </a:lnSpc>
              <a:spcBef>
                <a:spcPts val="10"/>
              </a:spcBef>
            </a:pPr>
            <a:endParaRPr sz="4800" dirty="0">
              <a:latin typeface="Arial"/>
              <a:cs typeface="Arial"/>
            </a:endParaRPr>
          </a:p>
          <a:p>
            <a:pPr marL="12700">
              <a:lnSpc>
                <a:spcPct val="100000"/>
              </a:lnSpc>
            </a:pPr>
            <a:r>
              <a:rPr sz="4600" b="1" spc="5" dirty="0">
                <a:latin typeface="Arial"/>
                <a:cs typeface="Arial"/>
              </a:rPr>
              <a:t>}</a:t>
            </a:r>
            <a:endParaRPr sz="4600" dirty="0">
              <a:latin typeface="Arial"/>
              <a:cs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8610" y="1188815"/>
            <a:ext cx="16273144" cy="893834"/>
          </a:xfrm>
          <a:prstGeom prst="rect">
            <a:avLst/>
          </a:prstGeom>
        </p:spPr>
        <p:txBody>
          <a:bodyPr vert="horz" wrap="square" lIns="0" tIns="16510" rIns="0" bIns="0" rtlCol="0">
            <a:spAutoFit/>
          </a:bodyPr>
          <a:lstStyle/>
          <a:p>
            <a:pPr marL="123825">
              <a:spcBef>
                <a:spcPts val="114"/>
              </a:spcBef>
            </a:pPr>
            <a:r>
              <a:rPr sz="5700" spc="175" dirty="0"/>
              <a:t>Step 3: Retrieve bean from Spring container</a:t>
            </a:r>
          </a:p>
        </p:txBody>
      </p:sp>
      <p:grpSp>
        <p:nvGrpSpPr>
          <p:cNvPr id="3" name="object 3"/>
          <p:cNvGrpSpPr/>
          <p:nvPr/>
        </p:nvGrpSpPr>
        <p:grpSpPr>
          <a:xfrm>
            <a:off x="818610" y="4280906"/>
            <a:ext cx="16776065" cy="2421890"/>
            <a:chOff x="818610" y="4280906"/>
            <a:chExt cx="16776065" cy="2421890"/>
          </a:xfrm>
        </p:grpSpPr>
        <p:sp>
          <p:nvSpPr>
            <p:cNvPr id="4" name="object 4"/>
            <p:cNvSpPr/>
            <p:nvPr/>
          </p:nvSpPr>
          <p:spPr>
            <a:xfrm>
              <a:off x="996615" y="4396085"/>
              <a:ext cx="16419830" cy="1960880"/>
            </a:xfrm>
            <a:custGeom>
              <a:avLst/>
              <a:gdLst/>
              <a:ahLst/>
              <a:cxnLst/>
              <a:rect l="l" t="t" r="r" b="b"/>
              <a:pathLst>
                <a:path w="16419830" h="1960879">
                  <a:moveTo>
                    <a:pt x="0" y="0"/>
                  </a:moveTo>
                  <a:lnTo>
                    <a:pt x="16419492" y="0"/>
                  </a:lnTo>
                  <a:lnTo>
                    <a:pt x="16419492" y="1960673"/>
                  </a:lnTo>
                  <a:lnTo>
                    <a:pt x="0" y="1960673"/>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818610" y="4280906"/>
              <a:ext cx="16775499" cy="2421392"/>
            </a:xfrm>
            <a:prstGeom prst="rect">
              <a:avLst/>
            </a:prstGeom>
          </p:spPr>
        </p:pic>
      </p:grpSp>
      <p:sp>
        <p:nvSpPr>
          <p:cNvPr id="6" name="object 6"/>
          <p:cNvSpPr txBox="1"/>
          <p:nvPr/>
        </p:nvSpPr>
        <p:spPr>
          <a:xfrm>
            <a:off x="1055330" y="5044737"/>
            <a:ext cx="16156305" cy="628650"/>
          </a:xfrm>
          <a:prstGeom prst="rect">
            <a:avLst/>
          </a:prstGeom>
        </p:spPr>
        <p:txBody>
          <a:bodyPr vert="horz" wrap="square" lIns="0" tIns="13335" rIns="0" bIns="0" rtlCol="0">
            <a:spAutoFit/>
          </a:bodyPr>
          <a:lstStyle/>
          <a:p>
            <a:pPr marL="12700">
              <a:lnSpc>
                <a:spcPct val="100000"/>
              </a:lnSpc>
              <a:spcBef>
                <a:spcPts val="105"/>
              </a:spcBef>
            </a:pPr>
            <a:r>
              <a:rPr sz="3950" b="1" dirty="0">
                <a:latin typeface="Arial"/>
                <a:cs typeface="Arial"/>
              </a:rPr>
              <a:t>Coach</a:t>
            </a:r>
            <a:r>
              <a:rPr sz="3950" b="1" spc="-25" dirty="0">
                <a:latin typeface="Arial"/>
                <a:cs typeface="Arial"/>
              </a:rPr>
              <a:t> </a:t>
            </a:r>
            <a:r>
              <a:rPr sz="3950" b="1" dirty="0">
                <a:solidFill>
                  <a:srgbClr val="7E504F"/>
                </a:solidFill>
                <a:latin typeface="Arial"/>
                <a:cs typeface="Arial"/>
              </a:rPr>
              <a:t>theCoach</a:t>
            </a:r>
            <a:r>
              <a:rPr sz="3950" b="1" spc="-25" dirty="0">
                <a:solidFill>
                  <a:srgbClr val="7E504F"/>
                </a:solidFill>
                <a:latin typeface="Arial"/>
                <a:cs typeface="Arial"/>
              </a:rPr>
              <a:t> </a:t>
            </a:r>
            <a:r>
              <a:rPr sz="3950" b="1" dirty="0">
                <a:latin typeface="Arial"/>
                <a:cs typeface="Arial"/>
              </a:rPr>
              <a:t>=</a:t>
            </a:r>
            <a:r>
              <a:rPr sz="3950" b="1" spc="-25" dirty="0">
                <a:latin typeface="Arial"/>
                <a:cs typeface="Arial"/>
              </a:rPr>
              <a:t> </a:t>
            </a:r>
            <a:r>
              <a:rPr sz="3950" b="1" dirty="0" err="1">
                <a:solidFill>
                  <a:srgbClr val="7E504F"/>
                </a:solidFill>
                <a:latin typeface="Arial"/>
                <a:cs typeface="Arial"/>
              </a:rPr>
              <a:t>context</a:t>
            </a:r>
            <a:r>
              <a:rPr sz="3950" b="1" dirty="0" err="1">
                <a:latin typeface="Arial"/>
                <a:cs typeface="Arial"/>
              </a:rPr>
              <a:t>.getBean</a:t>
            </a:r>
            <a:r>
              <a:rPr sz="3950" b="1" dirty="0">
                <a:latin typeface="Arial"/>
                <a:cs typeface="Arial"/>
              </a:rPr>
              <a:t>(</a:t>
            </a:r>
            <a:r>
              <a:rPr sz="3950" b="1" dirty="0">
                <a:solidFill>
                  <a:srgbClr val="3933FF"/>
                </a:solidFill>
                <a:latin typeface="Arial"/>
                <a:cs typeface="Arial"/>
              </a:rPr>
              <a:t>"</a:t>
            </a:r>
            <a:r>
              <a:rPr lang="en-US" sz="3950" b="1" dirty="0" err="1">
                <a:solidFill>
                  <a:srgbClr val="3933FF"/>
                </a:solidFill>
                <a:latin typeface="Arial"/>
                <a:cs typeface="Arial"/>
              </a:rPr>
              <a:t>myCoach</a:t>
            </a:r>
            <a:r>
              <a:rPr sz="3950" b="1" dirty="0">
                <a:solidFill>
                  <a:srgbClr val="3933FF"/>
                </a:solidFill>
                <a:latin typeface="Arial"/>
                <a:cs typeface="Arial"/>
              </a:rPr>
              <a:t>"</a:t>
            </a:r>
            <a:r>
              <a:rPr sz="3950" b="1" dirty="0">
                <a:latin typeface="Arial"/>
                <a:cs typeface="Arial"/>
              </a:rPr>
              <a:t>,</a:t>
            </a:r>
            <a:r>
              <a:rPr sz="3950" b="1" spc="-25" dirty="0">
                <a:latin typeface="Arial"/>
                <a:cs typeface="Arial"/>
              </a:rPr>
              <a:t> </a:t>
            </a:r>
            <a:r>
              <a:rPr sz="3950" b="1" spc="-10" dirty="0">
                <a:latin typeface="Arial"/>
                <a:cs typeface="Arial"/>
              </a:rPr>
              <a:t>Coach.</a:t>
            </a:r>
            <a:r>
              <a:rPr sz="3950" b="1" spc="-10" dirty="0">
                <a:solidFill>
                  <a:srgbClr val="931A68"/>
                </a:solidFill>
                <a:latin typeface="Arial"/>
                <a:cs typeface="Arial"/>
              </a:rPr>
              <a:t>class</a:t>
            </a:r>
            <a:r>
              <a:rPr sz="3950" b="1" spc="-10" dirty="0">
                <a:latin typeface="Arial"/>
                <a:cs typeface="Arial"/>
              </a:rPr>
              <a:t>);</a:t>
            </a:r>
            <a:endParaRPr sz="3950" dirty="0">
              <a:latin typeface="Arial"/>
              <a:cs typeface="Arial"/>
            </a:endParaRPr>
          </a:p>
        </p:txBody>
      </p:sp>
      <p:sp>
        <p:nvSpPr>
          <p:cNvPr id="7" name="object 7"/>
          <p:cNvSpPr txBox="1"/>
          <p:nvPr/>
        </p:nvSpPr>
        <p:spPr>
          <a:xfrm>
            <a:off x="982034" y="2768367"/>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8" name="object 8"/>
          <p:cNvSpPr txBox="1"/>
          <p:nvPr/>
        </p:nvSpPr>
        <p:spPr>
          <a:xfrm>
            <a:off x="1557932" y="2646905"/>
            <a:ext cx="10310495" cy="678815"/>
          </a:xfrm>
          <a:prstGeom prst="rect">
            <a:avLst/>
          </a:prstGeom>
        </p:spPr>
        <p:txBody>
          <a:bodyPr vert="horz" wrap="square" lIns="0" tIns="17145" rIns="0" bIns="0" rtlCol="0">
            <a:spAutoFit/>
          </a:bodyPr>
          <a:lstStyle/>
          <a:p>
            <a:pPr marL="12700">
              <a:lnSpc>
                <a:spcPct val="100000"/>
              </a:lnSpc>
              <a:spcBef>
                <a:spcPts val="135"/>
              </a:spcBef>
            </a:pPr>
            <a:r>
              <a:rPr sz="4250" dirty="0">
                <a:latin typeface="Book Antiqua"/>
                <a:cs typeface="Book Antiqua"/>
              </a:rPr>
              <a:t>Same</a:t>
            </a:r>
            <a:r>
              <a:rPr sz="4250" spc="-30" dirty="0">
                <a:latin typeface="Book Antiqua"/>
                <a:cs typeface="Book Antiqua"/>
              </a:rPr>
              <a:t> </a:t>
            </a:r>
            <a:r>
              <a:rPr sz="4250" dirty="0">
                <a:latin typeface="Book Antiqua"/>
                <a:cs typeface="Book Antiqua"/>
              </a:rPr>
              <a:t>coding</a:t>
            </a:r>
            <a:r>
              <a:rPr sz="4250" spc="-15" dirty="0">
                <a:latin typeface="Book Antiqua"/>
                <a:cs typeface="Book Antiqua"/>
              </a:rPr>
              <a:t> </a:t>
            </a:r>
            <a:r>
              <a:rPr sz="4250" dirty="0">
                <a:latin typeface="Book Antiqua"/>
                <a:cs typeface="Book Antiqua"/>
              </a:rPr>
              <a:t>as</a:t>
            </a:r>
            <a:r>
              <a:rPr sz="4250" spc="-15" dirty="0">
                <a:latin typeface="Book Antiqua"/>
                <a:cs typeface="Book Antiqua"/>
              </a:rPr>
              <a:t> </a:t>
            </a:r>
            <a:r>
              <a:rPr sz="4250" dirty="0">
                <a:latin typeface="Book Antiqua"/>
                <a:cs typeface="Book Antiqua"/>
              </a:rPr>
              <a:t>before</a:t>
            </a:r>
            <a:r>
              <a:rPr sz="4250" spc="-20" dirty="0">
                <a:latin typeface="Book Antiqua"/>
                <a:cs typeface="Book Antiqua"/>
              </a:rPr>
              <a:t> </a:t>
            </a:r>
            <a:r>
              <a:rPr sz="4250" dirty="0">
                <a:latin typeface="Book Antiqua"/>
                <a:cs typeface="Book Antiqua"/>
              </a:rPr>
              <a:t>…</a:t>
            </a:r>
            <a:r>
              <a:rPr sz="4250" spc="-20" dirty="0">
                <a:latin typeface="Book Antiqua"/>
                <a:cs typeface="Book Antiqua"/>
              </a:rPr>
              <a:t> </a:t>
            </a:r>
            <a:r>
              <a:rPr sz="4250" dirty="0">
                <a:latin typeface="Book Antiqua"/>
                <a:cs typeface="Book Antiqua"/>
              </a:rPr>
              <a:t>nothing</a:t>
            </a:r>
            <a:r>
              <a:rPr sz="4250" spc="-10" dirty="0">
                <a:latin typeface="Book Antiqua"/>
                <a:cs typeface="Book Antiqua"/>
              </a:rPr>
              <a:t> changes.</a:t>
            </a:r>
            <a:endParaRPr sz="4250">
              <a:latin typeface="Book Antiqua"/>
              <a:cs typeface="Book Antiqu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4202" y="9998060"/>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3" name="object 3"/>
          <p:cNvSpPr/>
          <p:nvPr/>
        </p:nvSpPr>
        <p:spPr>
          <a:xfrm>
            <a:off x="2984202" y="10056959"/>
            <a:ext cx="14135735" cy="635"/>
          </a:xfrm>
          <a:custGeom>
            <a:avLst/>
            <a:gdLst/>
            <a:ahLst/>
            <a:cxnLst/>
            <a:rect l="l" t="t" r="r" b="b"/>
            <a:pathLst>
              <a:path w="14135735" h="634">
                <a:moveTo>
                  <a:pt x="0" y="0"/>
                </a:moveTo>
                <a:lnTo>
                  <a:pt x="14135695" y="0"/>
                </a:lnTo>
                <a:lnTo>
                  <a:pt x="0" y="104"/>
                </a:lnTo>
                <a:close/>
              </a:path>
            </a:pathLst>
          </a:custGeom>
          <a:ln w="10470">
            <a:solidFill>
              <a:srgbClr val="7996B9"/>
            </a:solidFill>
          </a:ln>
        </p:spPr>
        <p:txBody>
          <a:bodyPr wrap="square" lIns="0" tIns="0" rIns="0" bIns="0" rtlCol="0"/>
          <a:lstStyle/>
          <a:p>
            <a:endParaRPr/>
          </a:p>
        </p:txBody>
      </p:sp>
      <p:sp>
        <p:nvSpPr>
          <p:cNvPr id="4" name="object 4"/>
          <p:cNvSpPr txBox="1">
            <a:spLocks noGrp="1"/>
          </p:cNvSpPr>
          <p:nvPr>
            <p:ph type="title"/>
          </p:nvPr>
        </p:nvSpPr>
        <p:spPr>
          <a:xfrm>
            <a:off x="2203450" y="4206875"/>
            <a:ext cx="14916487" cy="2223686"/>
          </a:xfrm>
          <a:prstGeom prst="rect">
            <a:avLst/>
          </a:prstGeom>
        </p:spPr>
        <p:txBody>
          <a:bodyPr vert="horz" wrap="square" lIns="0" tIns="7620" rIns="0" bIns="0" rtlCol="0">
            <a:spAutoFit/>
          </a:bodyPr>
          <a:lstStyle/>
          <a:p>
            <a:pPr marL="4186554" marR="15240" indent="-4167504" algn="ctr">
              <a:lnSpc>
                <a:spcPct val="100400"/>
              </a:lnSpc>
              <a:spcBef>
                <a:spcPts val="60"/>
              </a:spcBef>
            </a:pPr>
            <a:r>
              <a:rPr sz="7200" spc="-160" dirty="0"/>
              <a:t>@Components</a:t>
            </a:r>
            <a:r>
              <a:rPr sz="7200" spc="-375" dirty="0"/>
              <a:t> </a:t>
            </a:r>
            <a:r>
              <a:rPr lang="en-GB" sz="7200" dirty="0"/>
              <a:t>–</a:t>
            </a:r>
            <a:r>
              <a:rPr sz="7200" spc="-375" dirty="0"/>
              <a:t> </a:t>
            </a:r>
            <a:r>
              <a:rPr sz="7200" spc="-185" dirty="0"/>
              <a:t>Default</a:t>
            </a:r>
            <a:br>
              <a:rPr lang="en-US" sz="7200" spc="-185" dirty="0"/>
            </a:br>
            <a:r>
              <a:rPr sz="7200" spc="-95" dirty="0"/>
              <a:t>Bean</a:t>
            </a:r>
            <a:r>
              <a:rPr sz="7200" spc="-515" dirty="0"/>
              <a:t> </a:t>
            </a:r>
            <a:r>
              <a:rPr sz="7200" spc="-25" dirty="0"/>
              <a:t>ID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2034" y="487808"/>
            <a:ext cx="8109584" cy="1021080"/>
          </a:xfrm>
          <a:prstGeom prst="rect">
            <a:avLst/>
          </a:prstGeom>
        </p:spPr>
        <p:txBody>
          <a:bodyPr vert="horz" wrap="square" lIns="0" tIns="16510" rIns="0" bIns="0" rtlCol="0">
            <a:spAutoFit/>
          </a:bodyPr>
          <a:lstStyle/>
          <a:p>
            <a:pPr marL="12700">
              <a:lnSpc>
                <a:spcPct val="100000"/>
              </a:lnSpc>
              <a:spcBef>
                <a:spcPts val="130"/>
              </a:spcBef>
            </a:pPr>
            <a:r>
              <a:rPr sz="6500" b="1" spc="-680" dirty="0">
                <a:latin typeface="Book Antiqua"/>
                <a:cs typeface="Book Antiqua"/>
              </a:rPr>
              <a:t>W</a:t>
            </a:r>
            <a:r>
              <a:rPr sz="6500" b="1" spc="90" dirty="0">
                <a:latin typeface="Book Antiqua"/>
                <a:cs typeface="Book Antiqua"/>
              </a:rPr>
              <a:t>e</a:t>
            </a:r>
            <a:r>
              <a:rPr sz="6500" b="1" spc="-114" dirty="0">
                <a:latin typeface="Book Antiqua"/>
                <a:cs typeface="Book Antiqua"/>
              </a:rPr>
              <a:t> </a:t>
            </a:r>
            <a:r>
              <a:rPr sz="6500" b="1" spc="-120" dirty="0">
                <a:latin typeface="Book Antiqua"/>
                <a:cs typeface="Book Antiqua"/>
              </a:rPr>
              <a:t>already</a:t>
            </a:r>
            <a:r>
              <a:rPr sz="6500" b="1" spc="-285" dirty="0">
                <a:latin typeface="Book Antiqua"/>
                <a:cs typeface="Book Antiqua"/>
              </a:rPr>
              <a:t> </a:t>
            </a:r>
            <a:r>
              <a:rPr sz="6500" b="1" spc="-20" dirty="0">
                <a:latin typeface="Book Antiqua"/>
                <a:cs typeface="Book Antiqua"/>
              </a:rPr>
              <a:t>learned</a:t>
            </a:r>
            <a:r>
              <a:rPr sz="6500" b="1" spc="-305" dirty="0">
                <a:latin typeface="Book Antiqua"/>
                <a:cs typeface="Book Antiqua"/>
              </a:rPr>
              <a:t> </a:t>
            </a:r>
            <a:r>
              <a:rPr sz="6500" b="1" spc="-50" dirty="0">
                <a:latin typeface="Book Antiqua"/>
                <a:cs typeface="Book Antiqua"/>
              </a:rPr>
              <a:t>…</a:t>
            </a:r>
            <a:endParaRPr sz="6500">
              <a:latin typeface="Book Antiqua"/>
              <a:cs typeface="Book Antiqua"/>
            </a:endParaRPr>
          </a:p>
        </p:txBody>
      </p:sp>
      <p:sp>
        <p:nvSpPr>
          <p:cNvPr id="3" name="object 3"/>
          <p:cNvSpPr txBox="1"/>
          <p:nvPr/>
        </p:nvSpPr>
        <p:spPr>
          <a:xfrm>
            <a:off x="982034" y="2584079"/>
            <a:ext cx="12406630" cy="678815"/>
          </a:xfrm>
          <a:prstGeom prst="rect">
            <a:avLst/>
          </a:prstGeom>
        </p:spPr>
        <p:txBody>
          <a:bodyPr vert="horz" wrap="square" lIns="0" tIns="17145" rIns="0" bIns="0" rtlCol="0">
            <a:spAutoFit/>
          </a:bodyPr>
          <a:lstStyle/>
          <a:p>
            <a:pPr marL="12700">
              <a:lnSpc>
                <a:spcPct val="100000"/>
              </a:lnSpc>
              <a:spcBef>
                <a:spcPts val="135"/>
              </a:spcBef>
              <a:tabLst>
                <a:tab pos="734695" algn="l"/>
              </a:tabLst>
            </a:pPr>
            <a:r>
              <a:rPr sz="4250" spc="-25" dirty="0">
                <a:latin typeface="Palatino Linotype"/>
                <a:cs typeface="Palatino Linotype"/>
              </a:rPr>
              <a:t>1.</a:t>
            </a:r>
            <a:r>
              <a:rPr sz="4250" dirty="0">
                <a:latin typeface="Palatino Linotype"/>
                <a:cs typeface="Palatino Linotype"/>
              </a:rPr>
              <a:t>	Specify the</a:t>
            </a:r>
            <a:r>
              <a:rPr sz="4250" spc="-5" dirty="0">
                <a:latin typeface="Palatino Linotype"/>
                <a:cs typeface="Palatino Linotype"/>
              </a:rPr>
              <a:t> </a:t>
            </a:r>
            <a:r>
              <a:rPr sz="4250" dirty="0">
                <a:latin typeface="Palatino Linotype"/>
                <a:cs typeface="Palatino Linotype"/>
              </a:rPr>
              <a:t>bean</a:t>
            </a:r>
            <a:r>
              <a:rPr sz="4250" spc="-5" dirty="0">
                <a:latin typeface="Palatino Linotype"/>
                <a:cs typeface="Palatino Linotype"/>
              </a:rPr>
              <a:t> </a:t>
            </a:r>
            <a:r>
              <a:rPr sz="4250" dirty="0">
                <a:latin typeface="Palatino Linotype"/>
                <a:cs typeface="Palatino Linotype"/>
              </a:rPr>
              <a:t>id</a:t>
            </a:r>
            <a:r>
              <a:rPr sz="4250" spc="-5" dirty="0">
                <a:latin typeface="Palatino Linotype"/>
                <a:cs typeface="Palatino Linotype"/>
              </a:rPr>
              <a:t> </a:t>
            </a:r>
            <a:r>
              <a:rPr sz="4250" dirty="0">
                <a:latin typeface="Palatino Linotype"/>
                <a:cs typeface="Palatino Linotype"/>
              </a:rPr>
              <a:t>in</a:t>
            </a:r>
            <a:r>
              <a:rPr sz="4250" spc="-5" dirty="0">
                <a:latin typeface="Palatino Linotype"/>
                <a:cs typeface="Palatino Linotype"/>
              </a:rPr>
              <a:t> </a:t>
            </a:r>
            <a:r>
              <a:rPr sz="4250" dirty="0">
                <a:latin typeface="Palatino Linotype"/>
                <a:cs typeface="Palatino Linotype"/>
              </a:rPr>
              <a:t>the</a:t>
            </a:r>
            <a:r>
              <a:rPr sz="4250" spc="-5" dirty="0">
                <a:latin typeface="Palatino Linotype"/>
                <a:cs typeface="Palatino Linotype"/>
              </a:rPr>
              <a:t> </a:t>
            </a:r>
            <a:r>
              <a:rPr sz="4250" dirty="0">
                <a:latin typeface="Palatino Linotype"/>
                <a:cs typeface="Palatino Linotype"/>
              </a:rPr>
              <a:t>component</a:t>
            </a:r>
            <a:r>
              <a:rPr sz="4250" spc="5" dirty="0">
                <a:latin typeface="Palatino Linotype"/>
                <a:cs typeface="Palatino Linotype"/>
              </a:rPr>
              <a:t> </a:t>
            </a:r>
            <a:r>
              <a:rPr sz="4250" spc="-10" dirty="0">
                <a:latin typeface="Palatino Linotype"/>
                <a:cs typeface="Palatino Linotype"/>
              </a:rPr>
              <a:t>annotation</a:t>
            </a:r>
            <a:endParaRPr sz="4250">
              <a:latin typeface="Palatino Linotype"/>
              <a:cs typeface="Palatino Linotype"/>
            </a:endParaRPr>
          </a:p>
        </p:txBody>
      </p:sp>
      <p:pic>
        <p:nvPicPr>
          <p:cNvPr id="4" name="object 4"/>
          <p:cNvPicPr/>
          <p:nvPr/>
        </p:nvPicPr>
        <p:blipFill>
          <a:blip r:embed="rId2" cstate="print"/>
          <a:stretch>
            <a:fillRect/>
          </a:stretch>
        </p:blipFill>
        <p:spPr>
          <a:xfrm>
            <a:off x="2460658" y="4649073"/>
            <a:ext cx="15423614" cy="286902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14224000" cy="1021080"/>
          </a:xfrm>
          <a:prstGeom prst="rect">
            <a:avLst/>
          </a:prstGeom>
        </p:spPr>
        <p:txBody>
          <a:bodyPr vert="horz" wrap="square" lIns="0" tIns="16510" rIns="0" bIns="0" rtlCol="0">
            <a:spAutoFit/>
          </a:bodyPr>
          <a:lstStyle/>
          <a:p>
            <a:pPr marL="12700">
              <a:lnSpc>
                <a:spcPct val="100000"/>
              </a:lnSpc>
              <a:spcBef>
                <a:spcPts val="130"/>
              </a:spcBef>
            </a:pPr>
            <a:r>
              <a:rPr sz="6500" dirty="0">
                <a:latin typeface="Book Antiqua"/>
                <a:cs typeface="Book Antiqua"/>
              </a:rPr>
              <a:t>Spring</a:t>
            </a:r>
            <a:r>
              <a:rPr sz="6500" spc="-275" dirty="0">
                <a:latin typeface="Book Antiqua"/>
                <a:cs typeface="Book Antiqua"/>
              </a:rPr>
              <a:t> </a:t>
            </a:r>
            <a:r>
              <a:rPr sz="6500" spc="-65" dirty="0">
                <a:latin typeface="Book Antiqua"/>
                <a:cs typeface="Book Antiqua"/>
              </a:rPr>
              <a:t>also</a:t>
            </a:r>
            <a:r>
              <a:rPr sz="6500" spc="-275" dirty="0">
                <a:latin typeface="Book Antiqua"/>
                <a:cs typeface="Book Antiqua"/>
              </a:rPr>
              <a:t> </a:t>
            </a:r>
            <a:r>
              <a:rPr sz="6500" spc="-95" dirty="0">
                <a:latin typeface="Book Antiqua"/>
                <a:cs typeface="Book Antiqua"/>
              </a:rPr>
              <a:t>supports</a:t>
            </a:r>
            <a:r>
              <a:rPr sz="6500" spc="-270" dirty="0">
                <a:latin typeface="Book Antiqua"/>
                <a:cs typeface="Book Antiqua"/>
              </a:rPr>
              <a:t> </a:t>
            </a:r>
            <a:r>
              <a:rPr sz="6500" spc="-125" dirty="0">
                <a:latin typeface="Book Antiqua"/>
                <a:cs typeface="Book Antiqua"/>
              </a:rPr>
              <a:t>Default</a:t>
            </a:r>
            <a:r>
              <a:rPr sz="6500" spc="-275" dirty="0">
                <a:latin typeface="Book Antiqua"/>
                <a:cs typeface="Book Antiqua"/>
              </a:rPr>
              <a:t> </a:t>
            </a:r>
            <a:r>
              <a:rPr sz="6500" dirty="0">
                <a:latin typeface="Book Antiqua"/>
                <a:cs typeface="Book Antiqua"/>
              </a:rPr>
              <a:t>Bean</a:t>
            </a:r>
            <a:r>
              <a:rPr sz="6500" spc="-275" dirty="0">
                <a:latin typeface="Book Antiqua"/>
                <a:cs typeface="Book Antiqua"/>
              </a:rPr>
              <a:t> </a:t>
            </a:r>
            <a:r>
              <a:rPr sz="6500" spc="-25" dirty="0">
                <a:latin typeface="Book Antiqua"/>
                <a:cs typeface="Book Antiqua"/>
              </a:rPr>
              <a:t>IDs</a:t>
            </a:r>
            <a:endParaRPr sz="6500">
              <a:latin typeface="Book Antiqua"/>
              <a:cs typeface="Book Antiqua"/>
            </a:endParaRPr>
          </a:p>
        </p:txBody>
      </p:sp>
      <p:sp>
        <p:nvSpPr>
          <p:cNvPr id="3" name="object 3"/>
          <p:cNvSpPr txBox="1"/>
          <p:nvPr/>
        </p:nvSpPr>
        <p:spPr>
          <a:xfrm>
            <a:off x="982034" y="2831192"/>
            <a:ext cx="239395" cy="483234"/>
          </a:xfrm>
          <a:prstGeom prst="rect">
            <a:avLst/>
          </a:prstGeom>
        </p:spPr>
        <p:txBody>
          <a:bodyPr vert="horz" wrap="square" lIns="0" tIns="12700" rIns="0" bIns="0" rtlCol="0">
            <a:spAutoFit/>
          </a:bodyPr>
          <a:lstStyle/>
          <a:p>
            <a:pPr marL="12700">
              <a:lnSpc>
                <a:spcPct val="100000"/>
              </a:lnSpc>
              <a:spcBef>
                <a:spcPts val="100"/>
              </a:spcBef>
            </a:pPr>
            <a:r>
              <a:rPr sz="3000" spc="-215" dirty="0">
                <a:solidFill>
                  <a:srgbClr val="5C86B9"/>
                </a:solidFill>
                <a:latin typeface="Lucida Sans"/>
                <a:cs typeface="Lucida Sans"/>
              </a:rPr>
              <a:t>•</a:t>
            </a:r>
            <a:endParaRPr sz="3000">
              <a:latin typeface="Lucida Sans"/>
              <a:cs typeface="Lucida Sans"/>
            </a:endParaRPr>
          </a:p>
        </p:txBody>
      </p:sp>
      <p:sp>
        <p:nvSpPr>
          <p:cNvPr id="4" name="object 4"/>
          <p:cNvSpPr txBox="1"/>
          <p:nvPr/>
        </p:nvSpPr>
        <p:spPr>
          <a:xfrm>
            <a:off x="1557932" y="2709730"/>
            <a:ext cx="14551660" cy="678815"/>
          </a:xfrm>
          <a:prstGeom prst="rect">
            <a:avLst/>
          </a:prstGeom>
        </p:spPr>
        <p:txBody>
          <a:bodyPr vert="horz" wrap="square" lIns="0" tIns="17145" rIns="0" bIns="0" rtlCol="0">
            <a:spAutoFit/>
          </a:bodyPr>
          <a:lstStyle/>
          <a:p>
            <a:pPr marL="12700">
              <a:lnSpc>
                <a:spcPct val="100000"/>
              </a:lnSpc>
              <a:spcBef>
                <a:spcPts val="135"/>
              </a:spcBef>
              <a:tabLst>
                <a:tab pos="4135120" algn="l"/>
              </a:tabLst>
            </a:pPr>
            <a:r>
              <a:rPr sz="4250" dirty="0">
                <a:latin typeface="Palatino Linotype"/>
                <a:cs typeface="Palatino Linotype"/>
              </a:rPr>
              <a:t>Default</a:t>
            </a:r>
            <a:r>
              <a:rPr sz="4250" spc="-5" dirty="0">
                <a:latin typeface="Palatino Linotype"/>
                <a:cs typeface="Palatino Linotype"/>
              </a:rPr>
              <a:t> </a:t>
            </a:r>
            <a:r>
              <a:rPr sz="4250" dirty="0">
                <a:latin typeface="Palatino Linotype"/>
                <a:cs typeface="Palatino Linotype"/>
              </a:rPr>
              <a:t>bean </a:t>
            </a:r>
            <a:r>
              <a:rPr sz="4250" spc="-25" dirty="0">
                <a:latin typeface="Palatino Linotype"/>
                <a:cs typeface="Palatino Linotype"/>
              </a:rPr>
              <a:t>id:</a:t>
            </a:r>
            <a:r>
              <a:rPr sz="4250" dirty="0">
                <a:latin typeface="Palatino Linotype"/>
                <a:cs typeface="Palatino Linotype"/>
              </a:rPr>
              <a:t>	the</a:t>
            </a:r>
            <a:r>
              <a:rPr sz="4250" spc="-45" dirty="0">
                <a:latin typeface="Palatino Linotype"/>
                <a:cs typeface="Palatino Linotype"/>
              </a:rPr>
              <a:t> </a:t>
            </a:r>
            <a:r>
              <a:rPr sz="4250" dirty="0">
                <a:latin typeface="Palatino Linotype"/>
                <a:cs typeface="Palatino Linotype"/>
              </a:rPr>
              <a:t>class</a:t>
            </a:r>
            <a:r>
              <a:rPr sz="4250" spc="-40" dirty="0">
                <a:latin typeface="Palatino Linotype"/>
                <a:cs typeface="Palatino Linotype"/>
              </a:rPr>
              <a:t> </a:t>
            </a:r>
            <a:r>
              <a:rPr sz="4250" dirty="0">
                <a:latin typeface="Palatino Linotype"/>
                <a:cs typeface="Palatino Linotype"/>
              </a:rPr>
              <a:t>name,</a:t>
            </a:r>
            <a:r>
              <a:rPr sz="4250" spc="-35" dirty="0">
                <a:latin typeface="Palatino Linotype"/>
                <a:cs typeface="Palatino Linotype"/>
              </a:rPr>
              <a:t> </a:t>
            </a:r>
            <a:r>
              <a:rPr sz="4250" b="1" i="1" dirty="0">
                <a:latin typeface="Palatino Linotype"/>
                <a:cs typeface="Palatino Linotype"/>
              </a:rPr>
              <a:t>make</a:t>
            </a:r>
            <a:r>
              <a:rPr sz="4250" b="1" i="1" spc="-40" dirty="0">
                <a:latin typeface="Palatino Linotype"/>
                <a:cs typeface="Palatino Linotype"/>
              </a:rPr>
              <a:t> </a:t>
            </a:r>
            <a:r>
              <a:rPr sz="4250" b="1" i="1" dirty="0">
                <a:latin typeface="Palatino Linotype"/>
                <a:cs typeface="Palatino Linotype"/>
              </a:rPr>
              <a:t>first</a:t>
            </a:r>
            <a:r>
              <a:rPr sz="4250" b="1" i="1" spc="-40" dirty="0">
                <a:latin typeface="Palatino Linotype"/>
                <a:cs typeface="Palatino Linotype"/>
              </a:rPr>
              <a:t> </a:t>
            </a:r>
            <a:r>
              <a:rPr sz="4250" b="1" i="1" dirty="0">
                <a:latin typeface="Palatino Linotype"/>
                <a:cs typeface="Palatino Linotype"/>
              </a:rPr>
              <a:t>letter</a:t>
            </a:r>
            <a:r>
              <a:rPr sz="4250" b="1" i="1" spc="-40" dirty="0">
                <a:latin typeface="Palatino Linotype"/>
                <a:cs typeface="Palatino Linotype"/>
              </a:rPr>
              <a:t> </a:t>
            </a:r>
            <a:r>
              <a:rPr sz="4250" b="1" i="1" dirty="0">
                <a:latin typeface="Palatino Linotype"/>
                <a:cs typeface="Palatino Linotype"/>
              </a:rPr>
              <a:t>lower-</a:t>
            </a:r>
            <a:r>
              <a:rPr sz="4250" b="1" i="1" spc="-20" dirty="0">
                <a:latin typeface="Palatino Linotype"/>
                <a:cs typeface="Palatino Linotype"/>
              </a:rPr>
              <a:t>case</a:t>
            </a:r>
            <a:endParaRPr sz="4250">
              <a:latin typeface="Palatino Linotype"/>
              <a:cs typeface="Palatino Linotype"/>
            </a:endParaRPr>
          </a:p>
        </p:txBody>
      </p:sp>
      <p:pic>
        <p:nvPicPr>
          <p:cNvPr id="5" name="object 5"/>
          <p:cNvPicPr/>
          <p:nvPr/>
        </p:nvPicPr>
        <p:blipFill>
          <a:blip r:embed="rId2" cstate="print"/>
          <a:stretch>
            <a:fillRect/>
          </a:stretch>
        </p:blipFill>
        <p:spPr>
          <a:xfrm>
            <a:off x="2015554" y="5221789"/>
            <a:ext cx="5724657" cy="2398884"/>
          </a:xfrm>
          <a:prstGeom prst="rect">
            <a:avLst/>
          </a:prstGeom>
        </p:spPr>
      </p:pic>
      <p:sp>
        <p:nvSpPr>
          <p:cNvPr id="6" name="object 6"/>
          <p:cNvSpPr txBox="1"/>
          <p:nvPr/>
        </p:nvSpPr>
        <p:spPr>
          <a:xfrm>
            <a:off x="2783026" y="5987117"/>
            <a:ext cx="4184650" cy="829944"/>
          </a:xfrm>
          <a:prstGeom prst="rect">
            <a:avLst/>
          </a:prstGeom>
        </p:spPr>
        <p:txBody>
          <a:bodyPr vert="horz" wrap="square" lIns="0" tIns="15875" rIns="0" bIns="0" rtlCol="0">
            <a:spAutoFit/>
          </a:bodyPr>
          <a:lstStyle/>
          <a:p>
            <a:pPr marL="12700">
              <a:lnSpc>
                <a:spcPct val="100000"/>
              </a:lnSpc>
              <a:spcBef>
                <a:spcPts val="125"/>
              </a:spcBef>
            </a:pPr>
            <a:r>
              <a:rPr sz="5250" b="1" spc="-20" dirty="0">
                <a:solidFill>
                  <a:srgbClr val="FFFFFF"/>
                </a:solidFill>
                <a:latin typeface="Arial"/>
                <a:cs typeface="Arial"/>
              </a:rPr>
              <a:t>TennisCoach</a:t>
            </a:r>
            <a:endParaRPr sz="5250">
              <a:latin typeface="Arial"/>
              <a:cs typeface="Arial"/>
            </a:endParaRPr>
          </a:p>
        </p:txBody>
      </p:sp>
      <p:sp>
        <p:nvSpPr>
          <p:cNvPr id="7" name="object 7"/>
          <p:cNvSpPr txBox="1"/>
          <p:nvPr/>
        </p:nvSpPr>
        <p:spPr>
          <a:xfrm>
            <a:off x="2071006" y="4552606"/>
            <a:ext cx="251904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324863"/>
                </a:solidFill>
                <a:latin typeface="Arial"/>
                <a:cs typeface="Arial"/>
              </a:rPr>
              <a:t>Class</a:t>
            </a:r>
            <a:r>
              <a:rPr sz="3450" b="1" spc="-20" dirty="0">
                <a:solidFill>
                  <a:srgbClr val="324863"/>
                </a:solidFill>
                <a:latin typeface="Arial"/>
                <a:cs typeface="Arial"/>
              </a:rPr>
              <a:t> Name</a:t>
            </a:r>
            <a:endParaRPr sz="3450">
              <a:latin typeface="Arial"/>
              <a:cs typeface="Arial"/>
            </a:endParaRPr>
          </a:p>
        </p:txBody>
      </p:sp>
      <p:sp>
        <p:nvSpPr>
          <p:cNvPr id="8" name="object 8"/>
          <p:cNvSpPr/>
          <p:nvPr/>
        </p:nvSpPr>
        <p:spPr>
          <a:xfrm>
            <a:off x="11743328" y="5221789"/>
            <a:ext cx="5725160" cy="2399030"/>
          </a:xfrm>
          <a:custGeom>
            <a:avLst/>
            <a:gdLst/>
            <a:ahLst/>
            <a:cxnLst/>
            <a:rect l="l" t="t" r="r" b="b"/>
            <a:pathLst>
              <a:path w="5725159" h="2399029">
                <a:moveTo>
                  <a:pt x="5484565" y="0"/>
                </a:moveTo>
                <a:lnTo>
                  <a:pt x="241165" y="0"/>
                </a:lnTo>
                <a:lnTo>
                  <a:pt x="194712" y="183"/>
                </a:lnTo>
                <a:lnTo>
                  <a:pt x="127208" y="4963"/>
                </a:lnTo>
                <a:lnTo>
                  <a:pt x="70470" y="25950"/>
                </a:lnTo>
                <a:lnTo>
                  <a:pt x="25953" y="70465"/>
                </a:lnTo>
                <a:lnTo>
                  <a:pt x="4963" y="127201"/>
                </a:lnTo>
                <a:lnTo>
                  <a:pt x="183" y="194260"/>
                </a:lnTo>
                <a:lnTo>
                  <a:pt x="0" y="240097"/>
                </a:lnTo>
                <a:lnTo>
                  <a:pt x="4" y="2158786"/>
                </a:lnTo>
                <a:lnTo>
                  <a:pt x="183" y="2204173"/>
                </a:lnTo>
                <a:lnTo>
                  <a:pt x="4969" y="2271699"/>
                </a:lnTo>
                <a:lnTo>
                  <a:pt x="25953" y="2328418"/>
                </a:lnTo>
                <a:lnTo>
                  <a:pt x="70470" y="2372933"/>
                </a:lnTo>
                <a:lnTo>
                  <a:pt x="127191" y="2393920"/>
                </a:lnTo>
                <a:lnTo>
                  <a:pt x="194262" y="2398700"/>
                </a:lnTo>
                <a:lnTo>
                  <a:pt x="240097" y="2398884"/>
                </a:lnTo>
                <a:lnTo>
                  <a:pt x="5483497" y="2398884"/>
                </a:lnTo>
                <a:lnTo>
                  <a:pt x="5529952" y="2398700"/>
                </a:lnTo>
                <a:lnTo>
                  <a:pt x="5597459" y="2393920"/>
                </a:lnTo>
                <a:lnTo>
                  <a:pt x="5654197" y="2372933"/>
                </a:lnTo>
                <a:lnTo>
                  <a:pt x="5698711" y="2328418"/>
                </a:lnTo>
                <a:lnTo>
                  <a:pt x="5719700" y="2271682"/>
                </a:lnTo>
                <a:lnTo>
                  <a:pt x="5724479" y="2204623"/>
                </a:lnTo>
                <a:lnTo>
                  <a:pt x="5724663" y="2158786"/>
                </a:lnTo>
                <a:lnTo>
                  <a:pt x="5724659" y="240097"/>
                </a:lnTo>
                <a:lnTo>
                  <a:pt x="5724479" y="194711"/>
                </a:lnTo>
                <a:lnTo>
                  <a:pt x="5719694" y="127184"/>
                </a:lnTo>
                <a:lnTo>
                  <a:pt x="5698711" y="70465"/>
                </a:lnTo>
                <a:lnTo>
                  <a:pt x="5654197" y="25950"/>
                </a:lnTo>
                <a:lnTo>
                  <a:pt x="5597476" y="4963"/>
                </a:lnTo>
                <a:lnTo>
                  <a:pt x="5530402" y="183"/>
                </a:lnTo>
                <a:lnTo>
                  <a:pt x="5484565" y="0"/>
                </a:lnTo>
                <a:close/>
              </a:path>
            </a:pathLst>
          </a:custGeom>
          <a:solidFill>
            <a:srgbClr val="BB484A"/>
          </a:solidFill>
        </p:spPr>
        <p:txBody>
          <a:bodyPr wrap="square" lIns="0" tIns="0" rIns="0" bIns="0" rtlCol="0"/>
          <a:lstStyle/>
          <a:p>
            <a:endParaRPr/>
          </a:p>
        </p:txBody>
      </p:sp>
      <p:sp>
        <p:nvSpPr>
          <p:cNvPr id="9" name="object 9"/>
          <p:cNvSpPr txBox="1"/>
          <p:nvPr/>
        </p:nvSpPr>
        <p:spPr>
          <a:xfrm>
            <a:off x="12583775" y="5987117"/>
            <a:ext cx="4047490" cy="829944"/>
          </a:xfrm>
          <a:prstGeom prst="rect">
            <a:avLst/>
          </a:prstGeom>
        </p:spPr>
        <p:txBody>
          <a:bodyPr vert="horz" wrap="square" lIns="0" tIns="15875" rIns="0" bIns="0" rtlCol="0">
            <a:spAutoFit/>
          </a:bodyPr>
          <a:lstStyle/>
          <a:p>
            <a:pPr marL="12700">
              <a:lnSpc>
                <a:spcPct val="100000"/>
              </a:lnSpc>
              <a:spcBef>
                <a:spcPts val="125"/>
              </a:spcBef>
            </a:pPr>
            <a:r>
              <a:rPr sz="5250" b="1" spc="-10" dirty="0">
                <a:solidFill>
                  <a:srgbClr val="FFFFFF"/>
                </a:solidFill>
                <a:latin typeface="Arial"/>
                <a:cs typeface="Arial"/>
              </a:rPr>
              <a:t>tennisCoach</a:t>
            </a:r>
            <a:endParaRPr sz="5250">
              <a:latin typeface="Arial"/>
              <a:cs typeface="Arial"/>
            </a:endParaRPr>
          </a:p>
        </p:txBody>
      </p:sp>
      <p:sp>
        <p:nvSpPr>
          <p:cNvPr id="10" name="object 10"/>
          <p:cNvSpPr txBox="1"/>
          <p:nvPr/>
        </p:nvSpPr>
        <p:spPr>
          <a:xfrm>
            <a:off x="11798458" y="4552606"/>
            <a:ext cx="322707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324863"/>
                </a:solidFill>
                <a:latin typeface="Arial"/>
                <a:cs typeface="Arial"/>
              </a:rPr>
              <a:t>Default</a:t>
            </a:r>
            <a:r>
              <a:rPr sz="3450" b="1" spc="-5" dirty="0">
                <a:solidFill>
                  <a:srgbClr val="324863"/>
                </a:solidFill>
                <a:latin typeface="Arial"/>
                <a:cs typeface="Arial"/>
              </a:rPr>
              <a:t> </a:t>
            </a:r>
            <a:r>
              <a:rPr sz="3450" b="1" dirty="0">
                <a:solidFill>
                  <a:srgbClr val="324863"/>
                </a:solidFill>
                <a:latin typeface="Arial"/>
                <a:cs typeface="Arial"/>
              </a:rPr>
              <a:t>Bean</a:t>
            </a:r>
            <a:r>
              <a:rPr sz="3450" b="1" spc="-5" dirty="0">
                <a:solidFill>
                  <a:srgbClr val="324863"/>
                </a:solidFill>
                <a:latin typeface="Arial"/>
                <a:cs typeface="Arial"/>
              </a:rPr>
              <a:t> </a:t>
            </a:r>
            <a:r>
              <a:rPr sz="3450" b="1" spc="-35" dirty="0">
                <a:solidFill>
                  <a:srgbClr val="324863"/>
                </a:solidFill>
                <a:latin typeface="Arial"/>
                <a:cs typeface="Arial"/>
              </a:rPr>
              <a:t>Id</a:t>
            </a:r>
            <a:endParaRPr sz="3450">
              <a:latin typeface="Arial"/>
              <a:cs typeface="Arial"/>
            </a:endParaRPr>
          </a:p>
        </p:txBody>
      </p:sp>
      <p:pic>
        <p:nvPicPr>
          <p:cNvPr id="11" name="object 11"/>
          <p:cNvPicPr/>
          <p:nvPr/>
        </p:nvPicPr>
        <p:blipFill>
          <a:blip r:embed="rId3" cstate="print"/>
          <a:stretch>
            <a:fillRect/>
          </a:stretch>
        </p:blipFill>
        <p:spPr>
          <a:xfrm>
            <a:off x="8198766" y="5872754"/>
            <a:ext cx="3086010" cy="104708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183505" cy="1021080"/>
          </a:xfrm>
          <a:prstGeom prst="rect">
            <a:avLst/>
          </a:prstGeom>
        </p:spPr>
        <p:txBody>
          <a:bodyPr vert="horz" wrap="square" lIns="0" tIns="16510" rIns="0" bIns="0" rtlCol="0">
            <a:spAutoFit/>
          </a:bodyPr>
          <a:lstStyle/>
          <a:p>
            <a:pPr marL="12700">
              <a:lnSpc>
                <a:spcPct val="100000"/>
              </a:lnSpc>
              <a:spcBef>
                <a:spcPts val="130"/>
              </a:spcBef>
            </a:pPr>
            <a:r>
              <a:rPr sz="6500" spc="-80" dirty="0">
                <a:latin typeface="Book Antiqua"/>
                <a:cs typeface="Book Antiqua"/>
              </a:rPr>
              <a:t>Code</a:t>
            </a:r>
            <a:r>
              <a:rPr sz="6500" spc="-320" dirty="0">
                <a:latin typeface="Book Antiqua"/>
                <a:cs typeface="Book Antiqua"/>
              </a:rPr>
              <a:t> </a:t>
            </a:r>
            <a:r>
              <a:rPr sz="6500" spc="-114" dirty="0">
                <a:latin typeface="Book Antiqua"/>
                <a:cs typeface="Book Antiqua"/>
              </a:rPr>
              <a:t>example</a:t>
            </a:r>
            <a:endParaRPr sz="6500">
              <a:latin typeface="Book Antiqua"/>
              <a:cs typeface="Book Antiqua"/>
            </a:endParaRPr>
          </a:p>
        </p:txBody>
      </p:sp>
      <p:grpSp>
        <p:nvGrpSpPr>
          <p:cNvPr id="3" name="object 3"/>
          <p:cNvGrpSpPr/>
          <p:nvPr/>
        </p:nvGrpSpPr>
        <p:grpSpPr>
          <a:xfrm>
            <a:off x="952850" y="2198885"/>
            <a:ext cx="14303375" cy="2656840"/>
            <a:chOff x="952850" y="2198885"/>
            <a:chExt cx="14303375" cy="2656840"/>
          </a:xfrm>
        </p:grpSpPr>
        <p:pic>
          <p:nvPicPr>
            <p:cNvPr id="4" name="object 4"/>
            <p:cNvPicPr/>
            <p:nvPr/>
          </p:nvPicPr>
          <p:blipFill>
            <a:blip r:embed="rId2" cstate="print"/>
            <a:stretch>
              <a:fillRect/>
            </a:stretch>
          </p:blipFill>
          <p:spPr>
            <a:xfrm>
              <a:off x="952850" y="2198885"/>
              <a:ext cx="14303229" cy="2656773"/>
            </a:xfrm>
            <a:prstGeom prst="rect">
              <a:avLst/>
            </a:prstGeom>
          </p:spPr>
        </p:pic>
        <p:sp>
          <p:nvSpPr>
            <p:cNvPr id="5" name="object 5"/>
            <p:cNvSpPr/>
            <p:nvPr/>
          </p:nvSpPr>
          <p:spPr>
            <a:xfrm>
              <a:off x="4420416" y="2695981"/>
              <a:ext cx="5807075" cy="675005"/>
            </a:xfrm>
            <a:custGeom>
              <a:avLst/>
              <a:gdLst/>
              <a:ahLst/>
              <a:cxnLst/>
              <a:rect l="l" t="t" r="r" b="b"/>
              <a:pathLst>
                <a:path w="5807075" h="675004">
                  <a:moveTo>
                    <a:pt x="0" y="0"/>
                  </a:moveTo>
                  <a:lnTo>
                    <a:pt x="5806450" y="0"/>
                  </a:lnTo>
                  <a:lnTo>
                    <a:pt x="5806450" y="674809"/>
                  </a:lnTo>
                  <a:lnTo>
                    <a:pt x="0" y="674809"/>
                  </a:lnTo>
                  <a:lnTo>
                    <a:pt x="0" y="0"/>
                  </a:lnTo>
                  <a:close/>
                </a:path>
              </a:pathLst>
            </a:custGeom>
            <a:solidFill>
              <a:srgbClr val="FFFFFF"/>
            </a:solidFill>
          </p:spPr>
          <p:txBody>
            <a:bodyPr wrap="square" lIns="0" tIns="0" rIns="0" bIns="0" rtlCol="0"/>
            <a:lstStyle/>
            <a:p>
              <a:endParaRPr/>
            </a:p>
          </p:txBody>
        </p:sp>
      </p:grpSp>
      <p:pic>
        <p:nvPicPr>
          <p:cNvPr id="6" name="object 6"/>
          <p:cNvPicPr/>
          <p:nvPr/>
        </p:nvPicPr>
        <p:blipFill>
          <a:blip r:embed="rId3" cstate="print"/>
          <a:stretch>
            <a:fillRect/>
          </a:stretch>
        </p:blipFill>
        <p:spPr>
          <a:xfrm>
            <a:off x="2446790" y="6381196"/>
            <a:ext cx="5724657" cy="2398882"/>
          </a:xfrm>
          <a:prstGeom prst="rect">
            <a:avLst/>
          </a:prstGeom>
        </p:spPr>
      </p:pic>
      <p:sp>
        <p:nvSpPr>
          <p:cNvPr id="7" name="object 7"/>
          <p:cNvSpPr txBox="1"/>
          <p:nvPr/>
        </p:nvSpPr>
        <p:spPr>
          <a:xfrm>
            <a:off x="3212332" y="7149385"/>
            <a:ext cx="4184650" cy="829944"/>
          </a:xfrm>
          <a:prstGeom prst="rect">
            <a:avLst/>
          </a:prstGeom>
        </p:spPr>
        <p:txBody>
          <a:bodyPr vert="horz" wrap="square" lIns="0" tIns="15875" rIns="0" bIns="0" rtlCol="0">
            <a:spAutoFit/>
          </a:bodyPr>
          <a:lstStyle/>
          <a:p>
            <a:pPr marL="12700">
              <a:lnSpc>
                <a:spcPct val="100000"/>
              </a:lnSpc>
              <a:spcBef>
                <a:spcPts val="125"/>
              </a:spcBef>
            </a:pPr>
            <a:r>
              <a:rPr sz="5250" b="1" spc="-20" dirty="0">
                <a:solidFill>
                  <a:srgbClr val="FFFFFF"/>
                </a:solidFill>
                <a:latin typeface="Arial"/>
                <a:cs typeface="Arial"/>
              </a:rPr>
              <a:t>TennisCoach</a:t>
            </a:r>
            <a:endParaRPr sz="5250">
              <a:latin typeface="Arial"/>
              <a:cs typeface="Arial"/>
            </a:endParaRPr>
          </a:p>
        </p:txBody>
      </p:sp>
      <p:sp>
        <p:nvSpPr>
          <p:cNvPr id="8" name="object 8"/>
          <p:cNvSpPr txBox="1"/>
          <p:nvPr/>
        </p:nvSpPr>
        <p:spPr>
          <a:xfrm>
            <a:off x="2500312" y="5714874"/>
            <a:ext cx="251904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324863"/>
                </a:solidFill>
                <a:latin typeface="Arial"/>
                <a:cs typeface="Arial"/>
              </a:rPr>
              <a:t>Class</a:t>
            </a:r>
            <a:r>
              <a:rPr sz="3450" b="1" spc="-20" dirty="0">
                <a:solidFill>
                  <a:srgbClr val="324863"/>
                </a:solidFill>
                <a:latin typeface="Arial"/>
                <a:cs typeface="Arial"/>
              </a:rPr>
              <a:t> Name</a:t>
            </a:r>
            <a:endParaRPr sz="3450">
              <a:latin typeface="Arial"/>
              <a:cs typeface="Arial"/>
            </a:endParaRPr>
          </a:p>
        </p:txBody>
      </p:sp>
      <p:sp>
        <p:nvSpPr>
          <p:cNvPr id="9" name="object 9"/>
          <p:cNvSpPr/>
          <p:nvPr/>
        </p:nvSpPr>
        <p:spPr>
          <a:xfrm>
            <a:off x="12174571" y="6381196"/>
            <a:ext cx="5725160" cy="2399030"/>
          </a:xfrm>
          <a:custGeom>
            <a:avLst/>
            <a:gdLst/>
            <a:ahLst/>
            <a:cxnLst/>
            <a:rect l="l" t="t" r="r" b="b"/>
            <a:pathLst>
              <a:path w="5725159" h="2399029">
                <a:moveTo>
                  <a:pt x="5484555" y="0"/>
                </a:moveTo>
                <a:lnTo>
                  <a:pt x="241165" y="0"/>
                </a:lnTo>
                <a:lnTo>
                  <a:pt x="194711" y="183"/>
                </a:lnTo>
                <a:lnTo>
                  <a:pt x="127199" y="4963"/>
                </a:lnTo>
                <a:lnTo>
                  <a:pt x="70461" y="25950"/>
                </a:lnTo>
                <a:lnTo>
                  <a:pt x="25947" y="70464"/>
                </a:lnTo>
                <a:lnTo>
                  <a:pt x="4958" y="127201"/>
                </a:lnTo>
                <a:lnTo>
                  <a:pt x="183" y="194260"/>
                </a:lnTo>
                <a:lnTo>
                  <a:pt x="0" y="240097"/>
                </a:lnTo>
                <a:lnTo>
                  <a:pt x="4" y="2158786"/>
                </a:lnTo>
                <a:lnTo>
                  <a:pt x="183" y="2204172"/>
                </a:lnTo>
                <a:lnTo>
                  <a:pt x="4964" y="2271698"/>
                </a:lnTo>
                <a:lnTo>
                  <a:pt x="25947" y="2328418"/>
                </a:lnTo>
                <a:lnTo>
                  <a:pt x="70461" y="2372933"/>
                </a:lnTo>
                <a:lnTo>
                  <a:pt x="127182" y="2393919"/>
                </a:lnTo>
                <a:lnTo>
                  <a:pt x="194260" y="2398699"/>
                </a:lnTo>
                <a:lnTo>
                  <a:pt x="240097" y="2398882"/>
                </a:lnTo>
                <a:lnTo>
                  <a:pt x="5483487" y="2398882"/>
                </a:lnTo>
                <a:lnTo>
                  <a:pt x="5529941" y="2398699"/>
                </a:lnTo>
                <a:lnTo>
                  <a:pt x="5597453" y="2393919"/>
                </a:lnTo>
                <a:lnTo>
                  <a:pt x="5654191" y="2372933"/>
                </a:lnTo>
                <a:lnTo>
                  <a:pt x="5698705" y="2328418"/>
                </a:lnTo>
                <a:lnTo>
                  <a:pt x="5719694" y="2271681"/>
                </a:lnTo>
                <a:lnTo>
                  <a:pt x="5724469" y="2204622"/>
                </a:lnTo>
                <a:lnTo>
                  <a:pt x="5724652" y="2158786"/>
                </a:lnTo>
                <a:lnTo>
                  <a:pt x="5724648" y="240097"/>
                </a:lnTo>
                <a:lnTo>
                  <a:pt x="5724469" y="194710"/>
                </a:lnTo>
                <a:lnTo>
                  <a:pt x="5719688" y="127184"/>
                </a:lnTo>
                <a:lnTo>
                  <a:pt x="5698705" y="70464"/>
                </a:lnTo>
                <a:lnTo>
                  <a:pt x="5654191" y="25950"/>
                </a:lnTo>
                <a:lnTo>
                  <a:pt x="5597470" y="4963"/>
                </a:lnTo>
                <a:lnTo>
                  <a:pt x="5566903" y="1470"/>
                </a:lnTo>
                <a:lnTo>
                  <a:pt x="5530392" y="183"/>
                </a:lnTo>
                <a:lnTo>
                  <a:pt x="5484555" y="0"/>
                </a:lnTo>
                <a:close/>
              </a:path>
            </a:pathLst>
          </a:custGeom>
          <a:solidFill>
            <a:srgbClr val="BB484A"/>
          </a:solidFill>
        </p:spPr>
        <p:txBody>
          <a:bodyPr wrap="square" lIns="0" tIns="0" rIns="0" bIns="0" rtlCol="0"/>
          <a:lstStyle/>
          <a:p>
            <a:endParaRPr/>
          </a:p>
        </p:txBody>
      </p:sp>
      <p:sp>
        <p:nvSpPr>
          <p:cNvPr id="10" name="object 10"/>
          <p:cNvSpPr txBox="1"/>
          <p:nvPr/>
        </p:nvSpPr>
        <p:spPr>
          <a:xfrm>
            <a:off x="13013081" y="7149385"/>
            <a:ext cx="4047490" cy="829944"/>
          </a:xfrm>
          <a:prstGeom prst="rect">
            <a:avLst/>
          </a:prstGeom>
        </p:spPr>
        <p:txBody>
          <a:bodyPr vert="horz" wrap="square" lIns="0" tIns="15875" rIns="0" bIns="0" rtlCol="0">
            <a:spAutoFit/>
          </a:bodyPr>
          <a:lstStyle/>
          <a:p>
            <a:pPr marL="12700">
              <a:lnSpc>
                <a:spcPct val="100000"/>
              </a:lnSpc>
              <a:spcBef>
                <a:spcPts val="125"/>
              </a:spcBef>
            </a:pPr>
            <a:r>
              <a:rPr sz="5250" b="1" spc="-10" dirty="0">
                <a:solidFill>
                  <a:srgbClr val="FFFFFF"/>
                </a:solidFill>
                <a:latin typeface="Arial"/>
                <a:cs typeface="Arial"/>
              </a:rPr>
              <a:t>tennisCoach</a:t>
            </a:r>
            <a:endParaRPr sz="5250">
              <a:latin typeface="Arial"/>
              <a:cs typeface="Arial"/>
            </a:endParaRPr>
          </a:p>
        </p:txBody>
      </p:sp>
      <p:sp>
        <p:nvSpPr>
          <p:cNvPr id="11" name="object 11"/>
          <p:cNvSpPr txBox="1"/>
          <p:nvPr/>
        </p:nvSpPr>
        <p:spPr>
          <a:xfrm>
            <a:off x="12227765" y="5714874"/>
            <a:ext cx="322707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324863"/>
                </a:solidFill>
                <a:latin typeface="Arial"/>
                <a:cs typeface="Arial"/>
              </a:rPr>
              <a:t>Default</a:t>
            </a:r>
            <a:r>
              <a:rPr sz="3450" b="1" spc="-5" dirty="0">
                <a:solidFill>
                  <a:srgbClr val="324863"/>
                </a:solidFill>
                <a:latin typeface="Arial"/>
                <a:cs typeface="Arial"/>
              </a:rPr>
              <a:t> </a:t>
            </a:r>
            <a:r>
              <a:rPr sz="3450" b="1" dirty="0">
                <a:solidFill>
                  <a:srgbClr val="324863"/>
                </a:solidFill>
                <a:latin typeface="Arial"/>
                <a:cs typeface="Arial"/>
              </a:rPr>
              <a:t>Bean</a:t>
            </a:r>
            <a:r>
              <a:rPr sz="3450" b="1" spc="-5" dirty="0">
                <a:solidFill>
                  <a:srgbClr val="324863"/>
                </a:solidFill>
                <a:latin typeface="Arial"/>
                <a:cs typeface="Arial"/>
              </a:rPr>
              <a:t> </a:t>
            </a:r>
            <a:r>
              <a:rPr sz="3450" b="1" spc="-35" dirty="0">
                <a:solidFill>
                  <a:srgbClr val="324863"/>
                </a:solidFill>
                <a:latin typeface="Arial"/>
                <a:cs typeface="Arial"/>
              </a:rPr>
              <a:t>Id</a:t>
            </a:r>
            <a:endParaRPr sz="3450">
              <a:latin typeface="Arial"/>
              <a:cs typeface="Arial"/>
            </a:endParaRPr>
          </a:p>
        </p:txBody>
      </p:sp>
      <p:pic>
        <p:nvPicPr>
          <p:cNvPr id="12" name="object 12"/>
          <p:cNvPicPr/>
          <p:nvPr/>
        </p:nvPicPr>
        <p:blipFill>
          <a:blip r:embed="rId4" cstate="print"/>
          <a:stretch>
            <a:fillRect/>
          </a:stretch>
        </p:blipFill>
        <p:spPr>
          <a:xfrm>
            <a:off x="8630001" y="7168850"/>
            <a:ext cx="3086007" cy="104708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82034" y="487808"/>
            <a:ext cx="5183505" cy="1021080"/>
          </a:xfrm>
          <a:prstGeom prst="rect">
            <a:avLst/>
          </a:prstGeom>
        </p:spPr>
        <p:txBody>
          <a:bodyPr vert="horz" wrap="square" lIns="0" tIns="16510" rIns="0" bIns="0" rtlCol="0">
            <a:spAutoFit/>
          </a:bodyPr>
          <a:lstStyle/>
          <a:p>
            <a:pPr marL="12700">
              <a:lnSpc>
                <a:spcPct val="100000"/>
              </a:lnSpc>
              <a:spcBef>
                <a:spcPts val="130"/>
              </a:spcBef>
            </a:pPr>
            <a:r>
              <a:rPr sz="6500" spc="-80" dirty="0">
                <a:latin typeface="Book Antiqua"/>
                <a:cs typeface="Book Antiqua"/>
              </a:rPr>
              <a:t>Code</a:t>
            </a:r>
            <a:r>
              <a:rPr sz="6500" spc="-320" dirty="0">
                <a:latin typeface="Book Antiqua"/>
                <a:cs typeface="Book Antiqua"/>
              </a:rPr>
              <a:t> </a:t>
            </a:r>
            <a:r>
              <a:rPr sz="6500" spc="-114" dirty="0">
                <a:latin typeface="Book Antiqua"/>
                <a:cs typeface="Book Antiqua"/>
              </a:rPr>
              <a:t>example</a:t>
            </a:r>
            <a:endParaRPr sz="6500">
              <a:latin typeface="Book Antiqua"/>
              <a:cs typeface="Book Antiqua"/>
            </a:endParaRPr>
          </a:p>
        </p:txBody>
      </p:sp>
      <p:grpSp>
        <p:nvGrpSpPr>
          <p:cNvPr id="4" name="object 4"/>
          <p:cNvGrpSpPr/>
          <p:nvPr/>
        </p:nvGrpSpPr>
        <p:grpSpPr>
          <a:xfrm>
            <a:off x="952850" y="2198885"/>
            <a:ext cx="14303375" cy="2656840"/>
            <a:chOff x="952850" y="2198885"/>
            <a:chExt cx="14303375" cy="2656840"/>
          </a:xfrm>
        </p:grpSpPr>
        <p:pic>
          <p:nvPicPr>
            <p:cNvPr id="5" name="object 5"/>
            <p:cNvPicPr/>
            <p:nvPr/>
          </p:nvPicPr>
          <p:blipFill>
            <a:blip r:embed="rId2" cstate="print"/>
            <a:stretch>
              <a:fillRect/>
            </a:stretch>
          </p:blipFill>
          <p:spPr>
            <a:xfrm>
              <a:off x="952850" y="2198885"/>
              <a:ext cx="14303229" cy="2656773"/>
            </a:xfrm>
            <a:prstGeom prst="rect">
              <a:avLst/>
            </a:prstGeom>
          </p:spPr>
        </p:pic>
        <p:sp>
          <p:nvSpPr>
            <p:cNvPr id="6" name="object 6"/>
            <p:cNvSpPr/>
            <p:nvPr/>
          </p:nvSpPr>
          <p:spPr>
            <a:xfrm>
              <a:off x="4430887" y="2695981"/>
              <a:ext cx="5807075" cy="675005"/>
            </a:xfrm>
            <a:custGeom>
              <a:avLst/>
              <a:gdLst/>
              <a:ahLst/>
              <a:cxnLst/>
              <a:rect l="l" t="t" r="r" b="b"/>
              <a:pathLst>
                <a:path w="5807075" h="675004">
                  <a:moveTo>
                    <a:pt x="0" y="0"/>
                  </a:moveTo>
                  <a:lnTo>
                    <a:pt x="5806450" y="0"/>
                  </a:lnTo>
                  <a:lnTo>
                    <a:pt x="5806450" y="674809"/>
                  </a:lnTo>
                  <a:lnTo>
                    <a:pt x="0" y="674809"/>
                  </a:lnTo>
                  <a:lnTo>
                    <a:pt x="0" y="0"/>
                  </a:lnTo>
                  <a:close/>
                </a:path>
              </a:pathLst>
            </a:custGeom>
            <a:solidFill>
              <a:srgbClr val="FFFFFF"/>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942379" y="6094055"/>
            <a:ext cx="18460170" cy="320409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034" y="487808"/>
            <a:ext cx="5183505" cy="1021080"/>
          </a:xfrm>
          <a:prstGeom prst="rect">
            <a:avLst/>
          </a:prstGeom>
        </p:spPr>
        <p:txBody>
          <a:bodyPr vert="horz" wrap="square" lIns="0" tIns="16510" rIns="0" bIns="0" rtlCol="0">
            <a:spAutoFit/>
          </a:bodyPr>
          <a:lstStyle/>
          <a:p>
            <a:pPr marL="12700">
              <a:lnSpc>
                <a:spcPct val="100000"/>
              </a:lnSpc>
              <a:spcBef>
                <a:spcPts val="130"/>
              </a:spcBef>
            </a:pPr>
            <a:r>
              <a:rPr sz="6500" spc="-80" dirty="0">
                <a:latin typeface="Book Antiqua"/>
                <a:cs typeface="Book Antiqua"/>
              </a:rPr>
              <a:t>Code</a:t>
            </a:r>
            <a:r>
              <a:rPr sz="6500" spc="-320" dirty="0">
                <a:latin typeface="Book Antiqua"/>
                <a:cs typeface="Book Antiqua"/>
              </a:rPr>
              <a:t> </a:t>
            </a:r>
            <a:r>
              <a:rPr sz="6500" spc="-114" dirty="0">
                <a:latin typeface="Book Antiqua"/>
                <a:cs typeface="Book Antiqua"/>
              </a:rPr>
              <a:t>example</a:t>
            </a:r>
            <a:endParaRPr sz="6500">
              <a:latin typeface="Book Antiqua"/>
              <a:cs typeface="Book Antiqua"/>
            </a:endParaRPr>
          </a:p>
        </p:txBody>
      </p:sp>
      <p:grpSp>
        <p:nvGrpSpPr>
          <p:cNvPr id="3" name="object 3"/>
          <p:cNvGrpSpPr/>
          <p:nvPr/>
        </p:nvGrpSpPr>
        <p:grpSpPr>
          <a:xfrm>
            <a:off x="952850" y="2198885"/>
            <a:ext cx="14303375" cy="2656840"/>
            <a:chOff x="952850" y="2198885"/>
            <a:chExt cx="14303375" cy="2656840"/>
          </a:xfrm>
        </p:grpSpPr>
        <p:pic>
          <p:nvPicPr>
            <p:cNvPr id="4" name="object 4"/>
            <p:cNvPicPr/>
            <p:nvPr/>
          </p:nvPicPr>
          <p:blipFill>
            <a:blip r:embed="rId2" cstate="print"/>
            <a:stretch>
              <a:fillRect/>
            </a:stretch>
          </p:blipFill>
          <p:spPr>
            <a:xfrm>
              <a:off x="952850" y="2198885"/>
              <a:ext cx="14303229" cy="2656773"/>
            </a:xfrm>
            <a:prstGeom prst="rect">
              <a:avLst/>
            </a:prstGeom>
          </p:spPr>
        </p:pic>
        <p:sp>
          <p:nvSpPr>
            <p:cNvPr id="5" name="object 5"/>
            <p:cNvSpPr/>
            <p:nvPr/>
          </p:nvSpPr>
          <p:spPr>
            <a:xfrm>
              <a:off x="4420416" y="2695981"/>
              <a:ext cx="5807075" cy="675005"/>
            </a:xfrm>
            <a:custGeom>
              <a:avLst/>
              <a:gdLst/>
              <a:ahLst/>
              <a:cxnLst/>
              <a:rect l="l" t="t" r="r" b="b"/>
              <a:pathLst>
                <a:path w="5807075" h="675004">
                  <a:moveTo>
                    <a:pt x="0" y="0"/>
                  </a:moveTo>
                  <a:lnTo>
                    <a:pt x="5806450" y="0"/>
                  </a:lnTo>
                  <a:lnTo>
                    <a:pt x="5806450" y="674809"/>
                  </a:lnTo>
                  <a:lnTo>
                    <a:pt x="0" y="674809"/>
                  </a:lnTo>
                  <a:lnTo>
                    <a:pt x="0" y="0"/>
                  </a:lnTo>
                  <a:close/>
                </a:path>
              </a:pathLst>
            </a:custGeom>
            <a:solidFill>
              <a:srgbClr val="FFFFFF"/>
            </a:solidFill>
          </p:spPr>
          <p:txBody>
            <a:bodyPr wrap="square" lIns="0" tIns="0" rIns="0" bIns="0" rtlCol="0"/>
            <a:lstStyle/>
            <a:p>
              <a:endParaRPr/>
            </a:p>
          </p:txBody>
        </p:sp>
      </p:grpSp>
      <p:sp>
        <p:nvSpPr>
          <p:cNvPr id="6" name="object 6"/>
          <p:cNvSpPr/>
          <p:nvPr/>
        </p:nvSpPr>
        <p:spPr>
          <a:xfrm>
            <a:off x="2446790" y="6381196"/>
            <a:ext cx="5725160" cy="2399030"/>
          </a:xfrm>
          <a:custGeom>
            <a:avLst/>
            <a:gdLst/>
            <a:ahLst/>
            <a:cxnLst/>
            <a:rect l="l" t="t" r="r" b="b"/>
            <a:pathLst>
              <a:path w="5725159" h="2399029">
                <a:moveTo>
                  <a:pt x="5484560" y="0"/>
                </a:moveTo>
                <a:lnTo>
                  <a:pt x="241165" y="0"/>
                </a:lnTo>
                <a:lnTo>
                  <a:pt x="194711" y="183"/>
                </a:lnTo>
                <a:lnTo>
                  <a:pt x="127201" y="4963"/>
                </a:lnTo>
                <a:lnTo>
                  <a:pt x="70465" y="25950"/>
                </a:lnTo>
                <a:lnTo>
                  <a:pt x="25950" y="70464"/>
                </a:lnTo>
                <a:lnTo>
                  <a:pt x="4961" y="127201"/>
                </a:lnTo>
                <a:lnTo>
                  <a:pt x="183" y="194260"/>
                </a:lnTo>
                <a:lnTo>
                  <a:pt x="0" y="240097"/>
                </a:lnTo>
                <a:lnTo>
                  <a:pt x="4" y="2158786"/>
                </a:lnTo>
                <a:lnTo>
                  <a:pt x="183" y="2204172"/>
                </a:lnTo>
                <a:lnTo>
                  <a:pt x="4967" y="2271698"/>
                </a:lnTo>
                <a:lnTo>
                  <a:pt x="25950" y="2328418"/>
                </a:lnTo>
                <a:lnTo>
                  <a:pt x="70465" y="2372933"/>
                </a:lnTo>
                <a:lnTo>
                  <a:pt x="127184" y="2393919"/>
                </a:lnTo>
                <a:lnTo>
                  <a:pt x="194260" y="2398699"/>
                </a:lnTo>
                <a:lnTo>
                  <a:pt x="240097" y="2398882"/>
                </a:lnTo>
                <a:lnTo>
                  <a:pt x="5483492" y="2398882"/>
                </a:lnTo>
                <a:lnTo>
                  <a:pt x="5529946" y="2398699"/>
                </a:lnTo>
                <a:lnTo>
                  <a:pt x="5597456" y="2393919"/>
                </a:lnTo>
                <a:lnTo>
                  <a:pt x="5654192" y="2372933"/>
                </a:lnTo>
                <a:lnTo>
                  <a:pt x="5698707" y="2328418"/>
                </a:lnTo>
                <a:lnTo>
                  <a:pt x="5719696" y="2271681"/>
                </a:lnTo>
                <a:lnTo>
                  <a:pt x="5724474" y="2204622"/>
                </a:lnTo>
                <a:lnTo>
                  <a:pt x="5724658" y="2158786"/>
                </a:lnTo>
                <a:lnTo>
                  <a:pt x="5724653" y="240097"/>
                </a:lnTo>
                <a:lnTo>
                  <a:pt x="5724474" y="194710"/>
                </a:lnTo>
                <a:lnTo>
                  <a:pt x="5719690" y="127184"/>
                </a:lnTo>
                <a:lnTo>
                  <a:pt x="5698707" y="70464"/>
                </a:lnTo>
                <a:lnTo>
                  <a:pt x="5654192" y="25950"/>
                </a:lnTo>
                <a:lnTo>
                  <a:pt x="5597473" y="4963"/>
                </a:lnTo>
                <a:lnTo>
                  <a:pt x="5566908" y="1470"/>
                </a:lnTo>
                <a:lnTo>
                  <a:pt x="5530397" y="183"/>
                </a:lnTo>
                <a:lnTo>
                  <a:pt x="5484560" y="0"/>
                </a:lnTo>
                <a:close/>
              </a:path>
            </a:pathLst>
          </a:custGeom>
          <a:solidFill>
            <a:srgbClr val="B08100"/>
          </a:solidFill>
        </p:spPr>
        <p:txBody>
          <a:bodyPr wrap="square" lIns="0" tIns="0" rIns="0" bIns="0" rtlCol="0"/>
          <a:lstStyle/>
          <a:p>
            <a:endParaRPr/>
          </a:p>
        </p:txBody>
      </p:sp>
      <p:sp>
        <p:nvSpPr>
          <p:cNvPr id="7" name="object 7"/>
          <p:cNvSpPr txBox="1"/>
          <p:nvPr/>
        </p:nvSpPr>
        <p:spPr>
          <a:xfrm>
            <a:off x="2699259" y="7254094"/>
            <a:ext cx="5220970"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Arial"/>
                <a:cs typeface="Arial"/>
              </a:rPr>
              <a:t>HappyFortuneService</a:t>
            </a:r>
            <a:endParaRPr sz="3950">
              <a:latin typeface="Arial"/>
              <a:cs typeface="Arial"/>
            </a:endParaRPr>
          </a:p>
        </p:txBody>
      </p:sp>
      <p:sp>
        <p:nvSpPr>
          <p:cNvPr id="8" name="object 8"/>
          <p:cNvSpPr txBox="1"/>
          <p:nvPr/>
        </p:nvSpPr>
        <p:spPr>
          <a:xfrm>
            <a:off x="2500312" y="5714874"/>
            <a:ext cx="2519045"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324863"/>
                </a:solidFill>
                <a:latin typeface="Arial"/>
                <a:cs typeface="Arial"/>
              </a:rPr>
              <a:t>Class</a:t>
            </a:r>
            <a:r>
              <a:rPr sz="3450" b="1" spc="-20" dirty="0">
                <a:solidFill>
                  <a:srgbClr val="324863"/>
                </a:solidFill>
                <a:latin typeface="Arial"/>
                <a:cs typeface="Arial"/>
              </a:rPr>
              <a:t> Name</a:t>
            </a:r>
            <a:endParaRPr sz="3450">
              <a:latin typeface="Arial"/>
              <a:cs typeface="Arial"/>
            </a:endParaRPr>
          </a:p>
        </p:txBody>
      </p:sp>
      <p:sp>
        <p:nvSpPr>
          <p:cNvPr id="9" name="object 9"/>
          <p:cNvSpPr/>
          <p:nvPr/>
        </p:nvSpPr>
        <p:spPr>
          <a:xfrm>
            <a:off x="12174571" y="6381196"/>
            <a:ext cx="5725160" cy="2399030"/>
          </a:xfrm>
          <a:custGeom>
            <a:avLst/>
            <a:gdLst/>
            <a:ahLst/>
            <a:cxnLst/>
            <a:rect l="l" t="t" r="r" b="b"/>
            <a:pathLst>
              <a:path w="5725159" h="2399029">
                <a:moveTo>
                  <a:pt x="5484555" y="0"/>
                </a:moveTo>
                <a:lnTo>
                  <a:pt x="241165" y="0"/>
                </a:lnTo>
                <a:lnTo>
                  <a:pt x="194711" y="183"/>
                </a:lnTo>
                <a:lnTo>
                  <a:pt x="127199" y="4963"/>
                </a:lnTo>
                <a:lnTo>
                  <a:pt x="70461" y="25950"/>
                </a:lnTo>
                <a:lnTo>
                  <a:pt x="25947" y="70464"/>
                </a:lnTo>
                <a:lnTo>
                  <a:pt x="4958" y="127201"/>
                </a:lnTo>
                <a:lnTo>
                  <a:pt x="183" y="194260"/>
                </a:lnTo>
                <a:lnTo>
                  <a:pt x="0" y="240097"/>
                </a:lnTo>
                <a:lnTo>
                  <a:pt x="4" y="2158786"/>
                </a:lnTo>
                <a:lnTo>
                  <a:pt x="183" y="2204172"/>
                </a:lnTo>
                <a:lnTo>
                  <a:pt x="4964" y="2271698"/>
                </a:lnTo>
                <a:lnTo>
                  <a:pt x="25947" y="2328418"/>
                </a:lnTo>
                <a:lnTo>
                  <a:pt x="70461" y="2372933"/>
                </a:lnTo>
                <a:lnTo>
                  <a:pt x="127182" y="2393919"/>
                </a:lnTo>
                <a:lnTo>
                  <a:pt x="194260" y="2398699"/>
                </a:lnTo>
                <a:lnTo>
                  <a:pt x="240097" y="2398882"/>
                </a:lnTo>
                <a:lnTo>
                  <a:pt x="5483487" y="2398882"/>
                </a:lnTo>
                <a:lnTo>
                  <a:pt x="5529941" y="2398699"/>
                </a:lnTo>
                <a:lnTo>
                  <a:pt x="5597453" y="2393919"/>
                </a:lnTo>
                <a:lnTo>
                  <a:pt x="5654191" y="2372933"/>
                </a:lnTo>
                <a:lnTo>
                  <a:pt x="5698705" y="2328418"/>
                </a:lnTo>
                <a:lnTo>
                  <a:pt x="5719694" y="2271681"/>
                </a:lnTo>
                <a:lnTo>
                  <a:pt x="5724469" y="2204622"/>
                </a:lnTo>
                <a:lnTo>
                  <a:pt x="5724652" y="2158786"/>
                </a:lnTo>
                <a:lnTo>
                  <a:pt x="5724648" y="240097"/>
                </a:lnTo>
                <a:lnTo>
                  <a:pt x="5724469" y="194710"/>
                </a:lnTo>
                <a:lnTo>
                  <a:pt x="5719688" y="127184"/>
                </a:lnTo>
                <a:lnTo>
                  <a:pt x="5698705" y="70464"/>
                </a:lnTo>
                <a:lnTo>
                  <a:pt x="5654191" y="25950"/>
                </a:lnTo>
                <a:lnTo>
                  <a:pt x="5597470" y="4963"/>
                </a:lnTo>
                <a:lnTo>
                  <a:pt x="5566903" y="1470"/>
                </a:lnTo>
                <a:lnTo>
                  <a:pt x="5530392" y="183"/>
                </a:lnTo>
                <a:lnTo>
                  <a:pt x="5484555" y="0"/>
                </a:lnTo>
                <a:close/>
              </a:path>
            </a:pathLst>
          </a:custGeom>
          <a:solidFill>
            <a:srgbClr val="BB484A"/>
          </a:solidFill>
        </p:spPr>
        <p:txBody>
          <a:bodyPr wrap="square" lIns="0" tIns="0" rIns="0" bIns="0" rtlCol="0"/>
          <a:lstStyle/>
          <a:p>
            <a:endParaRPr/>
          </a:p>
        </p:txBody>
      </p:sp>
      <p:sp>
        <p:nvSpPr>
          <p:cNvPr id="10" name="object 10"/>
          <p:cNvSpPr txBox="1"/>
          <p:nvPr/>
        </p:nvSpPr>
        <p:spPr>
          <a:xfrm>
            <a:off x="12458124" y="7254094"/>
            <a:ext cx="5165090" cy="628650"/>
          </a:xfrm>
          <a:prstGeom prst="rect">
            <a:avLst/>
          </a:prstGeom>
        </p:spPr>
        <p:txBody>
          <a:bodyPr vert="horz" wrap="square" lIns="0" tIns="13335" rIns="0" bIns="0" rtlCol="0">
            <a:spAutoFit/>
          </a:bodyPr>
          <a:lstStyle/>
          <a:p>
            <a:pPr marL="12700">
              <a:lnSpc>
                <a:spcPct val="100000"/>
              </a:lnSpc>
              <a:spcBef>
                <a:spcPts val="105"/>
              </a:spcBef>
            </a:pPr>
            <a:r>
              <a:rPr sz="3950" b="1" spc="-10" dirty="0">
                <a:solidFill>
                  <a:srgbClr val="FFFFFF"/>
                </a:solidFill>
                <a:latin typeface="Arial"/>
                <a:cs typeface="Arial"/>
              </a:rPr>
              <a:t>happyFortuneService</a:t>
            </a:r>
            <a:endParaRPr sz="3950">
              <a:latin typeface="Arial"/>
              <a:cs typeface="Arial"/>
            </a:endParaRPr>
          </a:p>
        </p:txBody>
      </p:sp>
      <p:sp>
        <p:nvSpPr>
          <p:cNvPr id="11" name="object 11"/>
          <p:cNvSpPr txBox="1"/>
          <p:nvPr/>
        </p:nvSpPr>
        <p:spPr>
          <a:xfrm>
            <a:off x="12227765" y="5714874"/>
            <a:ext cx="3227070" cy="553720"/>
          </a:xfrm>
          <a:prstGeom prst="rect">
            <a:avLst/>
          </a:prstGeom>
        </p:spPr>
        <p:txBody>
          <a:bodyPr vert="horz" wrap="square" lIns="0" tIns="13970" rIns="0" bIns="0" rtlCol="0">
            <a:spAutoFit/>
          </a:bodyPr>
          <a:lstStyle/>
          <a:p>
            <a:pPr marL="12700">
              <a:lnSpc>
                <a:spcPct val="100000"/>
              </a:lnSpc>
              <a:spcBef>
                <a:spcPts val="110"/>
              </a:spcBef>
            </a:pPr>
            <a:r>
              <a:rPr sz="3450" b="1" dirty="0">
                <a:solidFill>
                  <a:srgbClr val="324863"/>
                </a:solidFill>
                <a:latin typeface="Arial"/>
                <a:cs typeface="Arial"/>
              </a:rPr>
              <a:t>Default</a:t>
            </a:r>
            <a:r>
              <a:rPr sz="3450" b="1" spc="-5" dirty="0">
                <a:solidFill>
                  <a:srgbClr val="324863"/>
                </a:solidFill>
                <a:latin typeface="Arial"/>
                <a:cs typeface="Arial"/>
              </a:rPr>
              <a:t> </a:t>
            </a:r>
            <a:r>
              <a:rPr sz="3450" b="1" dirty="0">
                <a:solidFill>
                  <a:srgbClr val="324863"/>
                </a:solidFill>
                <a:latin typeface="Arial"/>
                <a:cs typeface="Arial"/>
              </a:rPr>
              <a:t>Bean</a:t>
            </a:r>
            <a:r>
              <a:rPr sz="3450" b="1" spc="-5" dirty="0">
                <a:solidFill>
                  <a:srgbClr val="324863"/>
                </a:solidFill>
                <a:latin typeface="Arial"/>
                <a:cs typeface="Arial"/>
              </a:rPr>
              <a:t> </a:t>
            </a:r>
            <a:r>
              <a:rPr sz="3450" b="1" spc="-35" dirty="0">
                <a:solidFill>
                  <a:srgbClr val="324863"/>
                </a:solidFill>
                <a:latin typeface="Arial"/>
                <a:cs typeface="Arial"/>
              </a:rPr>
              <a:t>Id</a:t>
            </a:r>
            <a:endParaRPr sz="3450">
              <a:latin typeface="Arial"/>
              <a:cs typeface="Arial"/>
            </a:endParaRPr>
          </a:p>
        </p:txBody>
      </p:sp>
      <p:pic>
        <p:nvPicPr>
          <p:cNvPr id="12" name="object 12"/>
          <p:cNvPicPr/>
          <p:nvPr/>
        </p:nvPicPr>
        <p:blipFill>
          <a:blip r:embed="rId3" cstate="print"/>
          <a:stretch>
            <a:fillRect/>
          </a:stretch>
        </p:blipFill>
        <p:spPr>
          <a:xfrm>
            <a:off x="8630001" y="7168850"/>
            <a:ext cx="3086007" cy="10470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2008</TotalTime>
  <Words>4461</Words>
  <Application>Microsoft Office PowerPoint</Application>
  <PresentationFormat>Custom</PresentationFormat>
  <Paragraphs>1148</Paragraphs>
  <Slides>160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160</vt:i4>
      </vt:variant>
    </vt:vector>
  </HeadingPairs>
  <TitlesOfParts>
    <vt:vector size="172" baseType="lpstr">
      <vt:lpstr>MS PGothic</vt:lpstr>
      <vt:lpstr>Arial</vt:lpstr>
      <vt:lpstr>Arial</vt:lpstr>
      <vt:lpstr>Arial Black</vt:lpstr>
      <vt:lpstr>Arial Rounded MT Bold</vt:lpstr>
      <vt:lpstr>Book Antiqua</vt:lpstr>
      <vt:lpstr>Calibri</vt:lpstr>
      <vt:lpstr>Lucida Sans</vt:lpstr>
      <vt:lpstr>Palatino Linotype</vt:lpstr>
      <vt:lpstr>Times New Roman</vt:lpstr>
      <vt:lpstr>Trebuchet MS</vt:lpstr>
      <vt:lpstr>Office Theme</vt:lpstr>
      <vt:lpstr>Course Introduction</vt:lpstr>
      <vt:lpstr>Introduce your self …</vt:lpstr>
      <vt:lpstr>set rules together to make our course has more fun ;) </vt:lpstr>
      <vt:lpstr>Course Road Map</vt:lpstr>
      <vt:lpstr>Why Spring?</vt:lpstr>
      <vt:lpstr>But What About J2EE???</vt:lpstr>
      <vt:lpstr>But What About Java EE???</vt:lpstr>
      <vt:lpstr>EJB v1 and v2 - Complexity</vt:lpstr>
      <vt:lpstr>Release Timeline</vt:lpstr>
      <vt:lpstr>Spring Release Timeline - UPDATED</vt:lpstr>
      <vt:lpstr>Spring Framework  Overview</vt:lpstr>
      <vt:lpstr>PowerPoint Presentation</vt:lpstr>
      <vt:lpstr>PowerPoint Presentation</vt:lpstr>
      <vt:lpstr>Goals of Spring</vt:lpstr>
      <vt:lpstr>Core Container</vt:lpstr>
      <vt:lpstr>Spring Projects  https://spring.io/projects </vt:lpstr>
      <vt:lpstr>SET UP YOUR  ENVIRONMENT</vt:lpstr>
      <vt:lpstr>SET UP YOUR  ENVIRONMENT(Cont)</vt:lpstr>
      <vt:lpstr>Downloading Spring JAR files</vt:lpstr>
      <vt:lpstr>Spring repository</vt:lpstr>
      <vt:lpstr>To Do List</vt:lpstr>
      <vt:lpstr>What about Maven ???</vt:lpstr>
      <vt:lpstr>Inversion of Control (IoC)</vt:lpstr>
      <vt:lpstr>Coding Scenario</vt:lpstr>
      <vt:lpstr>Code Demo</vt:lpstr>
      <vt:lpstr>Ideal Solution</vt:lpstr>
      <vt:lpstr>Ideal Solution</vt:lpstr>
      <vt:lpstr>Spring Container</vt:lpstr>
      <vt:lpstr>Spring Container</vt:lpstr>
      <vt:lpstr>Configuring Spring Container</vt:lpstr>
      <vt:lpstr>Spring Development Process</vt:lpstr>
      <vt:lpstr>Step 1: Configure your Spring Beans</vt:lpstr>
      <vt:lpstr>Step 2: Create a Spring Container</vt:lpstr>
      <vt:lpstr>Step 2: Create a Spring Container</vt:lpstr>
      <vt:lpstr>Step 3: Retrieve Beans from Container</vt:lpstr>
      <vt:lpstr>Step 3: Retrieve Beans from Container</vt:lpstr>
      <vt:lpstr>Dependency Injection</vt:lpstr>
      <vt:lpstr>Spring Container</vt:lpstr>
      <vt:lpstr>Demo Example</vt:lpstr>
      <vt:lpstr>Injection Types</vt:lpstr>
      <vt:lpstr>Development Process - Constructor Injection</vt:lpstr>
      <vt:lpstr>Step 1: Define the dependency interface and class</vt:lpstr>
      <vt:lpstr>Step 2: Create a constructor in your class for injections</vt:lpstr>
      <vt:lpstr>Step 3: Configure the dependency injection in Spring config file</vt:lpstr>
      <vt:lpstr>Spring Container</vt:lpstr>
      <vt:lpstr>Constructor Injection - Behind the Scenes</vt:lpstr>
      <vt:lpstr>How Spring Processes your Config File</vt:lpstr>
      <vt:lpstr>The Spring Framework will perform operations  behind the scenes for you :-)</vt:lpstr>
      <vt:lpstr>How Spring Processes your Config File</vt:lpstr>
      <vt:lpstr>Setter Injection</vt:lpstr>
      <vt:lpstr>Inject dependencies by calling  setter method(s) on your class</vt:lpstr>
      <vt:lpstr>Development Process - Setter Injection</vt:lpstr>
      <vt:lpstr>Step1: Create setter method(s) in your class for injections</vt:lpstr>
      <vt:lpstr>Step 2: Configure the dependency injection in Spring config file</vt:lpstr>
      <vt:lpstr>Call setter method on Java class</vt:lpstr>
      <vt:lpstr>Call setter method on Java class</vt:lpstr>
      <vt:lpstr>How Spring Processes your Config File</vt:lpstr>
      <vt:lpstr>How Spring Processes your Config File</vt:lpstr>
      <vt:lpstr>Injecting Literal Values</vt:lpstr>
      <vt:lpstr>Injecting Literal Values</vt:lpstr>
      <vt:lpstr>Development Process</vt:lpstr>
      <vt:lpstr>Step1: Create setter method(s) in your class for injections</vt:lpstr>
      <vt:lpstr>Step 2: Configure the injection in Spring config file</vt:lpstr>
      <vt:lpstr>Injecting Values  from Properties File</vt:lpstr>
      <vt:lpstr>Read from a Properties File</vt:lpstr>
      <vt:lpstr>Development Process</vt:lpstr>
      <vt:lpstr>Step 1: Create Properties File</vt:lpstr>
      <vt:lpstr>Step 2: Load Properties file in Spring config file</vt:lpstr>
      <vt:lpstr>Step 3: Reference Values from Properties File</vt:lpstr>
      <vt:lpstr>Bean Scopes</vt:lpstr>
      <vt:lpstr>Bean Scopes</vt:lpstr>
      <vt:lpstr>Default Scope: Singleton</vt:lpstr>
      <vt:lpstr>What Is a Singleton?</vt:lpstr>
      <vt:lpstr>What is a Singleton?</vt:lpstr>
      <vt:lpstr>Explicitly Specify Bean Scope</vt:lpstr>
      <vt:lpstr>Additional Spring Bean Scopes</vt:lpstr>
      <vt:lpstr>Prototype Scope Example</vt:lpstr>
      <vt:lpstr>Prototype Scope Example</vt:lpstr>
      <vt:lpstr>Bean Lifecycle Methods</vt:lpstr>
      <vt:lpstr>Bean Lifecycle</vt:lpstr>
      <vt:lpstr>Bean Lifecycle Methods / Hooks</vt:lpstr>
      <vt:lpstr>Init: method configuration</vt:lpstr>
      <vt:lpstr>Destroy: method configuration</vt:lpstr>
      <vt:lpstr>Development Process</vt:lpstr>
      <vt:lpstr>Spring Configuration with Annotations</vt:lpstr>
      <vt:lpstr>What are Java Annotations?</vt:lpstr>
      <vt:lpstr>Annotation Example</vt:lpstr>
      <vt:lpstr>Why Spring Configuration with Annotations?</vt:lpstr>
      <vt:lpstr>Scanning for Component Classes </vt:lpstr>
      <vt:lpstr>Development Process</vt:lpstr>
      <vt:lpstr>Step 1: Enable component scanning in Spring config file</vt:lpstr>
      <vt:lpstr>Step 2: Add the @Component Annotation to your Java classes</vt:lpstr>
      <vt:lpstr>Step 3: Retrieve bean from Spring container</vt:lpstr>
      <vt:lpstr>@Components – Default Bean ID</vt:lpstr>
      <vt:lpstr>PowerPoint Presentation</vt:lpstr>
      <vt:lpstr>Spring also supports Default Bean IDs</vt:lpstr>
      <vt:lpstr>Code example</vt:lpstr>
      <vt:lpstr>Code example</vt:lpstr>
      <vt:lpstr>Code example</vt:lpstr>
      <vt:lpstr>Spring Dependency Injection with Annotations and Autowiring</vt:lpstr>
      <vt:lpstr>Demo Example</vt:lpstr>
      <vt:lpstr>What is Spring AutoWiring?</vt:lpstr>
      <vt:lpstr>Autowiring Example</vt:lpstr>
      <vt:lpstr>Autowiring Injection Types</vt:lpstr>
      <vt:lpstr>Development Process - Constructor Injection</vt:lpstr>
      <vt:lpstr>Step 1: Define the dependency interface and class</vt:lpstr>
      <vt:lpstr>Step 2: Create a constructor in your class for injections</vt:lpstr>
      <vt:lpstr>Step 3: Configure the dependency injection @Autowired annotation</vt:lpstr>
      <vt:lpstr>Spring Container</vt:lpstr>
      <vt:lpstr>Setter Injection with Annotations and Autowiring</vt:lpstr>
      <vt:lpstr>Inject dependencies by calling  setter method(s) on your class</vt:lpstr>
      <vt:lpstr>Autowiring Example</vt:lpstr>
      <vt:lpstr>Development Process - Setter Injection</vt:lpstr>
      <vt:lpstr>Step1: Create setter method(s) in your class for injections</vt:lpstr>
      <vt:lpstr>Step 2: Configure the dependency injection with Autowired Annotation</vt:lpstr>
      <vt:lpstr>PowerPoint Presentation</vt:lpstr>
      <vt:lpstr>Step 2: Configure the dependency injection with Autowired Annotation</vt:lpstr>
      <vt:lpstr>Field Injection with Annotations and Autowiring</vt:lpstr>
      <vt:lpstr>PowerPoint Presentation</vt:lpstr>
      <vt:lpstr>Development Process - Field Injection</vt:lpstr>
      <vt:lpstr>Step 1: Configure the dependency injection with Autowired Annotation</vt:lpstr>
      <vt:lpstr>Spring Injection Types</vt:lpstr>
      <vt:lpstr>Annotation Autowiring and Qualifiers</vt:lpstr>
      <vt:lpstr>Autowiring</vt:lpstr>
      <vt:lpstr>Multiple FortuneService Implementations</vt:lpstr>
      <vt:lpstr>Umm, we have a little problem ….</vt:lpstr>
      <vt:lpstr>Solution: Be specific! - @Qualifier</vt:lpstr>
      <vt:lpstr>Injection Types</vt:lpstr>
      <vt:lpstr>Bean Scopes with Annotations</vt:lpstr>
      <vt:lpstr>Explicitly Specify Bean Scope</vt:lpstr>
      <vt:lpstr>Prototype Scope Example</vt:lpstr>
      <vt:lpstr>Bean Lifecycle Methods - Annotations</vt:lpstr>
      <vt:lpstr>Init: method configuration</vt:lpstr>
      <vt:lpstr>Destroy: method configuration</vt:lpstr>
      <vt:lpstr>Development Process</vt:lpstr>
      <vt:lpstr>Spring Configuration  with Java Code</vt:lpstr>
      <vt:lpstr>Java Configuration</vt:lpstr>
      <vt:lpstr>3 Ways of Configuring Spring Container</vt:lpstr>
      <vt:lpstr>Development Process</vt:lpstr>
      <vt:lpstr>Step 1: Create a Java class and annotate as @Configuration</vt:lpstr>
      <vt:lpstr>Step 2: Add component scanning support: @ComponentScan</vt:lpstr>
      <vt:lpstr>Step 3: Read Spring Java configuration class</vt:lpstr>
      <vt:lpstr>PowerPoint Presentation</vt:lpstr>
      <vt:lpstr>Defining Beans with Java Code</vt:lpstr>
      <vt:lpstr>Defining Beans in Spring</vt:lpstr>
      <vt:lpstr>Our New Coach …</vt:lpstr>
      <vt:lpstr>Our New Coach …</vt:lpstr>
      <vt:lpstr>Development Process</vt:lpstr>
      <vt:lpstr>Step 1: Define method to expose bean</vt:lpstr>
      <vt:lpstr>Step 1: Define method to expose bean</vt:lpstr>
      <vt:lpstr>What about our dependencies?</vt:lpstr>
      <vt:lpstr>Step 2: Inject bean dependencies</vt:lpstr>
      <vt:lpstr>Step 3: Read Spring Java configuration class</vt:lpstr>
      <vt:lpstr>PowerPoint Presentation</vt:lpstr>
      <vt:lpstr>Injecting Values from  Properties File</vt:lpstr>
      <vt:lpstr>Read from a Properties File</vt:lpstr>
      <vt:lpstr>Development Process</vt:lpstr>
      <vt:lpstr>Step 1: Create Properties File</vt:lpstr>
      <vt:lpstr>Step 2: Load Properties file in Spring config</vt:lpstr>
      <vt:lpstr>Step 3: Reference Values from Properties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01-spring-hibernate-intro.pdf</dc:title>
  <dc:subject>luv2code</dc:subject>
  <dc:creator>www.luv2code.com</dc:creator>
  <cp:keywords>luv2code</cp:keywords>
  <cp:lastModifiedBy>Shaimaa</cp:lastModifiedBy>
  <cp:revision>95</cp:revision>
  <dcterms:created xsi:type="dcterms:W3CDTF">2022-06-04T15:40:27Z</dcterms:created>
  <dcterms:modified xsi:type="dcterms:W3CDTF">2024-04-14T14:05:52Z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2017-01-31T00:00:00Z</vt:filetime>
  </property>
  <property fmtid="{D5CDD505-2E9C-101B-9397-08002B2CF9AE}" pid="3" name="Creator">
    <vt:lpwstr>luv2code</vt:lpwstr>
  </property>
  <property fmtid="{D5CDD505-2E9C-101B-9397-08002B2CF9AE}" pid="4" name="LastSaved">
    <vt:filetime>2022-06-04T00:00:00Z</vt:filetime>
  </property>
</Properties>
</file>